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65" r:id="rId3"/>
    <p:sldId id="257" r:id="rId4"/>
    <p:sldId id="259" r:id="rId5"/>
    <p:sldId id="261" r:id="rId6"/>
    <p:sldId id="262" r:id="rId7"/>
    <p:sldId id="273" r:id="rId8"/>
    <p:sldId id="258" r:id="rId9"/>
    <p:sldId id="272" r:id="rId10"/>
    <p:sldId id="263" r:id="rId11"/>
    <p:sldId id="264" r:id="rId12"/>
    <p:sldId id="266" r:id="rId13"/>
    <p:sldId id="275" r:id="rId14"/>
    <p:sldId id="269" r:id="rId15"/>
    <p:sldId id="274" r:id="rId16"/>
    <p:sldId id="271" r:id="rId17"/>
    <p:sldId id="270" r:id="rId18"/>
    <p:sldId id="27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849" autoAdjust="0"/>
  </p:normalViewPr>
  <p:slideViewPr>
    <p:cSldViewPr>
      <p:cViewPr varScale="1">
        <p:scale>
          <a:sx n="70" d="100"/>
          <a:sy n="70" d="100"/>
        </p:scale>
        <p:origin x="-138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jpg"/><Relationship Id="rId4" Type="http://schemas.openxmlformats.org/officeDocument/2006/relationships/image" Target="../media/image13.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jpg"/><Relationship Id="rId4" Type="http://schemas.openxmlformats.org/officeDocument/2006/relationships/image" Target="../media/image13.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7DCE74-E6FB-44DF-89CA-66648FEBA088}" type="doc">
      <dgm:prSet loTypeId="urn:microsoft.com/office/officeart/2005/8/layout/hList7" loCatId="process" qsTypeId="urn:microsoft.com/office/officeart/2005/8/quickstyle/simple2" qsCatId="simple" csTypeId="urn:microsoft.com/office/officeart/2005/8/colors/colorful5" csCatId="colorful" phldr="1"/>
      <dgm:spPr/>
      <dgm:t>
        <a:bodyPr/>
        <a:lstStyle/>
        <a:p>
          <a:endParaRPr lang="en-US"/>
        </a:p>
      </dgm:t>
    </dgm:pt>
    <dgm:pt modelId="{8C74C609-4E9F-4814-8D28-A49B511B1EEA}">
      <dgm:prSet phldrT="[Text]" custT="1"/>
      <dgm:spPr/>
      <dgm:t>
        <a:bodyPr/>
        <a:lstStyle/>
        <a:p>
          <a:r>
            <a:rPr lang="en-US" sz="2600" b="1" dirty="0" smtClean="0">
              <a:solidFill>
                <a:srgbClr val="002060"/>
              </a:solidFill>
              <a:effectLst>
                <a:outerShdw blurRad="38100" dist="38100" dir="2700000" algn="tl">
                  <a:srgbClr val="000000">
                    <a:alpha val="43137"/>
                  </a:srgbClr>
                </a:outerShdw>
              </a:effectLst>
            </a:rPr>
            <a:t>Human Capacity:     </a:t>
          </a:r>
        </a:p>
        <a:p>
          <a:r>
            <a:rPr lang="en-US" sz="2600" b="1" dirty="0" smtClean="0">
              <a:solidFill>
                <a:srgbClr val="002060"/>
              </a:solidFill>
              <a:effectLst>
                <a:outerShdw blurRad="38100" dist="38100" dir="2700000" algn="tl">
                  <a:srgbClr val="000000">
                    <a:alpha val="43137"/>
                  </a:srgbClr>
                </a:outerShdw>
              </a:effectLst>
            </a:rPr>
            <a:t>Will and Skill</a:t>
          </a:r>
          <a:endParaRPr lang="en-US" sz="2600" b="1" dirty="0">
            <a:solidFill>
              <a:srgbClr val="002060"/>
            </a:solidFill>
            <a:effectLst>
              <a:outerShdw blurRad="38100" dist="38100" dir="2700000" algn="tl">
                <a:srgbClr val="000000">
                  <a:alpha val="43137"/>
                </a:srgbClr>
              </a:outerShdw>
            </a:effectLst>
          </a:endParaRPr>
        </a:p>
      </dgm:t>
    </dgm:pt>
    <dgm:pt modelId="{B12B6B19-CD90-4155-8862-6C947B05BAF0}" type="parTrans" cxnId="{DA8D66CF-3769-4619-8229-836EF2D03942}">
      <dgm:prSet/>
      <dgm:spPr/>
      <dgm:t>
        <a:bodyPr/>
        <a:lstStyle/>
        <a:p>
          <a:endParaRPr lang="en-US" sz="2100" b="1">
            <a:solidFill>
              <a:schemeClr val="bg1"/>
            </a:solidFill>
          </a:endParaRPr>
        </a:p>
      </dgm:t>
    </dgm:pt>
    <dgm:pt modelId="{C38B8006-3CFF-4AB6-9C33-26F3A5663134}" type="sibTrans" cxnId="{DA8D66CF-3769-4619-8229-836EF2D03942}">
      <dgm:prSet/>
      <dgm:spPr/>
      <dgm:t>
        <a:bodyPr/>
        <a:lstStyle/>
        <a:p>
          <a:endParaRPr lang="en-US" sz="2100" b="1">
            <a:solidFill>
              <a:schemeClr val="bg1"/>
            </a:solidFill>
          </a:endParaRPr>
        </a:p>
      </dgm:t>
    </dgm:pt>
    <dgm:pt modelId="{1A745670-5D57-4C1C-8325-24B5E86B1151}">
      <dgm:prSet phldrT="[Text]" custT="1"/>
      <dgm:spPr/>
      <dgm:t>
        <a:bodyPr/>
        <a:lstStyle/>
        <a:p>
          <a:r>
            <a:rPr lang="en-US" sz="2600" b="1" dirty="0" smtClean="0">
              <a:solidFill>
                <a:srgbClr val="002060"/>
              </a:solidFill>
              <a:effectLst>
                <a:outerShdw blurRad="38100" dist="38100" dir="2700000" algn="tl">
                  <a:srgbClr val="000000">
                    <a:alpha val="43137"/>
                  </a:srgbClr>
                </a:outerShdw>
              </a:effectLst>
            </a:rPr>
            <a:t>Structural Capacity:</a:t>
          </a:r>
        </a:p>
        <a:p>
          <a:r>
            <a:rPr lang="en-US" sz="2600" b="1" dirty="0" smtClean="0">
              <a:solidFill>
                <a:srgbClr val="002060"/>
              </a:solidFill>
              <a:effectLst>
                <a:outerShdw blurRad="38100" dist="38100" dir="2700000" algn="tl">
                  <a:srgbClr val="000000">
                    <a:alpha val="43137"/>
                  </a:srgbClr>
                </a:outerShdw>
              </a:effectLst>
            </a:rPr>
            <a:t>Procedures and Policies </a:t>
          </a:r>
          <a:endParaRPr lang="en-US" sz="2600" b="1" dirty="0">
            <a:solidFill>
              <a:srgbClr val="002060"/>
            </a:solidFill>
            <a:effectLst>
              <a:outerShdw blurRad="38100" dist="38100" dir="2700000" algn="tl">
                <a:srgbClr val="000000">
                  <a:alpha val="43137"/>
                </a:srgbClr>
              </a:outerShdw>
            </a:effectLst>
          </a:endParaRPr>
        </a:p>
      </dgm:t>
    </dgm:pt>
    <dgm:pt modelId="{78E3223C-6806-4255-8DAD-EDC2258970C0}" type="parTrans" cxnId="{191413DC-9620-4536-80C8-62C903B15C9F}">
      <dgm:prSet/>
      <dgm:spPr/>
      <dgm:t>
        <a:bodyPr/>
        <a:lstStyle/>
        <a:p>
          <a:endParaRPr lang="en-US" sz="2100" b="1">
            <a:solidFill>
              <a:schemeClr val="bg1"/>
            </a:solidFill>
          </a:endParaRPr>
        </a:p>
      </dgm:t>
    </dgm:pt>
    <dgm:pt modelId="{5BCDD697-E206-4F02-B702-E2278F261B47}" type="sibTrans" cxnId="{191413DC-9620-4536-80C8-62C903B15C9F}">
      <dgm:prSet/>
      <dgm:spPr/>
      <dgm:t>
        <a:bodyPr/>
        <a:lstStyle/>
        <a:p>
          <a:endParaRPr lang="en-US" sz="2100" b="1">
            <a:solidFill>
              <a:schemeClr val="bg1"/>
            </a:solidFill>
          </a:endParaRPr>
        </a:p>
      </dgm:t>
    </dgm:pt>
    <dgm:pt modelId="{675F896C-7BE5-4C9A-9162-EB1A8015B512}">
      <dgm:prSet phldrT="[Text]" custT="1"/>
      <dgm:spPr/>
      <dgm:t>
        <a:bodyPr/>
        <a:lstStyle/>
        <a:p>
          <a:r>
            <a:rPr lang="en-US" sz="2300" b="1" dirty="0" smtClean="0">
              <a:solidFill>
                <a:srgbClr val="002060"/>
              </a:solidFill>
              <a:effectLst>
                <a:outerShdw blurRad="38100" dist="38100" dir="2700000" algn="tl">
                  <a:srgbClr val="000000">
                    <a:alpha val="43137"/>
                  </a:srgbClr>
                </a:outerShdw>
              </a:effectLst>
            </a:rPr>
            <a:t>Organizational Capacity: </a:t>
          </a:r>
        </a:p>
        <a:p>
          <a:r>
            <a:rPr lang="en-US" sz="2300" b="1" dirty="0" smtClean="0">
              <a:solidFill>
                <a:srgbClr val="002060"/>
              </a:solidFill>
              <a:effectLst>
                <a:outerShdw blurRad="38100" dist="38100" dir="2700000" algn="tl">
                  <a:srgbClr val="000000">
                    <a:alpha val="43137"/>
                  </a:srgbClr>
                </a:outerShdw>
              </a:effectLst>
            </a:rPr>
            <a:t>Collaboration, </a:t>
          </a:r>
          <a:r>
            <a:rPr lang="en-US" sz="2100" b="1" dirty="0" smtClean="0">
              <a:solidFill>
                <a:srgbClr val="002060"/>
              </a:solidFill>
              <a:effectLst>
                <a:outerShdw blurRad="38100" dist="38100" dir="2700000" algn="tl">
                  <a:srgbClr val="000000">
                    <a:alpha val="43137"/>
                  </a:srgbClr>
                </a:outerShdw>
              </a:effectLst>
            </a:rPr>
            <a:t>Communication</a:t>
          </a:r>
          <a:r>
            <a:rPr lang="en-US" sz="2300" b="1" dirty="0" smtClean="0">
              <a:solidFill>
                <a:srgbClr val="002060"/>
              </a:solidFill>
              <a:effectLst>
                <a:outerShdw blurRad="38100" dist="38100" dir="2700000" algn="tl">
                  <a:srgbClr val="000000">
                    <a:alpha val="43137"/>
                  </a:srgbClr>
                </a:outerShdw>
              </a:effectLst>
            </a:rPr>
            <a:t> and Interaction</a:t>
          </a:r>
          <a:endParaRPr lang="en-US" sz="2300" b="1" dirty="0">
            <a:solidFill>
              <a:srgbClr val="002060"/>
            </a:solidFill>
            <a:effectLst>
              <a:outerShdw blurRad="38100" dist="38100" dir="2700000" algn="tl">
                <a:srgbClr val="000000">
                  <a:alpha val="43137"/>
                </a:srgbClr>
              </a:outerShdw>
            </a:effectLst>
          </a:endParaRPr>
        </a:p>
      </dgm:t>
    </dgm:pt>
    <dgm:pt modelId="{CBD445E8-A39F-48C1-B465-52DEE9A2D5FF}" type="parTrans" cxnId="{F2A69DC6-16AB-445B-9E24-C934C27C4E1B}">
      <dgm:prSet/>
      <dgm:spPr/>
      <dgm:t>
        <a:bodyPr/>
        <a:lstStyle/>
        <a:p>
          <a:endParaRPr lang="en-US">
            <a:solidFill>
              <a:schemeClr val="bg1"/>
            </a:solidFill>
          </a:endParaRPr>
        </a:p>
      </dgm:t>
    </dgm:pt>
    <dgm:pt modelId="{40E11BBC-45E1-4C87-B430-566D157E9792}" type="sibTrans" cxnId="{F2A69DC6-16AB-445B-9E24-C934C27C4E1B}">
      <dgm:prSet/>
      <dgm:spPr/>
      <dgm:t>
        <a:bodyPr/>
        <a:lstStyle/>
        <a:p>
          <a:endParaRPr lang="en-US">
            <a:solidFill>
              <a:schemeClr val="bg1"/>
            </a:solidFill>
          </a:endParaRPr>
        </a:p>
      </dgm:t>
    </dgm:pt>
    <dgm:pt modelId="{300EB31F-A8B3-4878-9094-B6BCFB543B4F}">
      <dgm:prSet phldrT="[Text]" custT="1"/>
      <dgm:spPr/>
      <dgm:t>
        <a:bodyPr/>
        <a:lstStyle/>
        <a:p>
          <a:r>
            <a:rPr lang="en-US" sz="2600" b="1" dirty="0" smtClean="0">
              <a:solidFill>
                <a:srgbClr val="002060"/>
              </a:solidFill>
              <a:effectLst>
                <a:outerShdw blurRad="38100" dist="38100" dir="2700000" algn="tl">
                  <a:srgbClr val="000000">
                    <a:alpha val="43137"/>
                  </a:srgbClr>
                </a:outerShdw>
              </a:effectLst>
            </a:rPr>
            <a:t>Material Capacity:</a:t>
          </a:r>
        </a:p>
        <a:p>
          <a:r>
            <a:rPr lang="en-US" sz="2600" b="1" dirty="0" smtClean="0">
              <a:solidFill>
                <a:srgbClr val="002060"/>
              </a:solidFill>
              <a:effectLst>
                <a:outerShdw blurRad="38100" dist="38100" dir="2700000" algn="tl">
                  <a:srgbClr val="000000">
                    <a:alpha val="43137"/>
                  </a:srgbClr>
                </a:outerShdw>
              </a:effectLst>
            </a:rPr>
            <a:t>Fiscal and Physical</a:t>
          </a:r>
          <a:endParaRPr lang="en-US" sz="2600" b="1" dirty="0">
            <a:solidFill>
              <a:srgbClr val="002060"/>
            </a:solidFill>
            <a:effectLst>
              <a:outerShdw blurRad="38100" dist="38100" dir="2700000" algn="tl">
                <a:srgbClr val="000000">
                  <a:alpha val="43137"/>
                </a:srgbClr>
              </a:outerShdw>
            </a:effectLst>
          </a:endParaRPr>
        </a:p>
      </dgm:t>
    </dgm:pt>
    <dgm:pt modelId="{D67F3481-1618-4CD3-8222-86AE8A7C3923}" type="parTrans" cxnId="{E1525397-1474-4399-B067-3D0C0887ADF3}">
      <dgm:prSet/>
      <dgm:spPr/>
      <dgm:t>
        <a:bodyPr/>
        <a:lstStyle/>
        <a:p>
          <a:endParaRPr lang="en-US">
            <a:solidFill>
              <a:schemeClr val="bg1"/>
            </a:solidFill>
          </a:endParaRPr>
        </a:p>
      </dgm:t>
    </dgm:pt>
    <dgm:pt modelId="{E2EAB7E5-72C4-43BD-9008-0259BA52E6A9}" type="sibTrans" cxnId="{E1525397-1474-4399-B067-3D0C0887ADF3}">
      <dgm:prSet/>
      <dgm:spPr/>
      <dgm:t>
        <a:bodyPr/>
        <a:lstStyle/>
        <a:p>
          <a:endParaRPr lang="en-US">
            <a:solidFill>
              <a:schemeClr val="bg1"/>
            </a:solidFill>
          </a:endParaRPr>
        </a:p>
      </dgm:t>
    </dgm:pt>
    <dgm:pt modelId="{CB15BD53-F55E-42A1-B4B0-59B691650EF3}" type="pres">
      <dgm:prSet presAssocID="{B97DCE74-E6FB-44DF-89CA-66648FEBA088}" presName="Name0" presStyleCnt="0">
        <dgm:presLayoutVars>
          <dgm:dir/>
          <dgm:resizeHandles val="exact"/>
        </dgm:presLayoutVars>
      </dgm:prSet>
      <dgm:spPr/>
      <dgm:t>
        <a:bodyPr/>
        <a:lstStyle/>
        <a:p>
          <a:endParaRPr lang="en-US"/>
        </a:p>
      </dgm:t>
    </dgm:pt>
    <dgm:pt modelId="{AB41A579-CA3B-4664-87FA-77750F638859}" type="pres">
      <dgm:prSet presAssocID="{B97DCE74-E6FB-44DF-89CA-66648FEBA088}" presName="fgShape" presStyleLbl="fgShp" presStyleIdx="0" presStyleCnt="1" custFlipVert="0" custFlipHor="0" custScaleX="108696" custScaleY="86498"/>
      <dgm:spPr/>
    </dgm:pt>
    <dgm:pt modelId="{6F0AD32D-60D3-4224-91B2-313F88FA73DD}" type="pres">
      <dgm:prSet presAssocID="{B97DCE74-E6FB-44DF-89CA-66648FEBA088}" presName="linComp" presStyleCnt="0"/>
      <dgm:spPr/>
    </dgm:pt>
    <dgm:pt modelId="{69AF5930-FDDA-4E21-8E6F-503A7DEBDBB2}" type="pres">
      <dgm:prSet presAssocID="{8C74C609-4E9F-4814-8D28-A49B511B1EEA}" presName="compNode" presStyleCnt="0"/>
      <dgm:spPr/>
    </dgm:pt>
    <dgm:pt modelId="{16B0A1E2-3B42-42E1-A062-51DE537138D7}" type="pres">
      <dgm:prSet presAssocID="{8C74C609-4E9F-4814-8D28-A49B511B1EEA}" presName="bkgdShape" presStyleLbl="node1" presStyleIdx="0" presStyleCnt="4"/>
      <dgm:spPr/>
      <dgm:t>
        <a:bodyPr/>
        <a:lstStyle/>
        <a:p>
          <a:endParaRPr lang="en-US"/>
        </a:p>
      </dgm:t>
    </dgm:pt>
    <dgm:pt modelId="{E7ABCB2F-FAF5-419E-88E5-9D8384090CC0}" type="pres">
      <dgm:prSet presAssocID="{8C74C609-4E9F-4814-8D28-A49B511B1EEA}" presName="nodeTx" presStyleLbl="node1" presStyleIdx="0" presStyleCnt="4">
        <dgm:presLayoutVars>
          <dgm:bulletEnabled val="1"/>
        </dgm:presLayoutVars>
      </dgm:prSet>
      <dgm:spPr/>
      <dgm:t>
        <a:bodyPr/>
        <a:lstStyle/>
        <a:p>
          <a:endParaRPr lang="en-US"/>
        </a:p>
      </dgm:t>
    </dgm:pt>
    <dgm:pt modelId="{08022E03-048E-427C-92E3-378F7C7F065A}" type="pres">
      <dgm:prSet presAssocID="{8C74C609-4E9F-4814-8D28-A49B511B1EEA}" presName="invisiNode" presStyleLbl="node1" presStyleIdx="0" presStyleCnt="4"/>
      <dgm:spPr/>
    </dgm:pt>
    <dgm:pt modelId="{AA291653-E7DB-46C2-9872-BF2189680CFD}" type="pres">
      <dgm:prSet presAssocID="{8C74C609-4E9F-4814-8D28-A49B511B1EEA}" presName="imagNode" presStyleLbl="fgImgPlace1" presStyleIdx="0" presStyleCnt="4" custLinFactNeighborX="283" custLinFactNeighborY="988"/>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736" t="-721" r="-736" b="-49279"/>
          </a:stretch>
        </a:blipFill>
      </dgm:spPr>
      <dgm:t>
        <a:bodyPr/>
        <a:lstStyle/>
        <a:p>
          <a:endParaRPr lang="en-US"/>
        </a:p>
      </dgm:t>
    </dgm:pt>
    <dgm:pt modelId="{3D4555E3-3FC3-4585-8A38-EFF0D193E67A}" type="pres">
      <dgm:prSet presAssocID="{C38B8006-3CFF-4AB6-9C33-26F3A5663134}" presName="sibTrans" presStyleLbl="sibTrans2D1" presStyleIdx="0" presStyleCnt="0"/>
      <dgm:spPr/>
      <dgm:t>
        <a:bodyPr/>
        <a:lstStyle/>
        <a:p>
          <a:endParaRPr lang="en-US"/>
        </a:p>
      </dgm:t>
    </dgm:pt>
    <dgm:pt modelId="{20E4C471-2DD2-488B-901D-CDF5FE469FB7}" type="pres">
      <dgm:prSet presAssocID="{675F896C-7BE5-4C9A-9162-EB1A8015B512}" presName="compNode" presStyleCnt="0"/>
      <dgm:spPr/>
    </dgm:pt>
    <dgm:pt modelId="{B4BB7C91-F201-47F5-8B50-F1007DBEC81E}" type="pres">
      <dgm:prSet presAssocID="{675F896C-7BE5-4C9A-9162-EB1A8015B512}" presName="bkgdShape" presStyleLbl="node1" presStyleIdx="1" presStyleCnt="4"/>
      <dgm:spPr/>
      <dgm:t>
        <a:bodyPr/>
        <a:lstStyle/>
        <a:p>
          <a:endParaRPr lang="en-US"/>
        </a:p>
      </dgm:t>
    </dgm:pt>
    <dgm:pt modelId="{8B03E86A-7139-4BE7-9099-5F9638EAA2B9}" type="pres">
      <dgm:prSet presAssocID="{675F896C-7BE5-4C9A-9162-EB1A8015B512}" presName="nodeTx" presStyleLbl="node1" presStyleIdx="1" presStyleCnt="4">
        <dgm:presLayoutVars>
          <dgm:bulletEnabled val="1"/>
        </dgm:presLayoutVars>
      </dgm:prSet>
      <dgm:spPr/>
      <dgm:t>
        <a:bodyPr/>
        <a:lstStyle/>
        <a:p>
          <a:endParaRPr lang="en-US"/>
        </a:p>
      </dgm:t>
    </dgm:pt>
    <dgm:pt modelId="{7ABFDC8F-8B3B-4F26-8A44-71F9DD0CFD3B}" type="pres">
      <dgm:prSet presAssocID="{675F896C-7BE5-4C9A-9162-EB1A8015B512}" presName="invisiNode" presStyleLbl="node1" presStyleIdx="1" presStyleCnt="4"/>
      <dgm:spPr/>
    </dgm:pt>
    <dgm:pt modelId="{0E3001DB-6C6B-4030-8096-FB928578CCAD}" type="pres">
      <dgm:prSet presAssocID="{675F896C-7BE5-4C9A-9162-EB1A8015B512}"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3000" r="-23000"/>
          </a:stretch>
        </a:blipFill>
      </dgm:spPr>
    </dgm:pt>
    <dgm:pt modelId="{7493986D-1DC9-46A1-918C-5E4EE9518699}" type="pres">
      <dgm:prSet presAssocID="{40E11BBC-45E1-4C87-B430-566D157E9792}" presName="sibTrans" presStyleLbl="sibTrans2D1" presStyleIdx="0" presStyleCnt="0"/>
      <dgm:spPr/>
      <dgm:t>
        <a:bodyPr/>
        <a:lstStyle/>
        <a:p>
          <a:endParaRPr lang="en-US"/>
        </a:p>
      </dgm:t>
    </dgm:pt>
    <dgm:pt modelId="{264B581B-45F3-4F9E-9EFC-EF99C34F2F26}" type="pres">
      <dgm:prSet presAssocID="{1A745670-5D57-4C1C-8325-24B5E86B1151}" presName="compNode" presStyleCnt="0"/>
      <dgm:spPr/>
    </dgm:pt>
    <dgm:pt modelId="{CE7825B3-49AC-4CD6-8E89-6345FEA22DB6}" type="pres">
      <dgm:prSet presAssocID="{1A745670-5D57-4C1C-8325-24B5E86B1151}" presName="bkgdShape" presStyleLbl="node1" presStyleIdx="2" presStyleCnt="4"/>
      <dgm:spPr/>
      <dgm:t>
        <a:bodyPr/>
        <a:lstStyle/>
        <a:p>
          <a:endParaRPr lang="en-US"/>
        </a:p>
      </dgm:t>
    </dgm:pt>
    <dgm:pt modelId="{5B125D68-2DEC-4179-A9DE-B26DDB5ED41C}" type="pres">
      <dgm:prSet presAssocID="{1A745670-5D57-4C1C-8325-24B5E86B1151}" presName="nodeTx" presStyleLbl="node1" presStyleIdx="2" presStyleCnt="4">
        <dgm:presLayoutVars>
          <dgm:bulletEnabled val="1"/>
        </dgm:presLayoutVars>
      </dgm:prSet>
      <dgm:spPr/>
      <dgm:t>
        <a:bodyPr/>
        <a:lstStyle/>
        <a:p>
          <a:endParaRPr lang="en-US"/>
        </a:p>
      </dgm:t>
    </dgm:pt>
    <dgm:pt modelId="{1DAC15F1-A0AB-4000-8A4C-EB1F8855D0EA}" type="pres">
      <dgm:prSet presAssocID="{1A745670-5D57-4C1C-8325-24B5E86B1151}" presName="invisiNode" presStyleLbl="node1" presStyleIdx="2" presStyleCnt="4"/>
      <dgm:spPr/>
    </dgm:pt>
    <dgm:pt modelId="{76989AE8-E259-4C6C-BC70-2195222FF304}" type="pres">
      <dgm:prSet presAssocID="{1A745670-5D57-4C1C-8325-24B5E86B1151}" presName="imagNode" presStyleLbl="fgImgPlace1" presStyleIdx="2" presStyleCnt="4"/>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9550" t="1471" r="-40450" b="-1471"/>
          </a:stretch>
        </a:blipFill>
      </dgm:spPr>
    </dgm:pt>
    <dgm:pt modelId="{66773FE8-BEF8-4DCF-B8C7-E8E3C6588389}" type="pres">
      <dgm:prSet presAssocID="{5BCDD697-E206-4F02-B702-E2278F261B47}" presName="sibTrans" presStyleLbl="sibTrans2D1" presStyleIdx="0" presStyleCnt="0"/>
      <dgm:spPr/>
      <dgm:t>
        <a:bodyPr/>
        <a:lstStyle/>
        <a:p>
          <a:endParaRPr lang="en-US"/>
        </a:p>
      </dgm:t>
    </dgm:pt>
    <dgm:pt modelId="{ACA77371-1957-42E9-AB53-690EC2D3357D}" type="pres">
      <dgm:prSet presAssocID="{300EB31F-A8B3-4878-9094-B6BCFB543B4F}" presName="compNode" presStyleCnt="0"/>
      <dgm:spPr/>
    </dgm:pt>
    <dgm:pt modelId="{8CF2F512-20DF-44CF-81A1-E2F9C56F7660}" type="pres">
      <dgm:prSet presAssocID="{300EB31F-A8B3-4878-9094-B6BCFB543B4F}" presName="bkgdShape" presStyleLbl="node1" presStyleIdx="3" presStyleCnt="4"/>
      <dgm:spPr/>
      <dgm:t>
        <a:bodyPr/>
        <a:lstStyle/>
        <a:p>
          <a:endParaRPr lang="en-US"/>
        </a:p>
      </dgm:t>
    </dgm:pt>
    <dgm:pt modelId="{EE539BF3-4CCC-4CB0-9A70-226041693406}" type="pres">
      <dgm:prSet presAssocID="{300EB31F-A8B3-4878-9094-B6BCFB543B4F}" presName="nodeTx" presStyleLbl="node1" presStyleIdx="3" presStyleCnt="4">
        <dgm:presLayoutVars>
          <dgm:bulletEnabled val="1"/>
        </dgm:presLayoutVars>
      </dgm:prSet>
      <dgm:spPr/>
      <dgm:t>
        <a:bodyPr/>
        <a:lstStyle/>
        <a:p>
          <a:endParaRPr lang="en-US"/>
        </a:p>
      </dgm:t>
    </dgm:pt>
    <dgm:pt modelId="{D2E18677-DD25-47F5-8B62-1702E19943CC}" type="pres">
      <dgm:prSet presAssocID="{300EB31F-A8B3-4878-9094-B6BCFB543B4F}" presName="invisiNode" presStyleLbl="node1" presStyleIdx="3" presStyleCnt="4"/>
      <dgm:spPr/>
    </dgm:pt>
    <dgm:pt modelId="{C5EDBBB3-1F4E-4D80-8E0F-1A008C8F5CE5}" type="pres">
      <dgm:prSet presAssocID="{300EB31F-A8B3-4878-9094-B6BCFB543B4F}" presName="imagNode" presStyleLbl="fgImgPlace1" presStyleIdx="3" presStyleCnt="4"/>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751" t="-2207" r="-50751" b="2207"/>
          </a:stretch>
        </a:blipFill>
      </dgm:spPr>
    </dgm:pt>
  </dgm:ptLst>
  <dgm:cxnLst>
    <dgm:cxn modelId="{E299416F-249E-439C-B202-D6C656A5489C}" type="presOf" srcId="{300EB31F-A8B3-4878-9094-B6BCFB543B4F}" destId="{8CF2F512-20DF-44CF-81A1-E2F9C56F7660}" srcOrd="0" destOrd="0" presId="urn:microsoft.com/office/officeart/2005/8/layout/hList7"/>
    <dgm:cxn modelId="{B91B7DDD-A179-4715-95AB-45D067B708B0}" type="presOf" srcId="{5BCDD697-E206-4F02-B702-E2278F261B47}" destId="{66773FE8-BEF8-4DCF-B8C7-E8E3C6588389}" srcOrd="0" destOrd="0" presId="urn:microsoft.com/office/officeart/2005/8/layout/hList7"/>
    <dgm:cxn modelId="{7CD4B5E5-3045-40D8-AFEA-30E04F8CB1B1}" type="presOf" srcId="{1A745670-5D57-4C1C-8325-24B5E86B1151}" destId="{CE7825B3-49AC-4CD6-8E89-6345FEA22DB6}" srcOrd="0" destOrd="0" presId="urn:microsoft.com/office/officeart/2005/8/layout/hList7"/>
    <dgm:cxn modelId="{720513A9-CEB5-425C-BB6A-6D40E231FCA3}" type="presOf" srcId="{C38B8006-3CFF-4AB6-9C33-26F3A5663134}" destId="{3D4555E3-3FC3-4585-8A38-EFF0D193E67A}" srcOrd="0" destOrd="0" presId="urn:microsoft.com/office/officeart/2005/8/layout/hList7"/>
    <dgm:cxn modelId="{D9955A67-E7AD-4432-85CB-1B06F425BE9F}" type="presOf" srcId="{1A745670-5D57-4C1C-8325-24B5E86B1151}" destId="{5B125D68-2DEC-4179-A9DE-B26DDB5ED41C}" srcOrd="1" destOrd="0" presId="urn:microsoft.com/office/officeart/2005/8/layout/hList7"/>
    <dgm:cxn modelId="{F2A69DC6-16AB-445B-9E24-C934C27C4E1B}" srcId="{B97DCE74-E6FB-44DF-89CA-66648FEBA088}" destId="{675F896C-7BE5-4C9A-9162-EB1A8015B512}" srcOrd="1" destOrd="0" parTransId="{CBD445E8-A39F-48C1-B465-52DEE9A2D5FF}" sibTransId="{40E11BBC-45E1-4C87-B430-566D157E9792}"/>
    <dgm:cxn modelId="{416FD4F2-1736-4DCA-9709-187C46441D6D}" type="presOf" srcId="{300EB31F-A8B3-4878-9094-B6BCFB543B4F}" destId="{EE539BF3-4CCC-4CB0-9A70-226041693406}" srcOrd="1" destOrd="0" presId="urn:microsoft.com/office/officeart/2005/8/layout/hList7"/>
    <dgm:cxn modelId="{0F7CD3A5-3B11-4E2D-B4B1-3CC184F0F144}" type="presOf" srcId="{8C74C609-4E9F-4814-8D28-A49B511B1EEA}" destId="{E7ABCB2F-FAF5-419E-88E5-9D8384090CC0}" srcOrd="1" destOrd="0" presId="urn:microsoft.com/office/officeart/2005/8/layout/hList7"/>
    <dgm:cxn modelId="{7B3949F9-F45C-473F-99FA-3D46FCAE6D39}" type="presOf" srcId="{B97DCE74-E6FB-44DF-89CA-66648FEBA088}" destId="{CB15BD53-F55E-42A1-B4B0-59B691650EF3}" srcOrd="0" destOrd="0" presId="urn:microsoft.com/office/officeart/2005/8/layout/hList7"/>
    <dgm:cxn modelId="{E1525397-1474-4399-B067-3D0C0887ADF3}" srcId="{B97DCE74-E6FB-44DF-89CA-66648FEBA088}" destId="{300EB31F-A8B3-4878-9094-B6BCFB543B4F}" srcOrd="3" destOrd="0" parTransId="{D67F3481-1618-4CD3-8222-86AE8A7C3923}" sibTransId="{E2EAB7E5-72C4-43BD-9008-0259BA52E6A9}"/>
    <dgm:cxn modelId="{9618D433-76A0-4661-B218-963ED1033103}" type="presOf" srcId="{675F896C-7BE5-4C9A-9162-EB1A8015B512}" destId="{B4BB7C91-F201-47F5-8B50-F1007DBEC81E}" srcOrd="0" destOrd="0" presId="urn:microsoft.com/office/officeart/2005/8/layout/hList7"/>
    <dgm:cxn modelId="{DA8D66CF-3769-4619-8229-836EF2D03942}" srcId="{B97DCE74-E6FB-44DF-89CA-66648FEBA088}" destId="{8C74C609-4E9F-4814-8D28-A49B511B1EEA}" srcOrd="0" destOrd="0" parTransId="{B12B6B19-CD90-4155-8862-6C947B05BAF0}" sibTransId="{C38B8006-3CFF-4AB6-9C33-26F3A5663134}"/>
    <dgm:cxn modelId="{0F167C6B-4244-4096-B9AD-DBC6F4DEE36D}" type="presOf" srcId="{675F896C-7BE5-4C9A-9162-EB1A8015B512}" destId="{8B03E86A-7139-4BE7-9099-5F9638EAA2B9}" srcOrd="1" destOrd="0" presId="urn:microsoft.com/office/officeart/2005/8/layout/hList7"/>
    <dgm:cxn modelId="{42097109-9FDF-4982-91F5-37B18490EC7B}" type="presOf" srcId="{8C74C609-4E9F-4814-8D28-A49B511B1EEA}" destId="{16B0A1E2-3B42-42E1-A062-51DE537138D7}" srcOrd="0" destOrd="0" presId="urn:microsoft.com/office/officeart/2005/8/layout/hList7"/>
    <dgm:cxn modelId="{191413DC-9620-4536-80C8-62C903B15C9F}" srcId="{B97DCE74-E6FB-44DF-89CA-66648FEBA088}" destId="{1A745670-5D57-4C1C-8325-24B5E86B1151}" srcOrd="2" destOrd="0" parTransId="{78E3223C-6806-4255-8DAD-EDC2258970C0}" sibTransId="{5BCDD697-E206-4F02-B702-E2278F261B47}"/>
    <dgm:cxn modelId="{3540C3CA-0DF0-4F07-8590-F7B2C54A9FDB}" type="presOf" srcId="{40E11BBC-45E1-4C87-B430-566D157E9792}" destId="{7493986D-1DC9-46A1-918C-5E4EE9518699}" srcOrd="0" destOrd="0" presId="urn:microsoft.com/office/officeart/2005/8/layout/hList7"/>
    <dgm:cxn modelId="{959DCFB5-C4F1-408B-95F9-3B5A911AA419}" type="presParOf" srcId="{CB15BD53-F55E-42A1-B4B0-59B691650EF3}" destId="{AB41A579-CA3B-4664-87FA-77750F638859}" srcOrd="0" destOrd="0" presId="urn:microsoft.com/office/officeart/2005/8/layout/hList7"/>
    <dgm:cxn modelId="{B79389E2-53BD-4515-ABC1-30CAC2C4EDC5}" type="presParOf" srcId="{CB15BD53-F55E-42A1-B4B0-59B691650EF3}" destId="{6F0AD32D-60D3-4224-91B2-313F88FA73DD}" srcOrd="1" destOrd="0" presId="urn:microsoft.com/office/officeart/2005/8/layout/hList7"/>
    <dgm:cxn modelId="{8187D703-F6BB-43CE-A052-835C0D08CB32}" type="presParOf" srcId="{6F0AD32D-60D3-4224-91B2-313F88FA73DD}" destId="{69AF5930-FDDA-4E21-8E6F-503A7DEBDBB2}" srcOrd="0" destOrd="0" presId="urn:microsoft.com/office/officeart/2005/8/layout/hList7"/>
    <dgm:cxn modelId="{6337E4AA-F645-4C2D-AAD6-0F23C8D2D719}" type="presParOf" srcId="{69AF5930-FDDA-4E21-8E6F-503A7DEBDBB2}" destId="{16B0A1E2-3B42-42E1-A062-51DE537138D7}" srcOrd="0" destOrd="0" presId="urn:microsoft.com/office/officeart/2005/8/layout/hList7"/>
    <dgm:cxn modelId="{8068B4B2-EB3E-45E5-9DE9-783FA8B08D46}" type="presParOf" srcId="{69AF5930-FDDA-4E21-8E6F-503A7DEBDBB2}" destId="{E7ABCB2F-FAF5-419E-88E5-9D8384090CC0}" srcOrd="1" destOrd="0" presId="urn:microsoft.com/office/officeart/2005/8/layout/hList7"/>
    <dgm:cxn modelId="{B06ED628-9663-4DFE-BE43-5C98C3C06881}" type="presParOf" srcId="{69AF5930-FDDA-4E21-8E6F-503A7DEBDBB2}" destId="{08022E03-048E-427C-92E3-378F7C7F065A}" srcOrd="2" destOrd="0" presId="urn:microsoft.com/office/officeart/2005/8/layout/hList7"/>
    <dgm:cxn modelId="{92AC8AD3-4C96-42F3-B0E0-6221DF327238}" type="presParOf" srcId="{69AF5930-FDDA-4E21-8E6F-503A7DEBDBB2}" destId="{AA291653-E7DB-46C2-9872-BF2189680CFD}" srcOrd="3" destOrd="0" presId="urn:microsoft.com/office/officeart/2005/8/layout/hList7"/>
    <dgm:cxn modelId="{13C998D7-4385-4D9C-AC3A-6A7181B21DB3}" type="presParOf" srcId="{6F0AD32D-60D3-4224-91B2-313F88FA73DD}" destId="{3D4555E3-3FC3-4585-8A38-EFF0D193E67A}" srcOrd="1" destOrd="0" presId="urn:microsoft.com/office/officeart/2005/8/layout/hList7"/>
    <dgm:cxn modelId="{E04C1015-F28C-4EDC-9A5D-4DFCDA08ED0D}" type="presParOf" srcId="{6F0AD32D-60D3-4224-91B2-313F88FA73DD}" destId="{20E4C471-2DD2-488B-901D-CDF5FE469FB7}" srcOrd="2" destOrd="0" presId="urn:microsoft.com/office/officeart/2005/8/layout/hList7"/>
    <dgm:cxn modelId="{78B585B7-9A79-4DCC-83F6-1E4B1334F2A4}" type="presParOf" srcId="{20E4C471-2DD2-488B-901D-CDF5FE469FB7}" destId="{B4BB7C91-F201-47F5-8B50-F1007DBEC81E}" srcOrd="0" destOrd="0" presId="urn:microsoft.com/office/officeart/2005/8/layout/hList7"/>
    <dgm:cxn modelId="{3C3D582E-D046-48A9-838A-14CE56996E05}" type="presParOf" srcId="{20E4C471-2DD2-488B-901D-CDF5FE469FB7}" destId="{8B03E86A-7139-4BE7-9099-5F9638EAA2B9}" srcOrd="1" destOrd="0" presId="urn:microsoft.com/office/officeart/2005/8/layout/hList7"/>
    <dgm:cxn modelId="{5B9FD6C8-378A-4D50-A862-99C680CC7288}" type="presParOf" srcId="{20E4C471-2DD2-488B-901D-CDF5FE469FB7}" destId="{7ABFDC8F-8B3B-4F26-8A44-71F9DD0CFD3B}" srcOrd="2" destOrd="0" presId="urn:microsoft.com/office/officeart/2005/8/layout/hList7"/>
    <dgm:cxn modelId="{BAE21C47-2E6A-4992-9523-BE1DBD823147}" type="presParOf" srcId="{20E4C471-2DD2-488B-901D-CDF5FE469FB7}" destId="{0E3001DB-6C6B-4030-8096-FB928578CCAD}" srcOrd="3" destOrd="0" presId="urn:microsoft.com/office/officeart/2005/8/layout/hList7"/>
    <dgm:cxn modelId="{BAB269C3-AA5B-49DF-ACF7-92DAA27BADB7}" type="presParOf" srcId="{6F0AD32D-60D3-4224-91B2-313F88FA73DD}" destId="{7493986D-1DC9-46A1-918C-5E4EE9518699}" srcOrd="3" destOrd="0" presId="urn:microsoft.com/office/officeart/2005/8/layout/hList7"/>
    <dgm:cxn modelId="{F0C0FA07-AC66-452B-A3A5-0071E3240BCB}" type="presParOf" srcId="{6F0AD32D-60D3-4224-91B2-313F88FA73DD}" destId="{264B581B-45F3-4F9E-9EFC-EF99C34F2F26}" srcOrd="4" destOrd="0" presId="urn:microsoft.com/office/officeart/2005/8/layout/hList7"/>
    <dgm:cxn modelId="{8ACF8E60-E602-45B4-9EAD-EBC8D468AFB8}" type="presParOf" srcId="{264B581B-45F3-4F9E-9EFC-EF99C34F2F26}" destId="{CE7825B3-49AC-4CD6-8E89-6345FEA22DB6}" srcOrd="0" destOrd="0" presId="urn:microsoft.com/office/officeart/2005/8/layout/hList7"/>
    <dgm:cxn modelId="{A5CC23D4-19AE-450D-A247-255E9DE9CB47}" type="presParOf" srcId="{264B581B-45F3-4F9E-9EFC-EF99C34F2F26}" destId="{5B125D68-2DEC-4179-A9DE-B26DDB5ED41C}" srcOrd="1" destOrd="0" presId="urn:microsoft.com/office/officeart/2005/8/layout/hList7"/>
    <dgm:cxn modelId="{CB5527FA-007E-4168-8284-58524B210EEE}" type="presParOf" srcId="{264B581B-45F3-4F9E-9EFC-EF99C34F2F26}" destId="{1DAC15F1-A0AB-4000-8A4C-EB1F8855D0EA}" srcOrd="2" destOrd="0" presId="urn:microsoft.com/office/officeart/2005/8/layout/hList7"/>
    <dgm:cxn modelId="{E8CEB2F1-F502-4630-95DB-0CE5262F37DB}" type="presParOf" srcId="{264B581B-45F3-4F9E-9EFC-EF99C34F2F26}" destId="{76989AE8-E259-4C6C-BC70-2195222FF304}" srcOrd="3" destOrd="0" presId="urn:microsoft.com/office/officeart/2005/8/layout/hList7"/>
    <dgm:cxn modelId="{F8F67BAD-1FCB-4D16-8175-F53B05BD1CA1}" type="presParOf" srcId="{6F0AD32D-60D3-4224-91B2-313F88FA73DD}" destId="{66773FE8-BEF8-4DCF-B8C7-E8E3C6588389}" srcOrd="5" destOrd="0" presId="urn:microsoft.com/office/officeart/2005/8/layout/hList7"/>
    <dgm:cxn modelId="{9320A95E-83FB-4AA4-91CE-19D7F4C2F833}" type="presParOf" srcId="{6F0AD32D-60D3-4224-91B2-313F88FA73DD}" destId="{ACA77371-1957-42E9-AB53-690EC2D3357D}" srcOrd="6" destOrd="0" presId="urn:microsoft.com/office/officeart/2005/8/layout/hList7"/>
    <dgm:cxn modelId="{19BD24C8-F522-4B13-B9F2-CA3A0FFF29DE}" type="presParOf" srcId="{ACA77371-1957-42E9-AB53-690EC2D3357D}" destId="{8CF2F512-20DF-44CF-81A1-E2F9C56F7660}" srcOrd="0" destOrd="0" presId="urn:microsoft.com/office/officeart/2005/8/layout/hList7"/>
    <dgm:cxn modelId="{579BA52F-D7FC-4AAF-BDBF-688778F9570D}" type="presParOf" srcId="{ACA77371-1957-42E9-AB53-690EC2D3357D}" destId="{EE539BF3-4CCC-4CB0-9A70-226041693406}" srcOrd="1" destOrd="0" presId="urn:microsoft.com/office/officeart/2005/8/layout/hList7"/>
    <dgm:cxn modelId="{E4940BF9-1C1C-4E44-AC55-4E5EE1C55C65}" type="presParOf" srcId="{ACA77371-1957-42E9-AB53-690EC2D3357D}" destId="{D2E18677-DD25-47F5-8B62-1702E19943CC}" srcOrd="2" destOrd="0" presId="urn:microsoft.com/office/officeart/2005/8/layout/hList7"/>
    <dgm:cxn modelId="{B29E7BCE-B161-4319-9371-F5FF22136348}" type="presParOf" srcId="{ACA77371-1957-42E9-AB53-690EC2D3357D}" destId="{C5EDBBB3-1F4E-4D80-8E0F-1A008C8F5CE5}"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0A1E2-3B42-42E1-A062-51DE537138D7}">
      <dsp:nvSpPr>
        <dsp:cNvPr id="0" name=""/>
        <dsp:cNvSpPr/>
      </dsp:nvSpPr>
      <dsp:spPr>
        <a:xfrm>
          <a:off x="2043" y="0"/>
          <a:ext cx="2141543" cy="6019800"/>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b="1" kern="1200" dirty="0" smtClean="0">
              <a:solidFill>
                <a:srgbClr val="002060"/>
              </a:solidFill>
              <a:effectLst>
                <a:outerShdw blurRad="38100" dist="38100" dir="2700000" algn="tl">
                  <a:srgbClr val="000000">
                    <a:alpha val="43137"/>
                  </a:srgbClr>
                </a:outerShdw>
              </a:effectLst>
            </a:rPr>
            <a:t>Human Capacity:     </a:t>
          </a:r>
        </a:p>
        <a:p>
          <a:pPr lvl="0" algn="ctr" defTabSz="1155700">
            <a:lnSpc>
              <a:spcPct val="90000"/>
            </a:lnSpc>
            <a:spcBef>
              <a:spcPct val="0"/>
            </a:spcBef>
            <a:spcAft>
              <a:spcPct val="35000"/>
            </a:spcAft>
          </a:pPr>
          <a:r>
            <a:rPr lang="en-US" sz="2600" b="1" kern="1200" dirty="0" smtClean="0">
              <a:solidFill>
                <a:srgbClr val="002060"/>
              </a:solidFill>
              <a:effectLst>
                <a:outerShdw blurRad="38100" dist="38100" dir="2700000" algn="tl">
                  <a:srgbClr val="000000">
                    <a:alpha val="43137"/>
                  </a:srgbClr>
                </a:outerShdw>
              </a:effectLst>
            </a:rPr>
            <a:t>Will and Skill</a:t>
          </a:r>
          <a:endParaRPr lang="en-US" sz="2600" b="1" kern="1200" dirty="0">
            <a:solidFill>
              <a:srgbClr val="002060"/>
            </a:solidFill>
            <a:effectLst>
              <a:outerShdw blurRad="38100" dist="38100" dir="2700000" algn="tl">
                <a:srgbClr val="000000">
                  <a:alpha val="43137"/>
                </a:srgbClr>
              </a:outerShdw>
            </a:effectLst>
          </a:endParaRPr>
        </a:p>
      </dsp:txBody>
      <dsp:txXfrm>
        <a:off x="2043" y="2407920"/>
        <a:ext cx="2141543" cy="2407920"/>
      </dsp:txXfrm>
    </dsp:sp>
    <dsp:sp modelId="{AA291653-E7DB-46C2-9872-BF2189680CFD}">
      <dsp:nvSpPr>
        <dsp:cNvPr id="0" name=""/>
        <dsp:cNvSpPr/>
      </dsp:nvSpPr>
      <dsp:spPr>
        <a:xfrm>
          <a:off x="76191" y="380993"/>
          <a:ext cx="2004593" cy="2004593"/>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736" t="-721" r="-736" b="-49279"/>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B4BB7C91-F201-47F5-8B50-F1007DBEC81E}">
      <dsp:nvSpPr>
        <dsp:cNvPr id="0" name=""/>
        <dsp:cNvSpPr/>
      </dsp:nvSpPr>
      <dsp:spPr>
        <a:xfrm>
          <a:off x="2207833" y="0"/>
          <a:ext cx="2141543" cy="6019800"/>
        </a:xfrm>
        <a:prstGeom prst="roundRect">
          <a:avLst>
            <a:gd name="adj" fmla="val 10000"/>
          </a:avLst>
        </a:prstGeom>
        <a:solidFill>
          <a:schemeClr val="accent5">
            <a:hueOff val="-3311292"/>
            <a:satOff val="13270"/>
            <a:lumOff val="287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2060"/>
              </a:solidFill>
              <a:effectLst>
                <a:outerShdw blurRad="38100" dist="38100" dir="2700000" algn="tl">
                  <a:srgbClr val="000000">
                    <a:alpha val="43137"/>
                  </a:srgbClr>
                </a:outerShdw>
              </a:effectLst>
            </a:rPr>
            <a:t>Organizational Capacity: </a:t>
          </a:r>
        </a:p>
        <a:p>
          <a:pPr lvl="0" algn="ctr" defTabSz="1022350">
            <a:lnSpc>
              <a:spcPct val="90000"/>
            </a:lnSpc>
            <a:spcBef>
              <a:spcPct val="0"/>
            </a:spcBef>
            <a:spcAft>
              <a:spcPct val="35000"/>
            </a:spcAft>
          </a:pPr>
          <a:r>
            <a:rPr lang="en-US" sz="2300" b="1" kern="1200" dirty="0" smtClean="0">
              <a:solidFill>
                <a:srgbClr val="002060"/>
              </a:solidFill>
              <a:effectLst>
                <a:outerShdw blurRad="38100" dist="38100" dir="2700000" algn="tl">
                  <a:srgbClr val="000000">
                    <a:alpha val="43137"/>
                  </a:srgbClr>
                </a:outerShdw>
              </a:effectLst>
            </a:rPr>
            <a:t>Collaboration, </a:t>
          </a:r>
          <a:r>
            <a:rPr lang="en-US" sz="2100" b="1" kern="1200" dirty="0" smtClean="0">
              <a:solidFill>
                <a:srgbClr val="002060"/>
              </a:solidFill>
              <a:effectLst>
                <a:outerShdw blurRad="38100" dist="38100" dir="2700000" algn="tl">
                  <a:srgbClr val="000000">
                    <a:alpha val="43137"/>
                  </a:srgbClr>
                </a:outerShdw>
              </a:effectLst>
            </a:rPr>
            <a:t>Communication</a:t>
          </a:r>
          <a:r>
            <a:rPr lang="en-US" sz="2300" b="1" kern="1200" dirty="0" smtClean="0">
              <a:solidFill>
                <a:srgbClr val="002060"/>
              </a:solidFill>
              <a:effectLst>
                <a:outerShdw blurRad="38100" dist="38100" dir="2700000" algn="tl">
                  <a:srgbClr val="000000">
                    <a:alpha val="43137"/>
                  </a:srgbClr>
                </a:outerShdw>
              </a:effectLst>
            </a:rPr>
            <a:t> and Interaction</a:t>
          </a:r>
          <a:endParaRPr lang="en-US" sz="2300" b="1" kern="1200" dirty="0">
            <a:solidFill>
              <a:srgbClr val="002060"/>
            </a:solidFill>
            <a:effectLst>
              <a:outerShdw blurRad="38100" dist="38100" dir="2700000" algn="tl">
                <a:srgbClr val="000000">
                  <a:alpha val="43137"/>
                </a:srgbClr>
              </a:outerShdw>
            </a:effectLst>
          </a:endParaRPr>
        </a:p>
      </dsp:txBody>
      <dsp:txXfrm>
        <a:off x="2207833" y="2407920"/>
        <a:ext cx="2141543" cy="2407920"/>
      </dsp:txXfrm>
    </dsp:sp>
    <dsp:sp modelId="{0E3001DB-6C6B-4030-8096-FB928578CCAD}">
      <dsp:nvSpPr>
        <dsp:cNvPr id="0" name=""/>
        <dsp:cNvSpPr/>
      </dsp:nvSpPr>
      <dsp:spPr>
        <a:xfrm>
          <a:off x="2276308" y="361188"/>
          <a:ext cx="2004593" cy="200459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3000" r="-23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CE7825B3-49AC-4CD6-8E89-6345FEA22DB6}">
      <dsp:nvSpPr>
        <dsp:cNvPr id="0" name=""/>
        <dsp:cNvSpPr/>
      </dsp:nvSpPr>
      <dsp:spPr>
        <a:xfrm>
          <a:off x="4413623" y="0"/>
          <a:ext cx="2141543" cy="6019800"/>
        </a:xfrm>
        <a:prstGeom prst="roundRect">
          <a:avLst>
            <a:gd name="adj" fmla="val 10000"/>
          </a:avLst>
        </a:prstGeom>
        <a:solidFill>
          <a:schemeClr val="accent5">
            <a:hueOff val="-6622584"/>
            <a:satOff val="26541"/>
            <a:lumOff val="57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b="1" kern="1200" dirty="0" smtClean="0">
              <a:solidFill>
                <a:srgbClr val="002060"/>
              </a:solidFill>
              <a:effectLst>
                <a:outerShdw blurRad="38100" dist="38100" dir="2700000" algn="tl">
                  <a:srgbClr val="000000">
                    <a:alpha val="43137"/>
                  </a:srgbClr>
                </a:outerShdw>
              </a:effectLst>
            </a:rPr>
            <a:t>Structural Capacity:</a:t>
          </a:r>
        </a:p>
        <a:p>
          <a:pPr lvl="0" algn="ctr" defTabSz="1155700">
            <a:lnSpc>
              <a:spcPct val="90000"/>
            </a:lnSpc>
            <a:spcBef>
              <a:spcPct val="0"/>
            </a:spcBef>
            <a:spcAft>
              <a:spcPct val="35000"/>
            </a:spcAft>
          </a:pPr>
          <a:r>
            <a:rPr lang="en-US" sz="2600" b="1" kern="1200" dirty="0" smtClean="0">
              <a:solidFill>
                <a:srgbClr val="002060"/>
              </a:solidFill>
              <a:effectLst>
                <a:outerShdw blurRad="38100" dist="38100" dir="2700000" algn="tl">
                  <a:srgbClr val="000000">
                    <a:alpha val="43137"/>
                  </a:srgbClr>
                </a:outerShdw>
              </a:effectLst>
            </a:rPr>
            <a:t>Procedures and Policies </a:t>
          </a:r>
          <a:endParaRPr lang="en-US" sz="2600" b="1" kern="1200" dirty="0">
            <a:solidFill>
              <a:srgbClr val="002060"/>
            </a:solidFill>
            <a:effectLst>
              <a:outerShdw blurRad="38100" dist="38100" dir="2700000" algn="tl">
                <a:srgbClr val="000000">
                  <a:alpha val="43137"/>
                </a:srgbClr>
              </a:outerShdw>
            </a:effectLst>
          </a:endParaRPr>
        </a:p>
      </dsp:txBody>
      <dsp:txXfrm>
        <a:off x="4413623" y="2407920"/>
        <a:ext cx="2141543" cy="2407920"/>
      </dsp:txXfrm>
    </dsp:sp>
    <dsp:sp modelId="{76989AE8-E259-4C6C-BC70-2195222FF304}">
      <dsp:nvSpPr>
        <dsp:cNvPr id="0" name=""/>
        <dsp:cNvSpPr/>
      </dsp:nvSpPr>
      <dsp:spPr>
        <a:xfrm>
          <a:off x="4482098" y="361188"/>
          <a:ext cx="2004593" cy="2004593"/>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9550" t="1471" r="-40450" b="-1471"/>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8CF2F512-20DF-44CF-81A1-E2F9C56F7660}">
      <dsp:nvSpPr>
        <dsp:cNvPr id="0" name=""/>
        <dsp:cNvSpPr/>
      </dsp:nvSpPr>
      <dsp:spPr>
        <a:xfrm>
          <a:off x="6619413" y="0"/>
          <a:ext cx="2141543" cy="6019800"/>
        </a:xfrm>
        <a:prstGeom prst="roundRect">
          <a:avLst>
            <a:gd name="adj" fmla="val 10000"/>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b="1" kern="1200" dirty="0" smtClean="0">
              <a:solidFill>
                <a:srgbClr val="002060"/>
              </a:solidFill>
              <a:effectLst>
                <a:outerShdw blurRad="38100" dist="38100" dir="2700000" algn="tl">
                  <a:srgbClr val="000000">
                    <a:alpha val="43137"/>
                  </a:srgbClr>
                </a:outerShdw>
              </a:effectLst>
            </a:rPr>
            <a:t>Material Capacity:</a:t>
          </a:r>
        </a:p>
        <a:p>
          <a:pPr lvl="0" algn="ctr" defTabSz="1155700">
            <a:lnSpc>
              <a:spcPct val="90000"/>
            </a:lnSpc>
            <a:spcBef>
              <a:spcPct val="0"/>
            </a:spcBef>
            <a:spcAft>
              <a:spcPct val="35000"/>
            </a:spcAft>
          </a:pPr>
          <a:r>
            <a:rPr lang="en-US" sz="2600" b="1" kern="1200" dirty="0" smtClean="0">
              <a:solidFill>
                <a:srgbClr val="002060"/>
              </a:solidFill>
              <a:effectLst>
                <a:outerShdw blurRad="38100" dist="38100" dir="2700000" algn="tl">
                  <a:srgbClr val="000000">
                    <a:alpha val="43137"/>
                  </a:srgbClr>
                </a:outerShdw>
              </a:effectLst>
            </a:rPr>
            <a:t>Fiscal and Physical</a:t>
          </a:r>
          <a:endParaRPr lang="en-US" sz="2600" b="1" kern="1200" dirty="0">
            <a:solidFill>
              <a:srgbClr val="002060"/>
            </a:solidFill>
            <a:effectLst>
              <a:outerShdw blurRad="38100" dist="38100" dir="2700000" algn="tl">
                <a:srgbClr val="000000">
                  <a:alpha val="43137"/>
                </a:srgbClr>
              </a:outerShdw>
            </a:effectLst>
          </a:endParaRPr>
        </a:p>
      </dsp:txBody>
      <dsp:txXfrm>
        <a:off x="6619413" y="2407920"/>
        <a:ext cx="2141543" cy="2407920"/>
      </dsp:txXfrm>
    </dsp:sp>
    <dsp:sp modelId="{C5EDBBB3-1F4E-4D80-8E0F-1A008C8F5CE5}">
      <dsp:nvSpPr>
        <dsp:cNvPr id="0" name=""/>
        <dsp:cNvSpPr/>
      </dsp:nvSpPr>
      <dsp:spPr>
        <a:xfrm>
          <a:off x="6687888" y="361188"/>
          <a:ext cx="2004593" cy="2004593"/>
        </a:xfrm>
        <a:prstGeom prst="ellipse">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751" t="-2207" r="-50751" b="2207"/>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AB41A579-CA3B-4664-87FA-77750F638859}">
      <dsp:nvSpPr>
        <dsp:cNvPr id="0" name=""/>
        <dsp:cNvSpPr/>
      </dsp:nvSpPr>
      <dsp:spPr>
        <a:xfrm>
          <a:off x="-14" y="4876799"/>
          <a:ext cx="8763028" cy="781050"/>
        </a:xfrm>
        <a:prstGeom prst="leftRightArrow">
          <a:avLst/>
        </a:prstGeom>
        <a:solidFill>
          <a:schemeClr val="accent5">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1189BA-774B-496D-A076-B5EFE5264C92}" type="datetimeFigureOut">
              <a:rPr lang="en-US" smtClean="0"/>
              <a:t>3/12/2014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7CEAE9-6072-41EF-B9DC-5C3C3B36A48D}" type="slidenum">
              <a:rPr lang="en-US" smtClean="0"/>
              <a:t>‹#›</a:t>
            </a:fld>
            <a:endParaRPr lang="en-US"/>
          </a:p>
        </p:txBody>
      </p:sp>
    </p:spTree>
    <p:extLst>
      <p:ext uri="{BB962C8B-B14F-4D97-AF65-F5344CB8AC3E}">
        <p14:creationId xmlns:p14="http://schemas.microsoft.com/office/powerpoint/2010/main" val="2658267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7CEAE9-6072-41EF-B9DC-5C3C3B36A48D}" type="slidenum">
              <a:rPr lang="en-US" smtClean="0"/>
              <a:t>1</a:t>
            </a:fld>
            <a:endParaRPr lang="en-US"/>
          </a:p>
        </p:txBody>
      </p:sp>
    </p:spTree>
    <p:extLst>
      <p:ext uri="{BB962C8B-B14F-4D97-AF65-F5344CB8AC3E}">
        <p14:creationId xmlns:p14="http://schemas.microsoft.com/office/powerpoint/2010/main" val="3942609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a:t>
            </a:r>
          </a:p>
          <a:p>
            <a:r>
              <a:rPr lang="en-US" dirty="0" smtClean="0"/>
              <a:t>Under</a:t>
            </a:r>
            <a:r>
              <a:rPr lang="en-US" baseline="0" dirty="0" smtClean="0"/>
              <a:t> the “Ensure High Quality Data” category, let’s look at </a:t>
            </a:r>
            <a:r>
              <a:rPr lang="en-US" i="1" baseline="0" dirty="0" smtClean="0"/>
              <a:t>Assure Accuracy - </a:t>
            </a:r>
            <a:r>
              <a:rPr lang="en-US" i="1" dirty="0" smtClean="0"/>
              <a:t>To what extent does your evaluation process accurately measure effective teaching?</a:t>
            </a:r>
            <a:r>
              <a:rPr lang="en-US" dirty="0" smtClean="0"/>
              <a:t> </a:t>
            </a:r>
          </a:p>
          <a:p>
            <a:r>
              <a:rPr lang="en-US" sz="1200" kern="1200" dirty="0" smtClean="0">
                <a:solidFill>
                  <a:schemeClr val="tx1"/>
                </a:solidFill>
                <a:effectLst/>
                <a:latin typeface="+mn-lt"/>
                <a:ea typeface="+mn-ea"/>
                <a:cs typeface="+mn-cs"/>
              </a:rPr>
              <a:t>Individually, review the rubric for number 6 (page 13) and come to a judgment on a scale of 1 to 4/weak to strong as to the district’s current status in that area.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B7CEAE9-6072-41EF-B9DC-5C3C3B36A48D}" type="slidenum">
              <a:rPr lang="en-US" smtClean="0"/>
              <a:t>11</a:t>
            </a:fld>
            <a:endParaRPr lang="en-US"/>
          </a:p>
        </p:txBody>
      </p:sp>
    </p:spTree>
    <p:extLst>
      <p:ext uri="{BB962C8B-B14F-4D97-AF65-F5344CB8AC3E}">
        <p14:creationId xmlns:p14="http://schemas.microsoft.com/office/powerpoint/2010/main" val="1390501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5-7 min.</a:t>
            </a:r>
          </a:p>
          <a:p>
            <a:r>
              <a:rPr lang="en-US" sz="1200" kern="1200" dirty="0" smtClean="0">
                <a:solidFill>
                  <a:schemeClr val="tx1"/>
                </a:solidFill>
                <a:effectLst/>
                <a:latin typeface="+mn-lt"/>
                <a:ea typeface="+mn-ea"/>
                <a:cs typeface="+mn-cs"/>
              </a:rPr>
              <a:t>Record</a:t>
            </a:r>
            <a:r>
              <a:rPr lang="en-US" sz="1200" kern="1200" baseline="0" dirty="0" smtClean="0">
                <a:solidFill>
                  <a:schemeClr val="tx1"/>
                </a:solidFill>
                <a:effectLst/>
                <a:latin typeface="+mn-lt"/>
                <a:ea typeface="+mn-ea"/>
                <a:cs typeface="+mn-cs"/>
              </a:rPr>
              <a:t> the rationale (the evidence) for your individual choices on the handout, then discuss the evidence and come to consensus about your district’s current status for # 6. </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a:t>
            </a:r>
            <a:r>
              <a:rPr lang="en-US" sz="1200" kern="1200" baseline="0" dirty="0" smtClean="0">
                <a:solidFill>
                  <a:schemeClr val="tx1"/>
                </a:solidFill>
                <a:effectLst/>
                <a:latin typeface="+mn-lt"/>
                <a:ea typeface="+mn-ea"/>
                <a:cs typeface="+mn-cs"/>
              </a:rPr>
              <a:t> the evidence to identify specific strong or weak areas and the implications for next steps.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next? Contact your</a:t>
            </a:r>
            <a:r>
              <a:rPr lang="en-US" sz="1200" kern="1200" baseline="0" dirty="0" smtClean="0">
                <a:solidFill>
                  <a:schemeClr val="tx1"/>
                </a:solidFill>
                <a:effectLst/>
                <a:latin typeface="+mn-lt"/>
                <a:ea typeface="+mn-ea"/>
                <a:cs typeface="+mn-cs"/>
              </a:rPr>
              <a:t> PGES consultant, Mike Cassady, or your effectiveness coach, Becky Woosley to facilitate this process with your district leadership team. </a:t>
            </a:r>
            <a:endParaRPr lang="en-US" dirty="0"/>
          </a:p>
        </p:txBody>
      </p:sp>
      <p:sp>
        <p:nvSpPr>
          <p:cNvPr id="4" name="Slide Number Placeholder 3"/>
          <p:cNvSpPr>
            <a:spLocks noGrp="1"/>
          </p:cNvSpPr>
          <p:nvPr>
            <p:ph type="sldNum" sz="quarter" idx="10"/>
          </p:nvPr>
        </p:nvSpPr>
        <p:spPr/>
        <p:txBody>
          <a:bodyPr/>
          <a:lstStyle/>
          <a:p>
            <a:fld id="{AB7CEAE9-6072-41EF-B9DC-5C3C3B36A48D}" type="slidenum">
              <a:rPr lang="en-US" smtClean="0"/>
              <a:t>12</a:t>
            </a:fld>
            <a:endParaRPr lang="en-US"/>
          </a:p>
        </p:txBody>
      </p:sp>
    </p:spTree>
    <p:extLst>
      <p:ext uri="{BB962C8B-B14F-4D97-AF65-F5344CB8AC3E}">
        <p14:creationId xmlns:p14="http://schemas.microsoft.com/office/powerpoint/2010/main" val="1390501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PGES support resources available to you on the KDE web site. There</a:t>
            </a:r>
            <a:r>
              <a:rPr lang="en-US" baseline="0" dirty="0" smtClean="0"/>
              <a:t> two we want tell you about this morning.</a:t>
            </a:r>
          </a:p>
          <a:p>
            <a:r>
              <a:rPr lang="en-US" baseline="0" dirty="0" smtClean="0"/>
              <a:t>The first is the new Student Growth site, where you can now find all the most current Student Growth resource links on one page.</a:t>
            </a:r>
            <a:endParaRPr lang="en-US" dirty="0"/>
          </a:p>
        </p:txBody>
      </p:sp>
      <p:sp>
        <p:nvSpPr>
          <p:cNvPr id="4" name="Slide Number Placeholder 3"/>
          <p:cNvSpPr>
            <a:spLocks noGrp="1"/>
          </p:cNvSpPr>
          <p:nvPr>
            <p:ph type="sldNum" sz="quarter" idx="10"/>
          </p:nvPr>
        </p:nvSpPr>
        <p:spPr/>
        <p:txBody>
          <a:bodyPr/>
          <a:lstStyle/>
          <a:p>
            <a:fld id="{AB7CEAE9-6072-41EF-B9DC-5C3C3B36A48D}" type="slidenum">
              <a:rPr lang="en-US" smtClean="0"/>
              <a:t>13</a:t>
            </a:fld>
            <a:endParaRPr lang="en-US"/>
          </a:p>
        </p:txBody>
      </p:sp>
    </p:spTree>
    <p:extLst>
      <p:ext uri="{BB962C8B-B14F-4D97-AF65-F5344CB8AC3E}">
        <p14:creationId xmlns:p14="http://schemas.microsoft.com/office/powerpoint/2010/main" val="2671012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a:t>
            </a:r>
            <a:r>
              <a:rPr lang="en-US" baseline="0" dirty="0" smtClean="0"/>
              <a:t> with participants KDE’s new page devoted to Student Growth. Walk participants through the page and emphasize important resources.  </a:t>
            </a:r>
            <a:endParaRPr lang="en-US" dirty="0"/>
          </a:p>
        </p:txBody>
      </p:sp>
      <p:sp>
        <p:nvSpPr>
          <p:cNvPr id="4" name="Slide Number Placeholder 3"/>
          <p:cNvSpPr>
            <a:spLocks noGrp="1"/>
          </p:cNvSpPr>
          <p:nvPr>
            <p:ph type="sldNum" sz="quarter" idx="10"/>
          </p:nvPr>
        </p:nvSpPr>
        <p:spPr/>
        <p:txBody>
          <a:bodyPr/>
          <a:lstStyle/>
          <a:p>
            <a:fld id="{FF5B8525-3741-4E87-A91F-0F0DBA718AC3}" type="slidenum">
              <a:rPr lang="en-US" smtClean="0"/>
              <a:pPr/>
              <a:t>14</a:t>
            </a:fld>
            <a:endParaRPr lang="en-US" dirty="0"/>
          </a:p>
        </p:txBody>
      </p:sp>
    </p:spTree>
    <p:extLst>
      <p:ext uri="{BB962C8B-B14F-4D97-AF65-F5344CB8AC3E}">
        <p14:creationId xmlns:p14="http://schemas.microsoft.com/office/powerpoint/2010/main" val="3612239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looked at the Student Growth goal-setting process back in the fall, you will recall</a:t>
            </a:r>
            <a:r>
              <a:rPr lang="en-US" baseline="0" dirty="0" smtClean="0"/>
              <a:t> that t</a:t>
            </a:r>
            <a:r>
              <a:rPr lang="en-US" dirty="0" smtClean="0"/>
              <a:t>he</a:t>
            </a:r>
            <a:r>
              <a:rPr lang="en-US" baseline="0" dirty="0" smtClean="0"/>
              <a:t> critical foundation for quality student growth goals is the enduring skill. Some of you have already begun this process in your PLCs. </a:t>
            </a:r>
          </a:p>
          <a:p>
            <a:endParaRPr lang="en-US" baseline="0" dirty="0" smtClean="0"/>
          </a:p>
          <a:p>
            <a:r>
              <a:rPr lang="en-US" baseline="0" dirty="0" smtClean="0"/>
              <a:t>A process for leading teachers so they can accurately and collaboratively identify enduring skills is being posted on the Student Growth web page, along with sample initial lists from several content areas. The lists are not finished products, but are intended to give teachers District leaders can use this process, or use it to build the capacity of some of your teacher leaders, so content teams can identify lists of enduring skills that can be shared across content and across schools in your district.</a:t>
            </a:r>
            <a:endParaRPr lang="en-US" dirty="0"/>
          </a:p>
        </p:txBody>
      </p:sp>
      <p:sp>
        <p:nvSpPr>
          <p:cNvPr id="4" name="Slide Number Placeholder 3"/>
          <p:cNvSpPr>
            <a:spLocks noGrp="1"/>
          </p:cNvSpPr>
          <p:nvPr>
            <p:ph type="sldNum" sz="quarter" idx="10"/>
          </p:nvPr>
        </p:nvSpPr>
        <p:spPr/>
        <p:txBody>
          <a:bodyPr/>
          <a:lstStyle/>
          <a:p>
            <a:fld id="{AB7CEAE9-6072-41EF-B9DC-5C3C3B36A48D}" type="slidenum">
              <a:rPr lang="en-US" smtClean="0"/>
              <a:t>15</a:t>
            </a:fld>
            <a:endParaRPr lang="en-US"/>
          </a:p>
        </p:txBody>
      </p:sp>
    </p:spTree>
    <p:extLst>
      <p:ext uri="{BB962C8B-B14F-4D97-AF65-F5344CB8AC3E}">
        <p14:creationId xmlns:p14="http://schemas.microsoft.com/office/powerpoint/2010/main" val="1070826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Time for conversations about how staff will use these in network meetings and in working with districts.  </a:t>
            </a:r>
            <a:endParaRPr lang="en-US" dirty="0"/>
          </a:p>
        </p:txBody>
      </p:sp>
      <p:sp>
        <p:nvSpPr>
          <p:cNvPr id="4" name="Slide Number Placeholder 3"/>
          <p:cNvSpPr>
            <a:spLocks noGrp="1"/>
          </p:cNvSpPr>
          <p:nvPr>
            <p:ph type="sldNum" sz="quarter" idx="10"/>
          </p:nvPr>
        </p:nvSpPr>
        <p:spPr/>
        <p:txBody>
          <a:bodyPr/>
          <a:lstStyle/>
          <a:p>
            <a:fld id="{DF16F6ED-A748-468F-A0E5-B821C4989BBF}" type="slidenum">
              <a:rPr lang="en-US" smtClean="0"/>
              <a:t>16</a:t>
            </a:fld>
            <a:endParaRPr lang="en-US"/>
          </a:p>
        </p:txBody>
      </p:sp>
    </p:spTree>
    <p:extLst>
      <p:ext uri="{BB962C8B-B14F-4D97-AF65-F5344CB8AC3E}">
        <p14:creationId xmlns:p14="http://schemas.microsoft.com/office/powerpoint/2010/main" val="465755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Principals </a:t>
            </a:r>
            <a:r>
              <a:rPr lang="en-US" baseline="0" dirty="0" smtClean="0"/>
              <a:t>can add 2 observations in one window – making up for the loss of time due to adverse weather. It is important that all observations are entered because KDE needs to capture the observation data.</a:t>
            </a:r>
            <a:endParaRPr lang="en-US" dirty="0"/>
          </a:p>
        </p:txBody>
      </p:sp>
      <p:sp>
        <p:nvSpPr>
          <p:cNvPr id="4" name="Slide Number Placeholder 3"/>
          <p:cNvSpPr>
            <a:spLocks noGrp="1"/>
          </p:cNvSpPr>
          <p:nvPr>
            <p:ph type="sldNum" sz="quarter" idx="10"/>
          </p:nvPr>
        </p:nvSpPr>
        <p:spPr/>
        <p:txBody>
          <a:bodyPr/>
          <a:lstStyle/>
          <a:p>
            <a:fld id="{AB7CEAE9-6072-41EF-B9DC-5C3C3B36A48D}" type="slidenum">
              <a:rPr lang="en-US" smtClean="0"/>
              <a:t>17</a:t>
            </a:fld>
            <a:endParaRPr lang="en-US"/>
          </a:p>
        </p:txBody>
      </p:sp>
    </p:spTree>
    <p:extLst>
      <p:ext uri="{BB962C8B-B14F-4D97-AF65-F5344CB8AC3E}">
        <p14:creationId xmlns:p14="http://schemas.microsoft.com/office/powerpoint/2010/main" val="2012126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tried out a mini-version of the process, but if your district leadership would like to have KDE support facilitating the process as your team thinks through the implementation rubric, contact your PGES consultant, Mike Cassady, or Becky Woosley, effectiveness coach.</a:t>
            </a:r>
            <a:endParaRPr lang="en-US" dirty="0"/>
          </a:p>
        </p:txBody>
      </p:sp>
      <p:sp>
        <p:nvSpPr>
          <p:cNvPr id="4" name="Slide Number Placeholder 3"/>
          <p:cNvSpPr>
            <a:spLocks noGrp="1"/>
          </p:cNvSpPr>
          <p:nvPr>
            <p:ph type="sldNum" sz="quarter" idx="10"/>
          </p:nvPr>
        </p:nvSpPr>
        <p:spPr/>
        <p:txBody>
          <a:bodyPr/>
          <a:lstStyle/>
          <a:p>
            <a:fld id="{AB7CEAE9-6072-41EF-B9DC-5C3C3B36A48D}" type="slidenum">
              <a:rPr lang="en-US" smtClean="0"/>
              <a:t>18</a:t>
            </a:fld>
            <a:endParaRPr lang="en-US"/>
          </a:p>
        </p:txBody>
      </p:sp>
    </p:spTree>
    <p:extLst>
      <p:ext uri="{BB962C8B-B14F-4D97-AF65-F5344CB8AC3E}">
        <p14:creationId xmlns:p14="http://schemas.microsoft.com/office/powerpoint/2010/main" val="4271732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resource</a:t>
            </a:r>
            <a:r>
              <a:rPr lang="en-US" sz="1200" kern="1200" baseline="0" dirty="0" smtClean="0">
                <a:solidFill>
                  <a:schemeClr val="tx1"/>
                </a:solidFill>
                <a:effectLst/>
                <a:latin typeface="+mn-lt"/>
                <a:ea typeface="+mn-ea"/>
                <a:cs typeface="+mn-cs"/>
              </a:rPr>
              <a:t> was developed by the U.S. Education Delivery Institute team support KY in implementation of the PGES. It was developed</a:t>
            </a:r>
            <a:r>
              <a:rPr lang="en-US" sz="1200" kern="1200" dirty="0" smtClean="0">
                <a:solidFill>
                  <a:schemeClr val="tx1"/>
                </a:solidFill>
                <a:effectLst/>
                <a:latin typeface="+mn-lt"/>
                <a:ea typeface="+mn-ea"/>
                <a:cs typeface="+mn-cs"/>
              </a:rPr>
              <a:t> as a direct response to feedback from districts asking </a:t>
            </a:r>
            <a:r>
              <a:rPr lang="en-US" sz="1200" b="1" kern="1200" dirty="0" smtClean="0">
                <a:solidFill>
                  <a:schemeClr val="tx1"/>
                </a:solidFill>
                <a:effectLst/>
                <a:latin typeface="+mn-lt"/>
                <a:ea typeface="+mn-ea"/>
                <a:cs typeface="+mn-cs"/>
              </a:rPr>
              <a:t>what infrastructure</a:t>
            </a:r>
            <a:r>
              <a:rPr lang="en-US" sz="1200" kern="1200" dirty="0" smtClean="0">
                <a:solidFill>
                  <a:schemeClr val="tx1"/>
                </a:solidFill>
                <a:effectLst/>
                <a:latin typeface="+mn-lt"/>
                <a:ea typeface="+mn-ea"/>
                <a:cs typeface="+mn-cs"/>
              </a:rPr>
              <a:t> to put in place.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will impact </a:t>
            </a:r>
            <a:r>
              <a:rPr lang="en-US" sz="1200" b="1" kern="1200" dirty="0" smtClean="0">
                <a:solidFill>
                  <a:schemeClr val="tx1"/>
                </a:solidFill>
                <a:effectLst/>
                <a:latin typeface="+mn-lt"/>
                <a:ea typeface="+mn-ea"/>
                <a:cs typeface="+mn-cs"/>
              </a:rPr>
              <a:t>rollout</a:t>
            </a:r>
            <a:r>
              <a:rPr lang="en-US" sz="1200" kern="1200" dirty="0" smtClean="0">
                <a:solidFill>
                  <a:schemeClr val="tx1"/>
                </a:solidFill>
                <a:effectLst/>
                <a:latin typeface="+mn-lt"/>
                <a:ea typeface="+mn-ea"/>
                <a:cs typeface="+mn-cs"/>
              </a:rPr>
              <a:t> and the </a:t>
            </a:r>
            <a:r>
              <a:rPr lang="en-US" sz="1200" b="1" kern="1200" dirty="0" smtClean="0">
                <a:solidFill>
                  <a:schemeClr val="tx1"/>
                </a:solidFill>
                <a:effectLst/>
                <a:latin typeface="+mn-lt"/>
                <a:ea typeface="+mn-ea"/>
                <a:cs typeface="+mn-cs"/>
              </a:rPr>
              <a:t>sustainability </a:t>
            </a:r>
            <a:r>
              <a:rPr lang="en-US" sz="1200" kern="1200" dirty="0" smtClean="0">
                <a:solidFill>
                  <a:schemeClr val="tx1"/>
                </a:solidFill>
                <a:effectLst/>
                <a:latin typeface="+mn-lt"/>
                <a:ea typeface="+mn-ea"/>
                <a:cs typeface="+mn-cs"/>
              </a:rPr>
              <a:t>of your implementation of the PGES is your district, as well as the </a:t>
            </a:r>
            <a:r>
              <a:rPr lang="en-US" sz="1200" b="1" kern="1200" dirty="0" smtClean="0">
                <a:solidFill>
                  <a:schemeClr val="tx1"/>
                </a:solidFill>
                <a:effectLst/>
                <a:latin typeface="+mn-lt"/>
                <a:ea typeface="+mn-ea"/>
                <a:cs typeface="+mn-cs"/>
              </a:rPr>
              <a:t>defensibility </a:t>
            </a:r>
            <a:r>
              <a:rPr lang="en-US" sz="1200" kern="1200" dirty="0" smtClean="0">
                <a:solidFill>
                  <a:schemeClr val="tx1"/>
                </a:solidFill>
                <a:effectLst/>
                <a:latin typeface="+mn-lt"/>
                <a:ea typeface="+mn-ea"/>
                <a:cs typeface="+mn-cs"/>
              </a:rPr>
              <a:t>of your system.</a:t>
            </a:r>
          </a:p>
          <a:p>
            <a:endParaRPr lang="en-US" dirty="0"/>
          </a:p>
        </p:txBody>
      </p:sp>
      <p:sp>
        <p:nvSpPr>
          <p:cNvPr id="4" name="Slide Number Placeholder 3"/>
          <p:cNvSpPr>
            <a:spLocks noGrp="1"/>
          </p:cNvSpPr>
          <p:nvPr>
            <p:ph type="sldNum" sz="quarter" idx="10"/>
          </p:nvPr>
        </p:nvSpPr>
        <p:spPr/>
        <p:txBody>
          <a:bodyPr/>
          <a:lstStyle/>
          <a:p>
            <a:fld id="{AB7CEAE9-6072-41EF-B9DC-5C3C3B36A48D}" type="slidenum">
              <a:rPr lang="en-US" smtClean="0"/>
              <a:t>3</a:t>
            </a:fld>
            <a:endParaRPr lang="en-US"/>
          </a:p>
        </p:txBody>
      </p:sp>
    </p:spTree>
    <p:extLst>
      <p:ext uri="{BB962C8B-B14F-4D97-AF65-F5344CB8AC3E}">
        <p14:creationId xmlns:p14="http://schemas.microsoft.com/office/powerpoint/2010/main" val="2853016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resource</a:t>
            </a:r>
            <a:r>
              <a:rPr lang="en-US" sz="1200" kern="1200" baseline="0" dirty="0" smtClean="0">
                <a:solidFill>
                  <a:schemeClr val="tx1"/>
                </a:solidFill>
                <a:effectLst/>
                <a:latin typeface="+mn-lt"/>
                <a:ea typeface="+mn-ea"/>
                <a:cs typeface="+mn-cs"/>
              </a:rPr>
              <a:t> is</a:t>
            </a:r>
            <a:r>
              <a:rPr lang="en-US" sz="1200" kern="1200" dirty="0" smtClean="0">
                <a:solidFill>
                  <a:schemeClr val="tx1"/>
                </a:solidFill>
                <a:effectLst/>
                <a:latin typeface="+mn-lt"/>
                <a:ea typeface="+mn-ea"/>
                <a:cs typeface="+mn-cs"/>
              </a:rPr>
              <a:t> based on the </a:t>
            </a:r>
            <a:r>
              <a:rPr lang="en-US" sz="1200" b="1" kern="1200" dirty="0" smtClean="0">
                <a:solidFill>
                  <a:schemeClr val="tx1"/>
                </a:solidFill>
                <a:effectLst/>
                <a:latin typeface="+mn-lt"/>
                <a:ea typeface="+mn-ea"/>
                <a:cs typeface="+mn-cs"/>
              </a:rPr>
              <a:t>9 principles from the Measure of Effective Teaching</a:t>
            </a:r>
            <a:r>
              <a:rPr lang="en-US" sz="1200" kern="1200" dirty="0" smtClean="0">
                <a:solidFill>
                  <a:schemeClr val="tx1"/>
                </a:solidFill>
                <a:effectLst/>
                <a:latin typeface="+mn-lt"/>
                <a:ea typeface="+mn-ea"/>
                <a:cs typeface="+mn-cs"/>
              </a:rPr>
              <a:t> study by the Gates Foundation, and</a:t>
            </a:r>
            <a:r>
              <a:rPr lang="en-US" sz="1200" kern="1200" baseline="0" dirty="0" smtClean="0">
                <a:solidFill>
                  <a:schemeClr val="tx1"/>
                </a:solidFill>
                <a:effectLst/>
                <a:latin typeface="+mn-lt"/>
                <a:ea typeface="+mn-ea"/>
                <a:cs typeface="+mn-cs"/>
              </a:rPr>
              <a:t> embeds the </a:t>
            </a:r>
            <a:r>
              <a:rPr lang="en-US" sz="1200" b="1" kern="1200" baseline="0" dirty="0" smtClean="0">
                <a:solidFill>
                  <a:schemeClr val="tx1"/>
                </a:solidFill>
                <a:effectLst/>
                <a:latin typeface="+mn-lt"/>
                <a:ea typeface="+mn-ea"/>
                <a:cs typeface="+mn-cs"/>
              </a:rPr>
              <a:t>4 capacities in KDE’s Capacity Framework </a:t>
            </a:r>
            <a:r>
              <a:rPr lang="en-US" sz="1200" kern="1200" baseline="0" dirty="0" smtClean="0">
                <a:solidFill>
                  <a:schemeClr val="tx1"/>
                </a:solidFill>
                <a:effectLst/>
                <a:latin typeface="+mn-lt"/>
                <a:ea typeface="+mn-ea"/>
                <a:cs typeface="+mn-cs"/>
              </a:rPr>
              <a:t>throughout the rubric.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MET developed the nine guiding principles to help states &amp; districts implement improvement-focused evaluation systems.</a:t>
            </a:r>
            <a:endParaRPr lang="en-US" b="1" dirty="0"/>
          </a:p>
        </p:txBody>
      </p:sp>
      <p:sp>
        <p:nvSpPr>
          <p:cNvPr id="4" name="Slide Number Placeholder 3"/>
          <p:cNvSpPr>
            <a:spLocks noGrp="1"/>
          </p:cNvSpPr>
          <p:nvPr>
            <p:ph type="sldNum" sz="quarter" idx="10"/>
          </p:nvPr>
        </p:nvSpPr>
        <p:spPr/>
        <p:txBody>
          <a:bodyPr/>
          <a:lstStyle/>
          <a:p>
            <a:fld id="{AB7CEAE9-6072-41EF-B9DC-5C3C3B36A48D}" type="slidenum">
              <a:rPr lang="en-US" smtClean="0"/>
              <a:t>4</a:t>
            </a:fld>
            <a:endParaRPr lang="en-US"/>
          </a:p>
        </p:txBody>
      </p:sp>
    </p:spTree>
    <p:extLst>
      <p:ext uri="{BB962C8B-B14F-4D97-AF65-F5344CB8AC3E}">
        <p14:creationId xmlns:p14="http://schemas.microsoft.com/office/powerpoint/2010/main" val="1710896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This is just a reminder about the what’s included in each of the capacities we used in Feb. to reflect on student growth implementation in your districts.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These capacities in the PGES rubric  push us to think about “what”, “how” and “how well.”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“Questions to Consider” in the Rubric also are aligned with the four capacities.</a:t>
            </a:r>
            <a:endParaRPr lang="en-US" dirty="0" smtClean="0"/>
          </a:p>
          <a:p>
            <a:endParaRPr lang="en-US" dirty="0"/>
          </a:p>
        </p:txBody>
      </p:sp>
      <p:sp>
        <p:nvSpPr>
          <p:cNvPr id="4" name="Slide Number Placeholder 3"/>
          <p:cNvSpPr>
            <a:spLocks noGrp="1"/>
          </p:cNvSpPr>
          <p:nvPr>
            <p:ph type="sldNum" sz="quarter" idx="10"/>
          </p:nvPr>
        </p:nvSpPr>
        <p:spPr/>
        <p:txBody>
          <a:bodyPr/>
          <a:lstStyle/>
          <a:p>
            <a:fld id="{7D33F4A1-7BD5-454B-8F37-953B0DFDD3A2}" type="slidenum">
              <a:rPr lang="en-US" smtClean="0"/>
              <a:t>5</a:t>
            </a:fld>
            <a:endParaRPr lang="en-US"/>
          </a:p>
        </p:txBody>
      </p:sp>
    </p:spTree>
    <p:extLst>
      <p:ext uri="{BB962C8B-B14F-4D97-AF65-F5344CB8AC3E}">
        <p14:creationId xmlns:p14="http://schemas.microsoft.com/office/powerpoint/2010/main" val="482172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The PGES</a:t>
            </a:r>
            <a:r>
              <a:rPr lang="en-US" sz="1200" b="1" kern="1200" baseline="0" dirty="0" smtClean="0">
                <a:solidFill>
                  <a:schemeClr val="tx1"/>
                </a:solidFill>
                <a:effectLst/>
                <a:latin typeface="+mn-lt"/>
                <a:ea typeface="+mn-ea"/>
                <a:cs typeface="+mn-cs"/>
              </a:rPr>
              <a:t> Implementation Rubric:</a:t>
            </a:r>
            <a:endParaRPr lang="en-US" sz="12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Is a tool designed to provide consistency of implementation across the state.</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Is a guidance document to communicate priorities to stakeholders.</a:t>
            </a:r>
          </a:p>
          <a:p>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Supports</a:t>
            </a:r>
            <a:r>
              <a:rPr lang="en-US" sz="1200" kern="1200" baseline="0" dirty="0" smtClean="0">
                <a:solidFill>
                  <a:schemeClr val="tx1"/>
                </a:solidFill>
                <a:effectLst/>
                <a:latin typeface="+mn-lt"/>
                <a:ea typeface="+mn-ea"/>
                <a:cs typeface="+mn-cs"/>
              </a:rPr>
              <a:t> a f</a:t>
            </a:r>
            <a:r>
              <a:rPr lang="en-US" sz="1200" kern="1200" dirty="0" smtClean="0">
                <a:solidFill>
                  <a:schemeClr val="tx1"/>
                </a:solidFill>
                <a:effectLst/>
                <a:latin typeface="+mn-lt"/>
                <a:ea typeface="+mn-ea"/>
                <a:cs typeface="+mn-cs"/>
              </a:rPr>
              <a:t>acilitated process (using the tool) that will help districts </a:t>
            </a:r>
            <a:r>
              <a:rPr lang="en-US" sz="1200" b="1" kern="1200" dirty="0" smtClean="0">
                <a:solidFill>
                  <a:schemeClr val="tx1"/>
                </a:solidFill>
                <a:effectLst/>
                <a:latin typeface="+mn-lt"/>
                <a:ea typeface="+mn-ea"/>
                <a:cs typeface="+mn-cs"/>
              </a:rPr>
              <a:t>go beyond technical implementation </a:t>
            </a:r>
            <a:r>
              <a:rPr lang="en-US" sz="1200" kern="1200" dirty="0" smtClean="0">
                <a:solidFill>
                  <a:schemeClr val="tx1"/>
                </a:solidFill>
                <a:effectLst/>
                <a:latin typeface="+mn-lt"/>
                <a:ea typeface="+mn-ea"/>
                <a:cs typeface="+mn-cs"/>
              </a:rPr>
              <a:t>(essentially what you have in CEP) to the system structure that must be in place for effective implementation.</a:t>
            </a:r>
          </a:p>
          <a:p>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Takes the conversation to the system shifts that have to take place – considering what structures and systems are already in place and what is still needed </a:t>
            </a:r>
            <a:r>
              <a:rPr lang="en-US" sz="1200" b="0" kern="1200" dirty="0" smtClean="0">
                <a:solidFill>
                  <a:schemeClr val="tx1"/>
                </a:solidFill>
                <a:effectLst/>
                <a:latin typeface="+mn-lt"/>
                <a:ea typeface="+mn-ea"/>
                <a:cs typeface="+mn-cs"/>
              </a:rPr>
              <a:t>(building on what’s in place or what can be refined).</a:t>
            </a:r>
          </a:p>
          <a:p>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Is based on the expectation that all districts must get to strong implementation.</a:t>
            </a:r>
          </a:p>
          <a:p>
            <a:endParaRPr lang="en-US" dirty="0"/>
          </a:p>
        </p:txBody>
      </p:sp>
      <p:sp>
        <p:nvSpPr>
          <p:cNvPr id="4" name="Slide Number Placeholder 3"/>
          <p:cNvSpPr>
            <a:spLocks noGrp="1"/>
          </p:cNvSpPr>
          <p:nvPr>
            <p:ph type="sldNum" sz="quarter" idx="10"/>
          </p:nvPr>
        </p:nvSpPr>
        <p:spPr/>
        <p:txBody>
          <a:bodyPr/>
          <a:lstStyle/>
          <a:p>
            <a:fld id="{AB7CEAE9-6072-41EF-B9DC-5C3C3B36A48D}" type="slidenum">
              <a:rPr lang="en-US" smtClean="0"/>
              <a:t>6</a:t>
            </a:fld>
            <a:endParaRPr lang="en-US"/>
          </a:p>
        </p:txBody>
      </p:sp>
    </p:spTree>
    <p:extLst>
      <p:ext uri="{BB962C8B-B14F-4D97-AF65-F5344CB8AC3E}">
        <p14:creationId xmlns:p14="http://schemas.microsoft.com/office/powerpoint/2010/main" val="1650827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couple of minutes to look at</a:t>
            </a:r>
            <a:r>
              <a:rPr lang="en-US" baseline="0" dirty="0" smtClean="0"/>
              <a:t> the format and organization of the rubric. Be prepared to share what you notice.</a:t>
            </a:r>
            <a:endParaRPr lang="en-US" dirty="0"/>
          </a:p>
        </p:txBody>
      </p:sp>
      <p:sp>
        <p:nvSpPr>
          <p:cNvPr id="4" name="Slide Number Placeholder 3"/>
          <p:cNvSpPr>
            <a:spLocks noGrp="1"/>
          </p:cNvSpPr>
          <p:nvPr>
            <p:ph type="sldNum" sz="quarter" idx="10"/>
          </p:nvPr>
        </p:nvSpPr>
        <p:spPr/>
        <p:txBody>
          <a:bodyPr/>
          <a:lstStyle/>
          <a:p>
            <a:fld id="{AB7CEAE9-6072-41EF-B9DC-5C3C3B36A48D}" type="slidenum">
              <a:rPr lang="en-US" smtClean="0"/>
              <a:t>7</a:t>
            </a:fld>
            <a:endParaRPr lang="en-US"/>
          </a:p>
        </p:txBody>
      </p:sp>
    </p:spTree>
    <p:extLst>
      <p:ext uri="{BB962C8B-B14F-4D97-AF65-F5344CB8AC3E}">
        <p14:creationId xmlns:p14="http://schemas.microsoft.com/office/powerpoint/2010/main" val="603769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Includes an overall guiding question for each section of the rubric/tool:</a:t>
            </a:r>
          </a:p>
          <a:p>
            <a:pPr marL="171450" lvl="0" indent="-171450">
              <a:buFont typeface="Arial" panose="020B0604020202020204" pitchFamily="34" charset="0"/>
              <a:buChar char="•"/>
            </a:pPr>
            <a:r>
              <a:rPr lang="en-US" dirty="0" smtClean="0"/>
              <a:t>MEASURE EFFECTIVE TEACHING, </a:t>
            </a:r>
          </a:p>
          <a:p>
            <a:pPr marL="171450" lvl="0" indent="-171450">
              <a:buFont typeface="Arial" panose="020B0604020202020204" pitchFamily="34" charset="0"/>
              <a:buChar char="•"/>
            </a:pPr>
            <a:r>
              <a:rPr lang="en-US" dirty="0" smtClean="0"/>
              <a:t>ENSURE HIGH QUALITY</a:t>
            </a:r>
            <a:r>
              <a:rPr lang="en-US" baseline="0" dirty="0" smtClean="0"/>
              <a:t> </a:t>
            </a:r>
            <a:r>
              <a:rPr lang="en-US" dirty="0" smtClean="0"/>
              <a:t>DATA,</a:t>
            </a:r>
            <a:r>
              <a:rPr lang="en-US" baseline="0" dirty="0" smtClean="0"/>
              <a:t> </a:t>
            </a:r>
          </a:p>
          <a:p>
            <a:pPr marL="171450" lvl="0" indent="-171450">
              <a:buFont typeface="Arial" panose="020B0604020202020204" pitchFamily="34" charset="0"/>
              <a:buChar char="•"/>
            </a:pPr>
            <a:r>
              <a:rPr lang="en-US" dirty="0" smtClean="0"/>
              <a:t>INVEST IN IMPROVEMENT</a:t>
            </a:r>
          </a:p>
          <a:p>
            <a:pPr marL="0" lvl="0" indent="0">
              <a:buFont typeface="Arial" panose="020B0604020202020204" pitchFamily="34" charset="0"/>
              <a:buNone/>
            </a:pPr>
            <a:endParaRPr lang="en-US" dirty="0" smtClean="0"/>
          </a:p>
          <a:p>
            <a:pPr lvl="0"/>
            <a:r>
              <a:rPr lang="en-US" dirty="0" smtClean="0"/>
              <a:t>Includes guiding questions (with icons connected to the 4 capacities)</a:t>
            </a:r>
          </a:p>
          <a:p>
            <a:pPr marL="0" indent="0">
              <a:buNone/>
            </a:pPr>
            <a:r>
              <a:rPr lang="en-US" dirty="0" smtClean="0"/>
              <a:t> </a:t>
            </a:r>
          </a:p>
          <a:p>
            <a:pPr lvl="0"/>
            <a:r>
              <a:rPr lang="en-US" dirty="0" smtClean="0"/>
              <a:t>Identifies criteria for weak and strong implementation (</a:t>
            </a:r>
            <a:r>
              <a:rPr lang="en-US" b="1" dirty="0" smtClean="0"/>
              <a:t>Strong</a:t>
            </a:r>
            <a:r>
              <a:rPr lang="en-US" dirty="0" smtClean="0"/>
              <a:t> is the ultimate implementation standard for all districts)</a:t>
            </a:r>
          </a:p>
          <a:p>
            <a:r>
              <a:rPr lang="en-US" dirty="0" smtClean="0"/>
              <a:t> </a:t>
            </a:r>
          </a:p>
          <a:p>
            <a:pPr lvl="0"/>
            <a:r>
              <a:rPr lang="en-US" dirty="0" smtClean="0"/>
              <a:t>Includes </a:t>
            </a:r>
            <a:r>
              <a:rPr lang="en-US" u="sng" dirty="0" smtClean="0"/>
              <a:t>evidence</a:t>
            </a:r>
            <a:r>
              <a:rPr lang="en-US" dirty="0" smtClean="0"/>
              <a:t> that indicates strong implementation</a:t>
            </a:r>
          </a:p>
          <a:p>
            <a:pPr marL="0" lvl="0" indent="0">
              <a:buFont typeface="Arial" panose="020B0604020202020204"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AB7CEAE9-6072-41EF-B9DC-5C3C3B36A48D}" type="slidenum">
              <a:rPr lang="en-US" smtClean="0"/>
              <a:t>8</a:t>
            </a:fld>
            <a:endParaRPr lang="en-US"/>
          </a:p>
        </p:txBody>
      </p:sp>
    </p:spTree>
    <p:extLst>
      <p:ext uri="{BB962C8B-B14F-4D97-AF65-F5344CB8AC3E}">
        <p14:creationId xmlns:p14="http://schemas.microsoft.com/office/powerpoint/2010/main" val="2285799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 </a:t>
            </a:r>
          </a:p>
          <a:p>
            <a:r>
              <a:rPr lang="en-US" dirty="0" smtClean="0"/>
              <a:t>Before</a:t>
            </a:r>
            <a:r>
              <a:rPr lang="en-US" baseline="0" dirty="0" smtClean="0"/>
              <a:t> you get started trying out the PGES Implementation Rubric, let’s hear from a member of the Fayette Co. leadership team. In late Nov./early Dec. Jefferson and Fayette counties piloted this rubric, facilitated by the EDI team. Fayette had their most recent work session yesterday. They’ve graciously agreed to share with you their perception of the impact of using this tool and process.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B7CEAE9-6072-41EF-B9DC-5C3C3B36A48D}" type="slidenum">
              <a:rPr lang="en-US" smtClean="0"/>
              <a:t>9</a:t>
            </a:fld>
            <a:endParaRPr lang="en-US"/>
          </a:p>
        </p:txBody>
      </p:sp>
    </p:spTree>
    <p:extLst>
      <p:ext uri="{BB962C8B-B14F-4D97-AF65-F5344CB8AC3E}">
        <p14:creationId xmlns:p14="http://schemas.microsoft.com/office/powerpoint/2010/main" val="2765535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it’s your time to take a closer look at one category the tool and think/talk about where you see your district right now.</a:t>
            </a:r>
            <a:endParaRPr lang="en-US" dirty="0"/>
          </a:p>
        </p:txBody>
      </p:sp>
      <p:sp>
        <p:nvSpPr>
          <p:cNvPr id="4" name="Slide Number Placeholder 3"/>
          <p:cNvSpPr>
            <a:spLocks noGrp="1"/>
          </p:cNvSpPr>
          <p:nvPr>
            <p:ph type="sldNum" sz="quarter" idx="10"/>
          </p:nvPr>
        </p:nvSpPr>
        <p:spPr/>
        <p:txBody>
          <a:bodyPr/>
          <a:lstStyle/>
          <a:p>
            <a:fld id="{AB7CEAE9-6072-41EF-B9DC-5C3C3B36A48D}" type="slidenum">
              <a:rPr lang="en-US" smtClean="0"/>
              <a:t>10</a:t>
            </a:fld>
            <a:endParaRPr lang="en-US"/>
          </a:p>
        </p:txBody>
      </p:sp>
    </p:spTree>
    <p:extLst>
      <p:ext uri="{BB962C8B-B14F-4D97-AF65-F5344CB8AC3E}">
        <p14:creationId xmlns:p14="http://schemas.microsoft.com/office/powerpoint/2010/main" val="2944149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2EF071-4BE1-43D5-8FDB-EF696290F605}" type="datetimeFigureOut">
              <a:rPr lang="en-US" smtClean="0"/>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1E087-09FA-47BE-9AB4-1C878FB12BA6}" type="slidenum">
              <a:rPr lang="en-US" smtClean="0"/>
              <a:t>‹#›</a:t>
            </a:fld>
            <a:endParaRPr lang="en-US"/>
          </a:p>
        </p:txBody>
      </p:sp>
    </p:spTree>
    <p:extLst>
      <p:ext uri="{BB962C8B-B14F-4D97-AF65-F5344CB8AC3E}">
        <p14:creationId xmlns:p14="http://schemas.microsoft.com/office/powerpoint/2010/main" val="1383292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2EF071-4BE1-43D5-8FDB-EF696290F605}" type="datetimeFigureOut">
              <a:rPr lang="en-US" smtClean="0"/>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1E087-09FA-47BE-9AB4-1C878FB12BA6}" type="slidenum">
              <a:rPr lang="en-US" smtClean="0"/>
              <a:t>‹#›</a:t>
            </a:fld>
            <a:endParaRPr lang="en-US"/>
          </a:p>
        </p:txBody>
      </p:sp>
    </p:spTree>
    <p:extLst>
      <p:ext uri="{BB962C8B-B14F-4D97-AF65-F5344CB8AC3E}">
        <p14:creationId xmlns:p14="http://schemas.microsoft.com/office/powerpoint/2010/main" val="922414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2EF071-4BE1-43D5-8FDB-EF696290F605}" type="datetimeFigureOut">
              <a:rPr lang="en-US" smtClean="0"/>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1E087-09FA-47BE-9AB4-1C878FB12BA6}" type="slidenum">
              <a:rPr lang="en-US" smtClean="0"/>
              <a:t>‹#›</a:t>
            </a:fld>
            <a:endParaRPr lang="en-US"/>
          </a:p>
        </p:txBody>
      </p:sp>
    </p:spTree>
    <p:extLst>
      <p:ext uri="{BB962C8B-B14F-4D97-AF65-F5344CB8AC3E}">
        <p14:creationId xmlns:p14="http://schemas.microsoft.com/office/powerpoint/2010/main" val="2839745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2EF071-4BE1-43D5-8FDB-EF696290F605}" type="datetimeFigureOut">
              <a:rPr lang="en-US" smtClean="0"/>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1E087-09FA-47BE-9AB4-1C878FB12BA6}" type="slidenum">
              <a:rPr lang="en-US" smtClean="0"/>
              <a:t>‹#›</a:t>
            </a:fld>
            <a:endParaRPr lang="en-US"/>
          </a:p>
        </p:txBody>
      </p:sp>
    </p:spTree>
    <p:extLst>
      <p:ext uri="{BB962C8B-B14F-4D97-AF65-F5344CB8AC3E}">
        <p14:creationId xmlns:p14="http://schemas.microsoft.com/office/powerpoint/2010/main" val="1927421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2EF071-4BE1-43D5-8FDB-EF696290F605}" type="datetimeFigureOut">
              <a:rPr lang="en-US" smtClean="0"/>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1E087-09FA-47BE-9AB4-1C878FB12BA6}" type="slidenum">
              <a:rPr lang="en-US" smtClean="0"/>
              <a:t>‹#›</a:t>
            </a:fld>
            <a:endParaRPr lang="en-US"/>
          </a:p>
        </p:txBody>
      </p:sp>
    </p:spTree>
    <p:extLst>
      <p:ext uri="{BB962C8B-B14F-4D97-AF65-F5344CB8AC3E}">
        <p14:creationId xmlns:p14="http://schemas.microsoft.com/office/powerpoint/2010/main" val="3280624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2EF071-4BE1-43D5-8FDB-EF696290F605}" type="datetimeFigureOut">
              <a:rPr lang="en-US" smtClean="0"/>
              <a:t>3/12/2014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11E087-09FA-47BE-9AB4-1C878FB12BA6}" type="slidenum">
              <a:rPr lang="en-US" smtClean="0"/>
              <a:t>‹#›</a:t>
            </a:fld>
            <a:endParaRPr lang="en-US"/>
          </a:p>
        </p:txBody>
      </p:sp>
    </p:spTree>
    <p:extLst>
      <p:ext uri="{BB962C8B-B14F-4D97-AF65-F5344CB8AC3E}">
        <p14:creationId xmlns:p14="http://schemas.microsoft.com/office/powerpoint/2010/main" val="3849776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2EF071-4BE1-43D5-8FDB-EF696290F605}" type="datetimeFigureOut">
              <a:rPr lang="en-US" smtClean="0"/>
              <a:t>3/12/2014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11E087-09FA-47BE-9AB4-1C878FB12BA6}" type="slidenum">
              <a:rPr lang="en-US" smtClean="0"/>
              <a:t>‹#›</a:t>
            </a:fld>
            <a:endParaRPr lang="en-US"/>
          </a:p>
        </p:txBody>
      </p:sp>
    </p:spTree>
    <p:extLst>
      <p:ext uri="{BB962C8B-B14F-4D97-AF65-F5344CB8AC3E}">
        <p14:creationId xmlns:p14="http://schemas.microsoft.com/office/powerpoint/2010/main" val="21911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2EF071-4BE1-43D5-8FDB-EF696290F605}" type="datetimeFigureOut">
              <a:rPr lang="en-US" smtClean="0"/>
              <a:t>3/12/2014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11E087-09FA-47BE-9AB4-1C878FB12BA6}" type="slidenum">
              <a:rPr lang="en-US" smtClean="0"/>
              <a:t>‹#›</a:t>
            </a:fld>
            <a:endParaRPr lang="en-US"/>
          </a:p>
        </p:txBody>
      </p:sp>
    </p:spTree>
    <p:extLst>
      <p:ext uri="{BB962C8B-B14F-4D97-AF65-F5344CB8AC3E}">
        <p14:creationId xmlns:p14="http://schemas.microsoft.com/office/powerpoint/2010/main" val="2942245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2EF071-4BE1-43D5-8FDB-EF696290F605}" type="datetimeFigureOut">
              <a:rPr lang="en-US" smtClean="0"/>
              <a:t>3/12/2014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11E087-09FA-47BE-9AB4-1C878FB12BA6}" type="slidenum">
              <a:rPr lang="en-US" smtClean="0"/>
              <a:t>‹#›</a:t>
            </a:fld>
            <a:endParaRPr lang="en-US"/>
          </a:p>
        </p:txBody>
      </p:sp>
    </p:spTree>
    <p:extLst>
      <p:ext uri="{BB962C8B-B14F-4D97-AF65-F5344CB8AC3E}">
        <p14:creationId xmlns:p14="http://schemas.microsoft.com/office/powerpoint/2010/main" val="2110950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2EF071-4BE1-43D5-8FDB-EF696290F605}" type="datetimeFigureOut">
              <a:rPr lang="en-US" smtClean="0"/>
              <a:t>3/12/2014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11E087-09FA-47BE-9AB4-1C878FB12BA6}" type="slidenum">
              <a:rPr lang="en-US" smtClean="0"/>
              <a:t>‹#›</a:t>
            </a:fld>
            <a:endParaRPr lang="en-US"/>
          </a:p>
        </p:txBody>
      </p:sp>
    </p:spTree>
    <p:extLst>
      <p:ext uri="{BB962C8B-B14F-4D97-AF65-F5344CB8AC3E}">
        <p14:creationId xmlns:p14="http://schemas.microsoft.com/office/powerpoint/2010/main" val="143077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2EF071-4BE1-43D5-8FDB-EF696290F605}" type="datetimeFigureOut">
              <a:rPr lang="en-US" smtClean="0"/>
              <a:t>3/12/2014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11E087-09FA-47BE-9AB4-1C878FB12BA6}" type="slidenum">
              <a:rPr lang="en-US" smtClean="0"/>
              <a:t>‹#›</a:t>
            </a:fld>
            <a:endParaRPr lang="en-US"/>
          </a:p>
        </p:txBody>
      </p:sp>
    </p:spTree>
    <p:extLst>
      <p:ext uri="{BB962C8B-B14F-4D97-AF65-F5344CB8AC3E}">
        <p14:creationId xmlns:p14="http://schemas.microsoft.com/office/powerpoint/2010/main" val="177677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2EF071-4BE1-43D5-8FDB-EF696290F605}" type="datetimeFigureOut">
              <a:rPr lang="en-US" smtClean="0"/>
              <a:t>3/12/2014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1E087-09FA-47BE-9AB4-1C878FB12BA6}" type="slidenum">
              <a:rPr lang="en-US" smtClean="0"/>
              <a:t>‹#›</a:t>
            </a:fld>
            <a:endParaRPr lang="en-US"/>
          </a:p>
        </p:txBody>
      </p:sp>
    </p:spTree>
    <p:extLst>
      <p:ext uri="{BB962C8B-B14F-4D97-AF65-F5344CB8AC3E}">
        <p14:creationId xmlns:p14="http://schemas.microsoft.com/office/powerpoint/2010/main" val="29240405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ducation.ky.gov/teachers/HiEffTeach/Pages/Student-Growth.aspx"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7.jpg"/><Relationship Id="rId5" Type="http://schemas.openxmlformats.org/officeDocument/2006/relationships/image" Target="../media/image26.png"/><Relationship Id="rId4" Type="http://schemas.openxmlformats.org/officeDocument/2006/relationships/image" Target="../media/image25.gif"/></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57200"/>
            <a:ext cx="8686800" cy="2765425"/>
          </a:xfrm>
        </p:spPr>
        <p:txBody>
          <a:bodyPr>
            <a:normAutofit/>
          </a:bodyPr>
          <a:lstStyle/>
          <a:p>
            <a:r>
              <a:rPr lang="en-US" b="1" dirty="0" smtClean="0">
                <a:effectLst>
                  <a:outerShdw blurRad="38100" dist="38100" dir="2700000" algn="tl">
                    <a:srgbClr val="000000">
                      <a:alpha val="43137"/>
                    </a:srgbClr>
                  </a:outerShdw>
                </a:effectLst>
              </a:rPr>
              <a:t>Professional Growth and Effectiveness System (PGES)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 Rubric</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914400" y="3657600"/>
            <a:ext cx="7848600" cy="2664736"/>
          </a:xfrm>
        </p:spPr>
        <p:txBody>
          <a:bodyPr>
            <a:normAutofit lnSpcReduction="10000"/>
          </a:bodyPr>
          <a:lstStyle/>
          <a:p>
            <a:r>
              <a:rPr lang="en-US" sz="4000" b="1" dirty="0" smtClean="0">
                <a:solidFill>
                  <a:srgbClr val="0070C0"/>
                </a:solidFill>
              </a:rPr>
              <a:t>The </a:t>
            </a:r>
            <a:r>
              <a:rPr lang="en-US" sz="4000" b="1" i="1" dirty="0" smtClean="0">
                <a:solidFill>
                  <a:srgbClr val="0070C0"/>
                </a:solidFill>
              </a:rPr>
              <a:t>What, </a:t>
            </a:r>
            <a:r>
              <a:rPr lang="en-US" sz="4000" b="1" dirty="0" smtClean="0">
                <a:solidFill>
                  <a:srgbClr val="0070C0"/>
                </a:solidFill>
              </a:rPr>
              <a:t>The </a:t>
            </a:r>
            <a:r>
              <a:rPr lang="en-US" sz="4000" b="1" i="1" dirty="0" smtClean="0">
                <a:solidFill>
                  <a:srgbClr val="0070C0"/>
                </a:solidFill>
              </a:rPr>
              <a:t>Why, </a:t>
            </a:r>
            <a:r>
              <a:rPr lang="en-US" sz="4000" b="1" dirty="0" smtClean="0">
                <a:solidFill>
                  <a:srgbClr val="0070C0"/>
                </a:solidFill>
              </a:rPr>
              <a:t>&amp; The </a:t>
            </a:r>
            <a:r>
              <a:rPr lang="en-US" sz="4000" b="1" i="1" dirty="0" smtClean="0">
                <a:solidFill>
                  <a:srgbClr val="0070C0"/>
                </a:solidFill>
              </a:rPr>
              <a:t>How</a:t>
            </a:r>
          </a:p>
          <a:p>
            <a:endParaRPr lang="en-US" b="1" i="1" dirty="0">
              <a:solidFill>
                <a:schemeClr val="tx2">
                  <a:lumMod val="60000"/>
                  <a:lumOff val="40000"/>
                </a:schemeClr>
              </a:solidFill>
            </a:endParaRPr>
          </a:p>
          <a:p>
            <a:r>
              <a:rPr lang="en-US" sz="4000" b="1" dirty="0" smtClean="0">
                <a:solidFill>
                  <a:schemeClr val="tx1"/>
                </a:solidFill>
                <a:effectLst>
                  <a:outerShdw blurRad="38100" dist="38100" dir="2700000" algn="tl">
                    <a:srgbClr val="000000">
                      <a:alpha val="43137"/>
                    </a:srgbClr>
                  </a:outerShdw>
                </a:effectLst>
              </a:rPr>
              <a:t>    March 2014 </a:t>
            </a:r>
          </a:p>
          <a:p>
            <a:r>
              <a:rPr lang="en-US" sz="4000" b="1" dirty="0" smtClean="0">
                <a:solidFill>
                  <a:schemeClr val="tx1"/>
                </a:solidFill>
                <a:effectLst>
                  <a:outerShdw blurRad="38100" dist="38100" dir="2700000" algn="tl">
                    <a:srgbClr val="000000">
                      <a:alpha val="43137"/>
                    </a:srgbClr>
                  </a:outerShdw>
                </a:effectLst>
              </a:rPr>
              <a:t>ISLN</a:t>
            </a:r>
            <a:endParaRPr lang="en-US" sz="4000" b="1" dirty="0">
              <a:solidFill>
                <a:schemeClr val="tx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243970"/>
            <a:ext cx="2313619" cy="942059"/>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852" r="7566"/>
          <a:stretch/>
        </p:blipFill>
        <p:spPr>
          <a:xfrm>
            <a:off x="7315200" y="4800600"/>
            <a:ext cx="1437871" cy="1856459"/>
          </a:xfrm>
          <a:prstGeom prst="rect">
            <a:avLst/>
          </a:prstGeom>
        </p:spPr>
      </p:pic>
    </p:spTree>
    <p:extLst>
      <p:ext uri="{BB962C8B-B14F-4D97-AF65-F5344CB8AC3E}">
        <p14:creationId xmlns:p14="http://schemas.microsoft.com/office/powerpoint/2010/main" val="3684360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7432" y="168972"/>
            <a:ext cx="8657967" cy="6308028"/>
          </a:xfrm>
        </p:spPr>
      </p:pic>
    </p:spTree>
    <p:extLst>
      <p:ext uri="{BB962C8B-B14F-4D97-AF65-F5344CB8AC3E}">
        <p14:creationId xmlns:p14="http://schemas.microsoft.com/office/powerpoint/2010/main" val="2513725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52400"/>
            <a:ext cx="3733799" cy="1524000"/>
          </a:xfrm>
        </p:spPr>
        <p:txBody>
          <a:bodyPr>
            <a:normAutofit/>
          </a:bodyPr>
          <a:lstStyle/>
          <a:p>
            <a:endParaRPr lang="en-US" i="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6538"/>
            <a:ext cx="4419600" cy="1759137"/>
          </a:xfrm>
        </p:spPr>
      </p:pic>
      <p:sp>
        <p:nvSpPr>
          <p:cNvPr id="7" name="TextBox 6"/>
          <p:cNvSpPr txBox="1"/>
          <p:nvPr/>
        </p:nvSpPr>
        <p:spPr>
          <a:xfrm>
            <a:off x="228601" y="1905000"/>
            <a:ext cx="8686800" cy="5078313"/>
          </a:xfrm>
          <a:prstGeom prst="rect">
            <a:avLst/>
          </a:prstGeom>
          <a:noFill/>
        </p:spPr>
        <p:txBody>
          <a:bodyPr wrap="square" rtlCol="0">
            <a:spAutoFit/>
          </a:bodyPr>
          <a:lstStyle/>
          <a:p>
            <a:pPr marL="285750" indent="-285750">
              <a:buFont typeface="Wingdings" panose="05000000000000000000" pitchFamily="2" charset="2"/>
              <a:buChar char="ü"/>
            </a:pPr>
            <a:r>
              <a:rPr lang="en-US" sz="3600" b="1" dirty="0" smtClean="0"/>
              <a:t>Review  #6  - </a:t>
            </a:r>
            <a:r>
              <a:rPr lang="en-US" sz="3600" b="1" i="1" dirty="0" smtClean="0"/>
              <a:t>Assure Accuracy</a:t>
            </a:r>
          </a:p>
          <a:p>
            <a:r>
              <a:rPr lang="en-US" sz="3600" b="1" i="1" dirty="0" smtClean="0"/>
              <a:t> </a:t>
            </a:r>
          </a:p>
          <a:p>
            <a:pPr marL="285750" indent="-285750">
              <a:buFont typeface="Wingdings" panose="05000000000000000000" pitchFamily="2" charset="2"/>
              <a:buChar char="ü"/>
            </a:pPr>
            <a:r>
              <a:rPr lang="en-US" sz="3600" b="1" i="1" dirty="0" smtClean="0">
                <a:solidFill>
                  <a:srgbClr val="FF0000"/>
                </a:solidFill>
              </a:rPr>
              <a:t> </a:t>
            </a:r>
            <a:r>
              <a:rPr lang="en-US" sz="3600" b="1" dirty="0" smtClean="0"/>
              <a:t>Independently, read and reflect on the </a:t>
            </a:r>
            <a:r>
              <a:rPr lang="en-US" sz="3600" b="1" dirty="0" smtClean="0">
                <a:solidFill>
                  <a:srgbClr val="FF0000"/>
                </a:solidFill>
              </a:rPr>
              <a:t>questions, </a:t>
            </a:r>
            <a:r>
              <a:rPr lang="en-US" sz="3600" b="1" dirty="0" smtClean="0"/>
              <a:t>the</a:t>
            </a:r>
            <a:r>
              <a:rPr lang="en-US" sz="3600" b="1" dirty="0" smtClean="0">
                <a:solidFill>
                  <a:srgbClr val="FF0000"/>
                </a:solidFill>
              </a:rPr>
              <a:t> weak &amp; strong criteria </a:t>
            </a:r>
            <a:r>
              <a:rPr lang="en-US" sz="3600" b="1" dirty="0" smtClean="0"/>
              <a:t>and the </a:t>
            </a:r>
            <a:r>
              <a:rPr lang="en-US" sz="3600" b="1" dirty="0" smtClean="0">
                <a:solidFill>
                  <a:srgbClr val="FF0000"/>
                </a:solidFill>
              </a:rPr>
              <a:t>evidence of success</a:t>
            </a:r>
          </a:p>
          <a:p>
            <a:pPr marL="285750" indent="-285750">
              <a:buFont typeface="Wingdings" panose="05000000000000000000" pitchFamily="2" charset="2"/>
              <a:buChar char="ü"/>
            </a:pPr>
            <a:endParaRPr lang="en-US" sz="3600" b="1" dirty="0">
              <a:solidFill>
                <a:srgbClr val="FF0000"/>
              </a:solidFill>
            </a:endParaRPr>
          </a:p>
          <a:p>
            <a:pPr marL="285750" indent="-285750">
              <a:buFont typeface="Wingdings" panose="05000000000000000000" pitchFamily="2" charset="2"/>
              <a:buChar char="ü"/>
            </a:pPr>
            <a:r>
              <a:rPr lang="en-US" sz="3600" b="1" dirty="0" smtClean="0"/>
              <a:t>Decide where your district is currently on a scale of 1-4 and record it on a common, shared form.</a:t>
            </a:r>
            <a:endParaRPr lang="en-US" sz="4400" b="1" i="1" dirty="0"/>
          </a:p>
        </p:txBody>
      </p:sp>
      <p:sp>
        <p:nvSpPr>
          <p:cNvPr id="3" name="TextBox 2"/>
          <p:cNvSpPr txBox="1"/>
          <p:nvPr/>
        </p:nvSpPr>
        <p:spPr>
          <a:xfrm>
            <a:off x="4109804" y="609600"/>
            <a:ext cx="4800600" cy="830997"/>
          </a:xfrm>
          <a:prstGeom prst="rect">
            <a:avLst/>
          </a:prstGeom>
          <a:noFill/>
        </p:spPr>
        <p:txBody>
          <a:bodyPr wrap="square" rtlCol="0">
            <a:spAutoFit/>
          </a:bodyPr>
          <a:lstStyle/>
          <a:p>
            <a:pPr algn="ctr"/>
            <a:r>
              <a:rPr lang="en-US" sz="4800" b="1" dirty="0" smtClean="0">
                <a:solidFill>
                  <a:srgbClr val="FF0000"/>
                </a:solidFill>
                <a:effectLst>
                  <a:outerShdw blurRad="38100" dist="38100" dir="2700000" algn="tl">
                    <a:srgbClr val="000000">
                      <a:alpha val="43137"/>
                    </a:srgbClr>
                  </a:outerShdw>
                </a:effectLst>
              </a:rPr>
              <a:t>Read and Reflect</a:t>
            </a:r>
            <a:endParaRPr lang="en-US" sz="4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51569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1905001"/>
            <a:ext cx="8534400" cy="6740307"/>
          </a:xfrm>
          <a:prstGeom prst="rect">
            <a:avLst/>
          </a:prstGeom>
          <a:noFill/>
        </p:spPr>
        <p:txBody>
          <a:bodyPr wrap="square" rtlCol="0">
            <a:spAutoFit/>
          </a:bodyPr>
          <a:lstStyle/>
          <a:p>
            <a:pPr marL="571500" indent="-571500">
              <a:buFont typeface="Arial" charset="0"/>
              <a:buChar char="•"/>
            </a:pPr>
            <a:r>
              <a:rPr lang="en-US" sz="3600" b="1" dirty="0" smtClean="0"/>
              <a:t>Discuss your decisions, recording your district’s individual evidence on 1 form. </a:t>
            </a:r>
          </a:p>
          <a:p>
            <a:endParaRPr lang="en-US" sz="3600" dirty="0"/>
          </a:p>
          <a:p>
            <a:pPr marL="571500" indent="-571500">
              <a:buFont typeface="Arial" charset="0"/>
              <a:buChar char="•"/>
            </a:pPr>
            <a:r>
              <a:rPr lang="en-US" sz="3600" b="1" dirty="0" smtClean="0">
                <a:solidFill>
                  <a:srgbClr val="C00000"/>
                </a:solidFill>
              </a:rPr>
              <a:t>Discuss </a:t>
            </a:r>
            <a:r>
              <a:rPr lang="en-US" sz="3600" b="1" dirty="0">
                <a:solidFill>
                  <a:srgbClr val="C00000"/>
                </a:solidFill>
              </a:rPr>
              <a:t>the evidence and come to  </a:t>
            </a:r>
            <a:r>
              <a:rPr lang="en-US" sz="3600" b="1" dirty="0" smtClean="0">
                <a:solidFill>
                  <a:srgbClr val="C00000"/>
                </a:solidFill>
              </a:rPr>
              <a:t>   consensus.</a:t>
            </a:r>
          </a:p>
          <a:p>
            <a:endParaRPr lang="en-US" sz="3600" b="1" dirty="0">
              <a:solidFill>
                <a:srgbClr val="C00000"/>
              </a:solidFill>
            </a:endParaRPr>
          </a:p>
          <a:p>
            <a:pPr marL="571500" indent="-571500">
              <a:buFont typeface="Arial" panose="020B0604020202020204" pitchFamily="34" charset="0"/>
              <a:buChar char="•"/>
            </a:pPr>
            <a:r>
              <a:rPr lang="en-US" sz="3600" b="1" dirty="0"/>
              <a:t>Use the evidence  to identify any specific areas of strength and weakness and implications for next </a:t>
            </a:r>
            <a:r>
              <a:rPr lang="en-US" sz="3600" b="1" dirty="0" smtClean="0"/>
              <a:t>steps. </a:t>
            </a:r>
            <a:endParaRPr lang="en-US" sz="3600" b="1" dirty="0"/>
          </a:p>
          <a:p>
            <a:endParaRPr lang="en-US" sz="3600" b="1" dirty="0">
              <a:solidFill>
                <a:srgbClr val="FF0000"/>
              </a:solidFill>
            </a:endParaRPr>
          </a:p>
          <a:p>
            <a:pPr marL="285750" indent="-285750">
              <a:buFont typeface="Wingdings" panose="05000000000000000000" pitchFamily="2" charset="2"/>
              <a:buChar char="ü"/>
            </a:pPr>
            <a:endParaRPr lang="en-US" sz="3600" b="1" dirty="0" smtClean="0"/>
          </a:p>
          <a:p>
            <a:endParaRPr lang="en-US" sz="3600" b="1" dirty="0">
              <a:solidFill>
                <a:srgbClr val="FF0000"/>
              </a:solidFill>
            </a:endParaRPr>
          </a:p>
        </p:txBody>
      </p:sp>
      <p:pic>
        <p:nvPicPr>
          <p:cNvPr id="6" name="Picture 2" descr="C:\Users\rwoosley\Desktop\Desktop icon organizer\3d men\puzzle.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52701" y="0"/>
            <a:ext cx="40386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388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smtClean="0">
                <a:effectLst>
                  <a:outerShdw blurRad="38100" dist="38100" dir="2700000" algn="tl">
                    <a:srgbClr val="000000">
                      <a:alpha val="43137"/>
                    </a:srgbClr>
                  </a:outerShdw>
                </a:effectLst>
              </a:rPr>
              <a:t>PGES </a:t>
            </a:r>
            <a:endParaRPr lang="en-US" sz="9600" b="1"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828800"/>
            <a:ext cx="8376592" cy="4501356"/>
          </a:xfrm>
        </p:spPr>
      </p:pic>
    </p:spTree>
    <p:extLst>
      <p:ext uri="{BB962C8B-B14F-4D97-AF65-F5344CB8AC3E}">
        <p14:creationId xmlns:p14="http://schemas.microsoft.com/office/powerpoint/2010/main" val="2052730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34297"/>
            <a:ext cx="8772525" cy="561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04799" y="6096000"/>
            <a:ext cx="8620125" cy="646331"/>
          </a:xfrm>
          <a:prstGeom prst="rect">
            <a:avLst/>
          </a:prstGeom>
        </p:spPr>
        <p:txBody>
          <a:bodyPr wrap="square">
            <a:spAutoFit/>
          </a:bodyPr>
          <a:lstStyle/>
          <a:p>
            <a:r>
              <a:rPr lang="en-US" dirty="0">
                <a:hlinkClick r:id="rId3"/>
              </a:rPr>
              <a:t>http://</a:t>
            </a:r>
            <a:r>
              <a:rPr lang="en-US" dirty="0" smtClean="0">
                <a:hlinkClick r:id="rId3"/>
              </a:rPr>
              <a:t>education.ky.gov/teachers/HiEffTeach/Pages/Student-Growth.aspx</a:t>
            </a:r>
            <a:endParaRPr lang="en-US" dirty="0" smtClean="0"/>
          </a:p>
          <a:p>
            <a:endParaRPr lang="en-US" dirty="0"/>
          </a:p>
        </p:txBody>
      </p:sp>
    </p:spTree>
    <p:extLst>
      <p:ext uri="{BB962C8B-B14F-4D97-AF65-F5344CB8AC3E}">
        <p14:creationId xmlns:p14="http://schemas.microsoft.com/office/powerpoint/2010/main" val="3464653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5349" y="228600"/>
            <a:ext cx="3505200" cy="3376852"/>
          </a:xfrm>
        </p:spPr>
      </p:pic>
      <p:sp>
        <p:nvSpPr>
          <p:cNvPr id="7" name="TextBox 6"/>
          <p:cNvSpPr txBox="1"/>
          <p:nvPr/>
        </p:nvSpPr>
        <p:spPr>
          <a:xfrm>
            <a:off x="3700549" y="228600"/>
            <a:ext cx="5105400" cy="6124754"/>
          </a:xfrm>
          <a:prstGeom prst="rect">
            <a:avLst/>
          </a:prstGeom>
          <a:noFill/>
        </p:spPr>
        <p:txBody>
          <a:bodyPr wrap="square" rtlCol="0">
            <a:spAutoFit/>
          </a:bodyPr>
          <a:lstStyle/>
          <a:p>
            <a:r>
              <a:rPr lang="en-US" sz="3600" b="1" dirty="0" smtClean="0">
                <a:solidFill>
                  <a:srgbClr val="0000CC"/>
                </a:solidFill>
              </a:rPr>
              <a:t>Enduring Skills Resources:</a:t>
            </a:r>
          </a:p>
          <a:p>
            <a:pPr marL="571500" indent="-571500">
              <a:buFont typeface="Arial" panose="020B0604020202020204" pitchFamily="34" charset="0"/>
              <a:buChar char="•"/>
            </a:pPr>
            <a:r>
              <a:rPr lang="en-US" sz="3200" dirty="0">
                <a:solidFill>
                  <a:srgbClr val="0000CC"/>
                </a:solidFill>
              </a:rPr>
              <a:t>P</a:t>
            </a:r>
            <a:r>
              <a:rPr lang="en-US" sz="3200" dirty="0" smtClean="0">
                <a:solidFill>
                  <a:srgbClr val="0000CC"/>
                </a:solidFill>
              </a:rPr>
              <a:t>owerPoint of process with notes and facilitator’s guide</a:t>
            </a:r>
          </a:p>
          <a:p>
            <a:endParaRPr lang="en-US" sz="3200" dirty="0" smtClean="0">
              <a:solidFill>
                <a:srgbClr val="0000CC"/>
              </a:solidFill>
            </a:endParaRPr>
          </a:p>
          <a:p>
            <a:pPr marL="571500" indent="-571500">
              <a:buFont typeface="Arial" panose="020B0604020202020204" pitchFamily="34" charset="0"/>
              <a:buChar char="•"/>
            </a:pPr>
            <a:r>
              <a:rPr lang="en-US" sz="3200" dirty="0" smtClean="0">
                <a:solidFill>
                  <a:srgbClr val="0000CC"/>
                </a:solidFill>
              </a:rPr>
              <a:t>Sample lists of enduring skills for many content areas</a:t>
            </a:r>
          </a:p>
          <a:p>
            <a:endParaRPr lang="en-US" sz="3200" dirty="0" smtClean="0">
              <a:solidFill>
                <a:srgbClr val="0000CC"/>
              </a:solidFill>
            </a:endParaRPr>
          </a:p>
          <a:p>
            <a:pPr marL="571500" indent="-571500">
              <a:buFont typeface="Arial" panose="020B0604020202020204" pitchFamily="34" charset="0"/>
              <a:buChar char="•"/>
            </a:pPr>
            <a:r>
              <a:rPr lang="en-US" sz="3200" dirty="0" smtClean="0">
                <a:solidFill>
                  <a:srgbClr val="0000CC"/>
                </a:solidFill>
              </a:rPr>
              <a:t>Archived Enduring Skills Process Lync session</a:t>
            </a:r>
          </a:p>
          <a:p>
            <a:endParaRPr lang="en-US" sz="3600" dirty="0"/>
          </a:p>
        </p:txBody>
      </p:sp>
      <p:sp>
        <p:nvSpPr>
          <p:cNvPr id="8" name="Oval 7"/>
          <p:cNvSpPr/>
          <p:nvPr/>
        </p:nvSpPr>
        <p:spPr>
          <a:xfrm rot="19644331">
            <a:off x="295463" y="3465505"/>
            <a:ext cx="3394351" cy="1697519"/>
          </a:xfrm>
          <a:prstGeom prst="ellips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9477829">
            <a:off x="1002994" y="3743857"/>
            <a:ext cx="2010591" cy="1015663"/>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rPr>
              <a:t>Available on  Student Growth web </a:t>
            </a:r>
            <a:r>
              <a:rPr lang="en-US" sz="2000" b="1" dirty="0" smtClean="0">
                <a:solidFill>
                  <a:schemeClr val="bg1"/>
                </a:solidFill>
                <a:effectLst>
                  <a:outerShdw blurRad="38100" dist="38100" dir="2700000" algn="tl">
                    <a:srgbClr val="000000">
                      <a:alpha val="43137"/>
                    </a:srgbClr>
                  </a:outerShdw>
                </a:effectLst>
              </a:rPr>
              <a:t>page</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7785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effectLst>
                  <a:outerShdw blurRad="38100" dist="38100" dir="2700000" algn="tl">
                    <a:srgbClr val="000000">
                      <a:alpha val="43137"/>
                    </a:srgbClr>
                  </a:outerShdw>
                </a:effectLst>
              </a:rPr>
              <a:t>Support Resources</a:t>
            </a:r>
            <a:endParaRPr lang="en-US" sz="4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2209800"/>
            <a:ext cx="5257800" cy="3916363"/>
          </a:xfrm>
        </p:spPr>
        <p:txBody>
          <a:bodyPr>
            <a:normAutofit/>
          </a:bodyPr>
          <a:lstStyle/>
          <a:p>
            <a:pPr marL="0" indent="0" algn="ctr">
              <a:buNone/>
            </a:pPr>
            <a:r>
              <a:rPr lang="en-US" sz="4400" b="1" dirty="0" smtClean="0"/>
              <a:t>How can you use the SGG resources to support your districts? </a:t>
            </a:r>
            <a:endParaRPr lang="en-US" sz="44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743200"/>
            <a:ext cx="3759200" cy="2819400"/>
          </a:xfrm>
          <a:prstGeom prst="rect">
            <a:avLst/>
          </a:prstGeom>
        </p:spPr>
      </p:pic>
    </p:spTree>
    <p:extLst>
      <p:ext uri="{BB962C8B-B14F-4D97-AF65-F5344CB8AC3E}">
        <p14:creationId xmlns:p14="http://schemas.microsoft.com/office/powerpoint/2010/main" val="1774473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600200"/>
            <a:ext cx="7543800" cy="3886200"/>
          </a:xfrm>
          <a:prstGeom prst="rect">
            <a:avLst/>
          </a:prstGeom>
          <a:ln>
            <a:solidFill>
              <a:schemeClr val="bg1"/>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flipH="1" flipV="1">
            <a:off x="3771900" y="4456235"/>
            <a:ext cx="1676400" cy="2514600"/>
          </a:xfrm>
          <a:prstGeom prst="rect">
            <a:avLst/>
          </a:prstGeom>
        </p:spPr>
      </p:pic>
      <p:sp>
        <p:nvSpPr>
          <p:cNvPr id="5" name="Oval 4"/>
          <p:cNvSpPr/>
          <p:nvPr/>
        </p:nvSpPr>
        <p:spPr>
          <a:xfrm>
            <a:off x="3813629" y="4240626"/>
            <a:ext cx="526142" cy="496451"/>
          </a:xfrm>
          <a:prstGeom prst="ellipse">
            <a:avLst/>
          </a:prstGeom>
          <a:noFill/>
          <a:ln w="571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692752"/>
            <a:ext cx="1752600" cy="1012847"/>
          </a:xfrm>
          <a:prstGeom prst="rect">
            <a:avLst/>
          </a:prstGeom>
        </p:spPr>
      </p:pic>
      <p:sp>
        <p:nvSpPr>
          <p:cNvPr id="7" name="Title 1"/>
          <p:cNvSpPr>
            <a:spLocks noGrp="1"/>
          </p:cNvSpPr>
          <p:nvPr>
            <p:ph type="title"/>
          </p:nvPr>
        </p:nvSpPr>
        <p:spPr>
          <a:xfrm>
            <a:off x="457200" y="228600"/>
            <a:ext cx="8229600" cy="1143000"/>
          </a:xfrm>
          <a:solidFill>
            <a:schemeClr val="bg1"/>
          </a:solidFill>
          <a:ln>
            <a:solidFill>
              <a:schemeClr val="bg1"/>
            </a:solidFill>
          </a:ln>
        </p:spPr>
        <p:style>
          <a:lnRef idx="2">
            <a:schemeClr val="accent5"/>
          </a:lnRef>
          <a:fillRef idx="1">
            <a:schemeClr val="lt1"/>
          </a:fillRef>
          <a:effectRef idx="0">
            <a:schemeClr val="accent5"/>
          </a:effectRef>
          <a:fontRef idx="minor">
            <a:schemeClr val="dk1"/>
          </a:fontRef>
        </p:style>
        <p:txBody>
          <a:bodyPr/>
          <a:lstStyle/>
          <a:p>
            <a:pPr algn="r"/>
            <a:r>
              <a:rPr lang="en-US" b="1" dirty="0" smtClean="0">
                <a:ln w="10541" cmpd="sng">
                  <a:solidFill>
                    <a:schemeClr val="bg1"/>
                  </a:solidFill>
                  <a:prstDash val="solid"/>
                </a:ln>
                <a:solidFill>
                  <a:schemeClr val="tx1"/>
                </a:solidFill>
              </a:rPr>
              <a:t>Observation Window 4</a:t>
            </a:r>
            <a:endParaRPr lang="en-US" b="1" dirty="0">
              <a:ln w="10541" cmpd="sng">
                <a:solidFill>
                  <a:schemeClr val="bg1"/>
                </a:solidFill>
                <a:prstDash val="solid"/>
              </a:ln>
              <a:solidFill>
                <a:schemeClr val="tx1"/>
              </a:solidFill>
            </a:endParaRPr>
          </a:p>
        </p:txBody>
      </p:sp>
      <p:sp>
        <p:nvSpPr>
          <p:cNvPr id="8" name="Rectangle 7"/>
          <p:cNvSpPr/>
          <p:nvPr/>
        </p:nvSpPr>
        <p:spPr>
          <a:xfrm>
            <a:off x="4429826" y="5116485"/>
            <a:ext cx="4000501" cy="707886"/>
          </a:xfrm>
          <a:prstGeom prst="rect">
            <a:avLst/>
          </a:prstGeom>
          <a:noFill/>
        </p:spPr>
        <p:txBody>
          <a:bodyPr wrap="squar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Window</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TextBox 8"/>
          <p:cNvSpPr txBox="1"/>
          <p:nvPr/>
        </p:nvSpPr>
        <p:spPr>
          <a:xfrm>
            <a:off x="76200" y="5149840"/>
            <a:ext cx="3204029" cy="1754326"/>
          </a:xfrm>
          <a:prstGeom prst="rect">
            <a:avLst/>
          </a:prstGeom>
          <a:noFill/>
        </p:spPr>
        <p:txBody>
          <a:bodyPr wrap="square" rtlCol="0">
            <a:spAutoFit/>
          </a:bodyPr>
          <a:lstStyle/>
          <a:p>
            <a:pPr algn="ctr"/>
            <a:r>
              <a:rPr lang="en-US" sz="3600" b="1" dirty="0" smtClean="0"/>
              <a:t>MARCH 1- APRIL 30</a:t>
            </a:r>
          </a:p>
          <a:p>
            <a:pPr algn="ctr"/>
            <a:endParaRPr lang="en-US" sz="3600" dirty="0"/>
          </a:p>
        </p:txBody>
      </p:sp>
      <p:sp>
        <p:nvSpPr>
          <p:cNvPr id="10" name="TextBox 9"/>
          <p:cNvSpPr txBox="1"/>
          <p:nvPr/>
        </p:nvSpPr>
        <p:spPr>
          <a:xfrm>
            <a:off x="6972300" y="2819400"/>
            <a:ext cx="2019300" cy="1200329"/>
          </a:xfrm>
          <a:prstGeom prst="rect">
            <a:avLst/>
          </a:prstGeom>
          <a:noFill/>
        </p:spPr>
        <p:txBody>
          <a:bodyPr wrap="square" rtlCol="0">
            <a:spAutoFit/>
          </a:bodyPr>
          <a:lstStyle/>
          <a:p>
            <a:pPr algn="ctr"/>
            <a:r>
              <a:rPr lang="en-US" sz="3600" b="1" dirty="0" smtClean="0"/>
              <a:t>CLOSES APRIL 30</a:t>
            </a:r>
            <a:endParaRPr lang="en-US" sz="3600" b="1" dirty="0"/>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721576">
            <a:off x="31642" y="417585"/>
            <a:ext cx="2699519" cy="1619711"/>
          </a:xfrm>
          <a:prstGeom prst="rect">
            <a:avLst/>
          </a:prstGeom>
        </p:spPr>
      </p:pic>
    </p:spTree>
    <p:extLst>
      <p:ext uri="{BB962C8B-B14F-4D97-AF65-F5344CB8AC3E}">
        <p14:creationId xmlns:p14="http://schemas.microsoft.com/office/powerpoint/2010/main" val="32268033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038600"/>
            <a:ext cx="8763000" cy="2514600"/>
          </a:xfrm>
        </p:spPr>
        <p:txBody>
          <a:bodyPr>
            <a:normAutofit fontScale="90000"/>
          </a:bodyPr>
          <a:lstStyle/>
          <a:p>
            <a:r>
              <a:rPr lang="en-US" sz="3600" dirty="0" smtClean="0"/>
              <a:t>If you have questions as you take your next  PGES implementation steps, </a:t>
            </a:r>
            <a:br>
              <a:rPr lang="en-US" sz="3600" dirty="0" smtClean="0"/>
            </a:br>
            <a:r>
              <a:rPr lang="en-US" sz="3600" dirty="0" smtClean="0"/>
              <a:t>contact your PGES consultant, Mike Cassady </a:t>
            </a:r>
            <a:br>
              <a:rPr lang="en-US" sz="3600" dirty="0" smtClean="0"/>
            </a:br>
            <a:r>
              <a:rPr lang="en-US" sz="3600" dirty="0" smtClean="0"/>
              <a:t>or </a:t>
            </a:r>
            <a:br>
              <a:rPr lang="en-US" sz="3600" dirty="0" smtClean="0"/>
            </a:br>
            <a:r>
              <a:rPr lang="en-US" sz="3600" dirty="0" smtClean="0"/>
              <a:t>Becky Woosley, effectiveness coach.</a:t>
            </a:r>
            <a:endParaRPr lang="en-US" sz="3600" dirty="0"/>
          </a:p>
        </p:txBody>
      </p:sp>
      <p:pic>
        <p:nvPicPr>
          <p:cNvPr id="2050" name="Picture 2" descr="C:\Users\rwoosley\Desktop\Desktop icon organizer\3d men\stepping stones.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47800" y="0"/>
            <a:ext cx="5943599"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494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0070C0"/>
                </a:solidFill>
                <a:effectLst>
                  <a:outerShdw blurRad="38100" dist="38100" dir="2700000" algn="tl">
                    <a:srgbClr val="000000">
                      <a:alpha val="43137"/>
                    </a:srgbClr>
                  </a:outerShdw>
                </a:effectLst>
              </a:rPr>
              <a:t>Today’s Targets</a:t>
            </a:r>
            <a:endParaRPr lang="en-US" sz="54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600200"/>
            <a:ext cx="8458200" cy="4525963"/>
          </a:xfrm>
        </p:spPr>
        <p:txBody>
          <a:bodyPr/>
          <a:lstStyle/>
          <a:p>
            <a:pPr lvl="1">
              <a:buFont typeface="Wingdings" panose="05000000000000000000" pitchFamily="2" charset="2"/>
              <a:buChar char="Ø"/>
            </a:pPr>
            <a:r>
              <a:rPr lang="en-US" kern="0" dirty="0" smtClean="0"/>
              <a:t> </a:t>
            </a:r>
            <a:r>
              <a:rPr lang="en-US" sz="4400" kern="0" dirty="0" smtClean="0"/>
              <a:t>Deepen our understanding of PGES Implementation </a:t>
            </a:r>
            <a:r>
              <a:rPr lang="en-US" sz="4400" kern="0" dirty="0"/>
              <a:t>R</a:t>
            </a:r>
            <a:r>
              <a:rPr lang="en-US" sz="4400" kern="0" dirty="0" smtClean="0"/>
              <a:t>ubric </a:t>
            </a:r>
          </a:p>
          <a:p>
            <a:pPr marL="0" lvl="1" indent="0">
              <a:buFont typeface="Tahoma" pitchFamily="34" charset="0"/>
              <a:buNone/>
            </a:pPr>
            <a:endParaRPr lang="en-US" sz="4400" kern="0" dirty="0" smtClean="0"/>
          </a:p>
          <a:p>
            <a:pPr lvl="1">
              <a:buFont typeface="Wingdings" panose="05000000000000000000" pitchFamily="2" charset="2"/>
              <a:buChar char="Ø"/>
            </a:pPr>
            <a:r>
              <a:rPr lang="en-US" sz="4400" kern="0" dirty="0" smtClean="0"/>
              <a:t> Practice using the rubric to support district  implementation</a:t>
            </a:r>
          </a:p>
          <a:p>
            <a:pPr marL="0" lvl="1" indent="0">
              <a:buFont typeface="Tahoma" pitchFamily="34" charset="0"/>
              <a:buNone/>
            </a:pPr>
            <a:endParaRPr lang="en-US" sz="4400" kern="0" dirty="0" smtClean="0"/>
          </a:p>
          <a:p>
            <a:pPr marL="0" indent="0">
              <a:buNone/>
            </a:pPr>
            <a:endParaRPr lang="en-US" dirty="0"/>
          </a:p>
        </p:txBody>
      </p:sp>
      <p:pic>
        <p:nvPicPr>
          <p:cNvPr id="2050" name="Picture 2" descr="C:\Users\rwoosley\AppData\Local\Microsoft\Windows\Temporary Internet Files\Content.IE5\CS97OVYQ\MP90039886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228" y="228600"/>
            <a:ext cx="192024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538" y="5714999"/>
            <a:ext cx="2313619" cy="942059"/>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852" r="7566"/>
          <a:stretch/>
        </p:blipFill>
        <p:spPr>
          <a:xfrm>
            <a:off x="7315200" y="5334000"/>
            <a:ext cx="1437871" cy="1323059"/>
          </a:xfrm>
          <a:prstGeom prst="rect">
            <a:avLst/>
          </a:prstGeom>
        </p:spPr>
      </p:pic>
    </p:spTree>
    <p:extLst>
      <p:ext uri="{BB962C8B-B14F-4D97-AF65-F5344CB8AC3E}">
        <p14:creationId xmlns:p14="http://schemas.microsoft.com/office/powerpoint/2010/main" val="3934287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1219200"/>
          </a:xfrm>
        </p:spPr>
        <p:txBody>
          <a:bodyPr>
            <a:normAutofit fontScale="90000"/>
          </a:bodyPr>
          <a:lstStyle/>
          <a:p>
            <a:pPr algn="l"/>
            <a:r>
              <a:rPr lang="en-US" b="1" dirty="0" smtClean="0">
                <a:effectLst>
                  <a:outerShdw blurRad="38100" dist="38100" dir="2700000" algn="tl">
                    <a:srgbClr val="000000">
                      <a:alpha val="43137"/>
                    </a:srgbClr>
                  </a:outerShdw>
                </a:effectLst>
              </a:rPr>
              <a:t>      What is the PGES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 Implementation Rubric?</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4830763"/>
          </a:xfrm>
        </p:spPr>
        <p:txBody>
          <a:bodyPr>
            <a:normAutofit fontScale="92500" lnSpcReduction="20000"/>
          </a:bodyPr>
          <a:lstStyle/>
          <a:p>
            <a:pPr marL="0" indent="0">
              <a:buNone/>
            </a:pPr>
            <a:r>
              <a:rPr lang="en-US" sz="3900" dirty="0" smtClean="0"/>
              <a:t>A resource </a:t>
            </a:r>
            <a:r>
              <a:rPr lang="en-US" sz="3900" b="1" dirty="0" smtClean="0">
                <a:effectLst>
                  <a:outerShdw blurRad="38100" dist="38100" dir="2700000" algn="tl">
                    <a:srgbClr val="000000">
                      <a:alpha val="43137"/>
                    </a:srgbClr>
                  </a:outerShdw>
                </a:effectLst>
              </a:rPr>
              <a:t>designed for </a:t>
            </a:r>
            <a:r>
              <a:rPr lang="en-US" sz="3900" b="1" dirty="0" smtClean="0">
                <a:solidFill>
                  <a:srgbClr val="0070C0"/>
                </a:solidFill>
                <a:effectLst>
                  <a:outerShdw blurRad="38100" dist="38100" dir="2700000" algn="tl">
                    <a:srgbClr val="000000">
                      <a:alpha val="43137"/>
                    </a:srgbClr>
                  </a:outerShdw>
                </a:effectLst>
              </a:rPr>
              <a:t>district leaders  </a:t>
            </a:r>
            <a:r>
              <a:rPr lang="en-US" sz="3900" dirty="0" smtClean="0"/>
              <a:t>to help districts create a robust PGES by- </a:t>
            </a:r>
          </a:p>
          <a:p>
            <a:pPr marL="0" indent="0">
              <a:buNone/>
            </a:pPr>
            <a:r>
              <a:rPr lang="en-US" sz="3900" dirty="0" smtClean="0"/>
              <a:t> </a:t>
            </a:r>
          </a:p>
          <a:p>
            <a:pPr>
              <a:buFont typeface="Wingdings" panose="05000000000000000000" pitchFamily="2" charset="2"/>
              <a:buChar char="ü"/>
            </a:pPr>
            <a:r>
              <a:rPr lang="en-US" sz="3500" dirty="0" smtClean="0"/>
              <a:t>guiding self-assessment about PPGES and the TPGES implementation across the district</a:t>
            </a:r>
          </a:p>
          <a:p>
            <a:pPr marL="0" indent="0">
              <a:buNone/>
            </a:pPr>
            <a:endParaRPr lang="en-US" sz="3500" dirty="0" smtClean="0"/>
          </a:p>
          <a:p>
            <a:pPr>
              <a:buFont typeface="Wingdings" panose="05000000000000000000" pitchFamily="2" charset="2"/>
              <a:buChar char="ü"/>
            </a:pPr>
            <a:r>
              <a:rPr lang="en-US" sz="3500" dirty="0" smtClean="0"/>
              <a:t>providing definitions and evidence of strong and weak implementation</a:t>
            </a:r>
          </a:p>
          <a:p>
            <a:pPr marL="0" indent="0">
              <a:buNone/>
            </a:pPr>
            <a:endParaRPr lang="en-US" sz="3500" dirty="0" smtClean="0"/>
          </a:p>
          <a:p>
            <a:pPr>
              <a:buFont typeface="Wingdings" panose="05000000000000000000" pitchFamily="2" charset="2"/>
              <a:buChar char="ü"/>
            </a:pPr>
            <a:r>
              <a:rPr lang="en-US" sz="3500" dirty="0" smtClean="0"/>
              <a:t>informing and guiding plans for next steps</a:t>
            </a:r>
          </a:p>
          <a:p>
            <a:pPr marL="0" indent="0">
              <a:buNone/>
            </a:pPr>
            <a:endParaRPr lang="en-US" sz="35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840" y="0"/>
            <a:ext cx="2682240" cy="1676400"/>
          </a:xfrm>
          <a:prstGeom prst="rect">
            <a:avLst/>
          </a:prstGeom>
        </p:spPr>
      </p:pic>
    </p:spTree>
    <p:extLst>
      <p:ext uri="{BB962C8B-B14F-4D97-AF65-F5344CB8AC3E}">
        <p14:creationId xmlns:p14="http://schemas.microsoft.com/office/powerpoint/2010/main" val="2830862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106" y="34636"/>
            <a:ext cx="8762999" cy="6594764"/>
          </a:xfrm>
        </p:spPr>
        <p:txBody>
          <a:bodyPr>
            <a:normAutofit/>
          </a:bodyPr>
          <a:lstStyle/>
          <a:p>
            <a:pPr marL="0" indent="0">
              <a:buNone/>
            </a:pPr>
            <a:r>
              <a:rPr lang="en-US" b="1" dirty="0" smtClean="0">
                <a:effectLst>
                  <a:outerShdw blurRad="38100" dist="38100" dir="2700000" algn="tl">
                    <a:srgbClr val="000000">
                      <a:alpha val="43137"/>
                    </a:srgbClr>
                  </a:outerShdw>
                </a:effectLst>
              </a:rPr>
              <a:t>Incorporates -  </a:t>
            </a:r>
          </a:p>
          <a:p>
            <a:pPr>
              <a:buFont typeface="Wingdings" panose="05000000000000000000" pitchFamily="2" charset="2"/>
              <a:buChar char="ü"/>
            </a:pPr>
            <a:r>
              <a:rPr lang="en-US" b="1" dirty="0" smtClean="0"/>
              <a:t>the Measures of Effective Teaching (MET) principles </a:t>
            </a:r>
          </a:p>
          <a:p>
            <a:pPr>
              <a:buFont typeface="Wingdings" panose="05000000000000000000" pitchFamily="2" charset="2"/>
              <a:buChar char="ü"/>
            </a:pPr>
            <a:endParaRPr lang="en-US" dirty="0"/>
          </a:p>
          <a:p>
            <a:pPr marL="0" indent="0">
              <a:buNone/>
            </a:pPr>
            <a:endParaRPr lang="en-US" dirty="0" smtClean="0"/>
          </a:p>
          <a:p>
            <a:pPr>
              <a:buFont typeface="Wingdings" panose="05000000000000000000" pitchFamily="2" charset="2"/>
              <a:buChar char="ü"/>
            </a:pPr>
            <a:endParaRPr lang="en-US" dirty="0"/>
          </a:p>
          <a:p>
            <a:pPr>
              <a:buFont typeface="Wingdings" panose="05000000000000000000" pitchFamily="2" charset="2"/>
              <a:buChar char="ü"/>
            </a:pPr>
            <a:endParaRPr lang="en-US" dirty="0" smtClean="0"/>
          </a:p>
          <a:p>
            <a:pPr marL="0" indent="0">
              <a:buNone/>
            </a:pPr>
            <a:r>
              <a:rPr lang="en-US" b="1" dirty="0" smtClean="0">
                <a:effectLst>
                  <a:outerShdw blurRad="38100" dist="38100" dir="2700000" algn="tl">
                    <a:srgbClr val="000000">
                      <a:alpha val="43137"/>
                    </a:srgbClr>
                  </a:outerShdw>
                </a:effectLst>
              </a:rPr>
              <a:t>Integrates -</a:t>
            </a:r>
          </a:p>
          <a:p>
            <a:pPr>
              <a:buFont typeface="Wingdings" panose="05000000000000000000" pitchFamily="2" charset="2"/>
              <a:buChar char="ü"/>
            </a:pPr>
            <a:r>
              <a:rPr lang="en-US" b="1" dirty="0" smtClean="0"/>
              <a:t>KDE’s Capacity Framework </a:t>
            </a:r>
          </a:p>
          <a:p>
            <a:pPr marL="0" indent="0">
              <a:buNone/>
            </a:pPr>
            <a:r>
              <a:rPr lang="en-US" sz="2800" b="1" dirty="0" smtClean="0"/>
              <a:t>	</a:t>
            </a:r>
            <a:r>
              <a:rPr lang="en-US" sz="2800" dirty="0" smtClean="0"/>
              <a:t>human                                       organizational </a:t>
            </a:r>
          </a:p>
          <a:p>
            <a:pPr marL="0" indent="0">
              <a:buNone/>
            </a:pPr>
            <a:r>
              <a:rPr lang="en-US" sz="2800" dirty="0" smtClean="0"/>
              <a:t>                   material 			      structural</a:t>
            </a:r>
          </a:p>
          <a:p>
            <a:pPr marL="0" indent="0">
              <a:buNone/>
            </a:pPr>
            <a:endParaRPr lang="en-US" dirty="0"/>
          </a:p>
          <a:p>
            <a:pPr>
              <a:buFont typeface="Wingdings" panose="05000000000000000000" pitchFamily="2" charset="2"/>
              <a:buChar char="ü"/>
            </a:pPr>
            <a:endParaRPr lang="en-US" dirty="0" smtClean="0"/>
          </a:p>
          <a:p>
            <a:pPr marL="0" indent="0">
              <a:buNone/>
            </a:pPr>
            <a:endParaRPr lang="en-US" dirty="0"/>
          </a:p>
          <a:p>
            <a:pPr marL="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385455"/>
            <a:ext cx="6566905" cy="3002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rwoosley\Pictures\imported pictures\happy fac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5105400"/>
            <a:ext cx="614363" cy="6143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rwoosley\Pictures\imported pictures\imagesCAWA3BO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41043" y="5074442"/>
            <a:ext cx="792957" cy="7929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0605" y="5760242"/>
            <a:ext cx="716757" cy="716757"/>
          </a:xfrm>
          <a:prstGeom prst="rect">
            <a:avLst/>
          </a:prstGeom>
        </p:spPr>
      </p:pic>
      <p:pic>
        <p:nvPicPr>
          <p:cNvPr id="1032" name="Picture 8" descr="C:\Users\rwoosley\AppData\Local\Microsoft\Windows\Temporary Internet Files\Content.IE5\WQGWTRJ7\MC900434929[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5760243"/>
            <a:ext cx="755091" cy="755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373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216972055"/>
              </p:ext>
            </p:extLst>
          </p:nvPr>
        </p:nvGraphicFramePr>
        <p:xfrm>
          <a:off x="228600" y="304800"/>
          <a:ext cx="87630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447800" y="5333999"/>
            <a:ext cx="6705600" cy="584775"/>
          </a:xfrm>
          <a:prstGeom prst="rect">
            <a:avLst/>
          </a:prstGeom>
          <a:noFill/>
        </p:spPr>
        <p:txBody>
          <a:bodyPr wrap="square" rtlCol="0">
            <a:spAutoFit/>
          </a:bodyPr>
          <a:lstStyle/>
          <a:p>
            <a:pPr algn="ctr"/>
            <a:r>
              <a:rPr lang="en-US" sz="3200" b="1" dirty="0" smtClean="0">
                <a:solidFill>
                  <a:schemeClr val="tx2">
                    <a:lumMod val="50000"/>
                  </a:schemeClr>
                </a:solidFill>
                <a:effectLst>
                  <a:outerShdw blurRad="38100" dist="38100" dir="2700000" algn="tl">
                    <a:srgbClr val="000000">
                      <a:alpha val="43137"/>
                    </a:srgbClr>
                  </a:outerShdw>
                </a:effectLst>
              </a:rPr>
              <a:t>KDE Capacity Framework</a:t>
            </a:r>
            <a:endParaRPr lang="en-US" sz="3200" b="1" dirty="0">
              <a:solidFill>
                <a:schemeClr val="tx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6647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600200"/>
            <a:ext cx="8839200" cy="5105400"/>
          </a:xfrm>
        </p:spPr>
        <p:txBody>
          <a:bodyPr>
            <a:normAutofit fontScale="90000"/>
          </a:bodyPr>
          <a:lstStyle/>
          <a:p>
            <a:pPr marL="571500" lvl="0" indent="-571500" algn="l">
              <a:buFont typeface="Arial" panose="020B0604020202020204" pitchFamily="34" charset="0"/>
              <a:buChar char="•"/>
            </a:pP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t>
            </a:r>
            <a:br>
              <a:rPr lang="en-US" sz="3600" dirty="0" smtClean="0"/>
            </a:br>
            <a:r>
              <a:rPr lang="en-US" sz="3600" dirty="0"/>
              <a:t/>
            </a:r>
            <a:br>
              <a:rPr lang="en-US" sz="3600" dirty="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2700" dirty="0" smtClean="0"/>
              <a:t/>
            </a:r>
            <a:br>
              <a:rPr lang="en-US" sz="2700" dirty="0" smtClean="0"/>
            </a:br>
            <a:r>
              <a:rPr lang="en-US" sz="2700" b="1" dirty="0" smtClean="0"/>
              <a:t>* </a:t>
            </a:r>
            <a:r>
              <a:rPr lang="en-US" sz="3100" b="1" dirty="0" smtClean="0"/>
              <a:t>to </a:t>
            </a:r>
            <a:r>
              <a:rPr lang="en-US" sz="3100" b="1" dirty="0"/>
              <a:t>provide consistency of </a:t>
            </a:r>
            <a:r>
              <a:rPr lang="en-US" sz="3100" b="1" dirty="0" smtClean="0"/>
              <a:t>implementation </a:t>
            </a:r>
            <a:r>
              <a:rPr lang="en-US" sz="3100" b="1" dirty="0"/>
              <a:t>across </a:t>
            </a:r>
            <a:r>
              <a:rPr lang="en-US" sz="3100" b="1" dirty="0" smtClean="0"/>
              <a:t>	the state</a:t>
            </a:r>
            <a:br>
              <a:rPr lang="en-US" sz="3100" b="1" dirty="0" smtClean="0"/>
            </a:br>
            <a:r>
              <a:rPr lang="en-US" sz="3100" b="1" dirty="0" smtClean="0"/>
              <a:t/>
            </a:r>
            <a:br>
              <a:rPr lang="en-US" sz="3100" b="1" dirty="0" smtClean="0"/>
            </a:br>
            <a:r>
              <a:rPr lang="en-US" sz="3100" b="1" dirty="0" smtClean="0"/>
              <a:t>* to communicate priorities to stakeholders</a:t>
            </a:r>
            <a:br>
              <a:rPr lang="en-US" sz="3100" b="1" dirty="0" smtClean="0"/>
            </a:br>
            <a:r>
              <a:rPr lang="en-US" sz="3100" b="1" dirty="0" smtClean="0"/>
              <a:t/>
            </a:r>
            <a:br>
              <a:rPr lang="en-US" sz="3100" b="1" dirty="0" smtClean="0"/>
            </a:br>
            <a:r>
              <a:rPr lang="en-US" sz="3100" b="1" dirty="0" smtClean="0"/>
              <a:t>* to help </a:t>
            </a:r>
            <a:r>
              <a:rPr lang="en-US" sz="3100" b="1" dirty="0"/>
              <a:t>districts </a:t>
            </a:r>
            <a:r>
              <a:rPr lang="en-US" sz="3100" b="1" dirty="0" smtClean="0"/>
              <a:t>go </a:t>
            </a:r>
            <a:r>
              <a:rPr lang="en-US" sz="3100" b="1" dirty="0"/>
              <a:t>beyond technical </a:t>
            </a:r>
            <a:r>
              <a:rPr lang="en-US" sz="3100" b="1" dirty="0" smtClean="0"/>
              <a:t>	implementation to </a:t>
            </a:r>
            <a:r>
              <a:rPr lang="en-US" sz="3100" b="1" dirty="0"/>
              <a:t>the </a:t>
            </a:r>
            <a:r>
              <a:rPr lang="en-US" sz="3100" b="1" dirty="0" smtClean="0"/>
              <a:t>system structure </a:t>
            </a:r>
            <a:r>
              <a:rPr lang="en-US" sz="3100" b="1" dirty="0"/>
              <a:t>that must </a:t>
            </a:r>
            <a:r>
              <a:rPr lang="en-US" sz="3100" b="1" dirty="0" smtClean="0"/>
              <a:t>	be </a:t>
            </a:r>
            <a:r>
              <a:rPr lang="en-US" sz="3100" b="1" dirty="0"/>
              <a:t>in place for </a:t>
            </a:r>
            <a:r>
              <a:rPr lang="en-US" sz="3100" b="1" dirty="0" smtClean="0"/>
              <a:t>effective PGES implementation</a:t>
            </a:r>
            <a:br>
              <a:rPr lang="en-US" sz="3100" b="1" dirty="0" smtClean="0"/>
            </a:br>
            <a:r>
              <a:rPr lang="en-US" sz="3100" b="1" dirty="0" smtClean="0"/>
              <a:t/>
            </a:r>
            <a:br>
              <a:rPr lang="en-US" sz="3100" b="1" dirty="0" smtClean="0"/>
            </a:br>
            <a:r>
              <a:rPr lang="en-US" sz="3100" b="1" dirty="0" smtClean="0"/>
              <a:t> * to take </a:t>
            </a:r>
            <a:r>
              <a:rPr lang="en-US" sz="3100" b="1" dirty="0"/>
              <a:t>the conversation to the </a:t>
            </a:r>
            <a:r>
              <a:rPr lang="en-US" sz="3100" b="1" dirty="0" smtClean="0"/>
              <a:t>needed system 	shifts – </a:t>
            </a:r>
            <a:r>
              <a:rPr lang="en-US" sz="2700" dirty="0" smtClean="0"/>
              <a:t>(</a:t>
            </a:r>
            <a:r>
              <a:rPr lang="en-US" sz="2700" dirty="0"/>
              <a:t>building on what’s in place or what can be </a:t>
            </a:r>
            <a:r>
              <a:rPr lang="en-US" sz="2700" dirty="0" smtClean="0"/>
              <a:t>	refined</a:t>
            </a:r>
            <a:r>
              <a:rPr lang="en-US" sz="2700" dirty="0"/>
              <a:t>)</a:t>
            </a:r>
            <a:r>
              <a:rPr lang="en-US" sz="3100" b="1" dirty="0"/>
              <a:t/>
            </a:r>
            <a:br>
              <a:rPr lang="en-US" sz="3100" b="1" dirty="0"/>
            </a:br>
            <a:r>
              <a:rPr lang="en-US" sz="2700" dirty="0"/>
              <a:t> </a:t>
            </a:r>
            <a:br>
              <a:rPr lang="en-US" sz="2700" dirty="0"/>
            </a:br>
            <a:r>
              <a:rPr lang="en-US" sz="3100" dirty="0"/>
              <a:t/>
            </a:r>
            <a:br>
              <a:rPr lang="en-US" sz="3100" dirty="0"/>
            </a:br>
            <a:r>
              <a:rPr lang="en-US" sz="2800" dirty="0"/>
              <a:t> </a:t>
            </a:r>
            <a:br>
              <a:rPr lang="en-US" sz="2800" dirty="0"/>
            </a:br>
            <a:r>
              <a:rPr lang="en-US" sz="3200" dirty="0"/>
              <a:t/>
            </a:r>
            <a:br>
              <a:rPr lang="en-US" sz="3200" dirty="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0"/>
            <a:ext cx="4191000" cy="1524000"/>
          </a:xfrm>
        </p:spPr>
      </p:pic>
    </p:spTree>
    <p:extLst>
      <p:ext uri="{BB962C8B-B14F-4D97-AF65-F5344CB8AC3E}">
        <p14:creationId xmlns:p14="http://schemas.microsoft.com/office/powerpoint/2010/main" val="4031952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01962"/>
          </a:xfrm>
        </p:spPr>
        <p:txBody>
          <a:bodyPr>
            <a:normAutofit/>
          </a:bodyPr>
          <a:lstStyle/>
          <a:p>
            <a:r>
              <a:rPr lang="en-US" dirty="0" smtClean="0"/>
              <a:t/>
            </a:r>
            <a:br>
              <a:rPr lang="en-US" dirty="0" smtClean="0"/>
            </a:br>
            <a:r>
              <a:rPr lang="en-US" dirty="0"/>
              <a:t/>
            </a:r>
            <a:br>
              <a:rPr lang="en-US" dirty="0"/>
            </a:br>
            <a:r>
              <a:rPr lang="en-US" dirty="0" smtClean="0"/>
              <a:t>Take 2 minutes…</a:t>
            </a:r>
            <a:endParaRPr lang="en-US" dirty="0"/>
          </a:p>
        </p:txBody>
      </p:sp>
      <p:sp>
        <p:nvSpPr>
          <p:cNvPr id="3" name="Content Placeholder 2"/>
          <p:cNvSpPr>
            <a:spLocks noGrp="1"/>
          </p:cNvSpPr>
          <p:nvPr>
            <p:ph idx="1"/>
          </p:nvPr>
        </p:nvSpPr>
        <p:spPr>
          <a:xfrm>
            <a:off x="152400" y="3048000"/>
            <a:ext cx="8839200" cy="3078163"/>
          </a:xfrm>
        </p:spPr>
        <p:txBody>
          <a:bodyPr>
            <a:normAutofit fontScale="92500" lnSpcReduction="20000"/>
          </a:bodyPr>
          <a:lstStyle/>
          <a:p>
            <a:pPr marL="0" indent="0" algn="ctr">
              <a:buNone/>
            </a:pPr>
            <a:endParaRPr lang="en-US" sz="6000" dirty="0" smtClean="0"/>
          </a:p>
          <a:p>
            <a:pPr marL="0" indent="0" algn="ctr">
              <a:buNone/>
            </a:pPr>
            <a:r>
              <a:rPr lang="en-US" sz="6000" dirty="0" smtClean="0"/>
              <a:t>What </a:t>
            </a:r>
            <a:r>
              <a:rPr lang="en-US" sz="6000" dirty="0"/>
              <a:t>do you notice </a:t>
            </a:r>
            <a:r>
              <a:rPr lang="en-US" sz="6000" dirty="0" smtClean="0"/>
              <a:t>about </a:t>
            </a:r>
            <a:r>
              <a:rPr lang="en-US" sz="6000" dirty="0"/>
              <a:t>the </a:t>
            </a:r>
            <a:r>
              <a:rPr lang="en-US" sz="6000" dirty="0" smtClean="0"/>
              <a:t>format/organization of the Implementation Rubric?</a:t>
            </a:r>
            <a:endParaRPr lang="en-US" sz="6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7151" y="235470"/>
            <a:ext cx="4572000" cy="1447800"/>
          </a:xfrm>
          <a:prstGeom prst="rect">
            <a:avLst/>
          </a:prstGeom>
        </p:spPr>
      </p:pic>
    </p:spTree>
    <p:extLst>
      <p:ext uri="{BB962C8B-B14F-4D97-AF65-F5344CB8AC3E}">
        <p14:creationId xmlns:p14="http://schemas.microsoft.com/office/powerpoint/2010/main" val="15720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884238"/>
          </a:xfrm>
        </p:spPr>
        <p:txBody>
          <a:bodyPr/>
          <a:lstStyle/>
          <a:p>
            <a:r>
              <a:rPr lang="en-US" b="1" dirty="0" smtClean="0"/>
              <a:t>Rubric Format</a:t>
            </a:r>
            <a:endParaRPr lang="en-US" b="1" dirty="0"/>
          </a:p>
        </p:txBody>
      </p:sp>
      <p:sp>
        <p:nvSpPr>
          <p:cNvPr id="3" name="Content Placeholder 2"/>
          <p:cNvSpPr>
            <a:spLocks noGrp="1"/>
          </p:cNvSpPr>
          <p:nvPr>
            <p:ph idx="1"/>
          </p:nvPr>
        </p:nvSpPr>
        <p:spPr>
          <a:xfrm>
            <a:off x="228600" y="1295400"/>
            <a:ext cx="8686800" cy="4830763"/>
          </a:xfrm>
        </p:spPr>
        <p:txBody>
          <a:bodyPr>
            <a:normAutofit fontScale="85000" lnSpcReduction="20000"/>
          </a:bodyPr>
          <a:lstStyle/>
          <a:p>
            <a:pPr lvl="0"/>
            <a:r>
              <a:rPr lang="en-US" sz="3500" b="1" dirty="0" smtClean="0"/>
              <a:t>Includes </a:t>
            </a:r>
            <a:r>
              <a:rPr lang="en-US" sz="3500" b="1" dirty="0"/>
              <a:t>an overall guiding question for each </a:t>
            </a:r>
            <a:r>
              <a:rPr lang="en-US" sz="3500" b="1" dirty="0" smtClean="0"/>
              <a:t>section of </a:t>
            </a:r>
            <a:r>
              <a:rPr lang="en-US" sz="3500" b="1" dirty="0"/>
              <a:t>the rubric/tool</a:t>
            </a:r>
          </a:p>
          <a:p>
            <a:pPr marL="0" indent="0">
              <a:buNone/>
            </a:pPr>
            <a:r>
              <a:rPr lang="en-US" sz="3500" b="1" dirty="0"/>
              <a:t> </a:t>
            </a:r>
          </a:p>
          <a:p>
            <a:pPr lvl="0"/>
            <a:r>
              <a:rPr lang="en-US" sz="3500" b="1" dirty="0" smtClean="0">
                <a:solidFill>
                  <a:srgbClr val="0000CC"/>
                </a:solidFill>
              </a:rPr>
              <a:t>Includes icons connected to the 4 capacities with the  </a:t>
            </a:r>
            <a:r>
              <a:rPr lang="en-US" sz="3500" b="1" dirty="0">
                <a:solidFill>
                  <a:srgbClr val="0000CC"/>
                </a:solidFill>
              </a:rPr>
              <a:t>guiding </a:t>
            </a:r>
            <a:r>
              <a:rPr lang="en-US" sz="3500" b="1" dirty="0" smtClean="0">
                <a:solidFill>
                  <a:srgbClr val="0000CC"/>
                </a:solidFill>
              </a:rPr>
              <a:t>questions</a:t>
            </a:r>
            <a:endParaRPr lang="en-US" sz="3500" b="1" dirty="0">
              <a:solidFill>
                <a:srgbClr val="0000CC"/>
              </a:solidFill>
            </a:endParaRPr>
          </a:p>
          <a:p>
            <a:pPr marL="0" indent="0">
              <a:buNone/>
            </a:pPr>
            <a:r>
              <a:rPr lang="en-US" sz="3500" b="1" dirty="0">
                <a:solidFill>
                  <a:schemeClr val="tx2">
                    <a:lumMod val="60000"/>
                    <a:lumOff val="40000"/>
                  </a:schemeClr>
                </a:solidFill>
              </a:rPr>
              <a:t> </a:t>
            </a:r>
          </a:p>
          <a:p>
            <a:pPr lvl="0"/>
            <a:r>
              <a:rPr lang="en-US" sz="3500" b="1" dirty="0"/>
              <a:t>Identifies criteria for weak and strong implementation </a:t>
            </a:r>
            <a:endParaRPr lang="en-US" sz="3500" b="1" dirty="0" smtClean="0"/>
          </a:p>
          <a:p>
            <a:pPr marL="0" lvl="0" indent="0">
              <a:buNone/>
            </a:pPr>
            <a:r>
              <a:rPr lang="en-US" sz="3500" b="1" dirty="0"/>
              <a:t> </a:t>
            </a:r>
          </a:p>
          <a:p>
            <a:pPr lvl="0"/>
            <a:r>
              <a:rPr lang="en-US" sz="3500" b="1" dirty="0">
                <a:solidFill>
                  <a:srgbClr val="0000CC"/>
                </a:solidFill>
              </a:rPr>
              <a:t>Includes </a:t>
            </a:r>
            <a:r>
              <a:rPr lang="en-US" sz="3500" b="1" i="1" dirty="0">
                <a:solidFill>
                  <a:srgbClr val="0000CC"/>
                </a:solidFill>
              </a:rPr>
              <a:t>evidence</a:t>
            </a:r>
            <a:r>
              <a:rPr lang="en-US" sz="3500" b="1" dirty="0">
                <a:solidFill>
                  <a:srgbClr val="0000CC"/>
                </a:solidFill>
              </a:rPr>
              <a:t> that indicates strong implementation</a:t>
            </a:r>
          </a:p>
          <a:p>
            <a:pPr marL="0" indent="0">
              <a:buNone/>
            </a:pPr>
            <a:endParaRPr lang="en-US" dirty="0" smtClean="0">
              <a:solidFill>
                <a:schemeClr val="tx2">
                  <a:lumMod val="60000"/>
                  <a:lumOff val="40000"/>
                </a:schemeClr>
              </a:solidFill>
            </a:endParaRPr>
          </a:p>
        </p:txBody>
      </p:sp>
    </p:spTree>
    <p:extLst>
      <p:ext uri="{BB962C8B-B14F-4D97-AF65-F5344CB8AC3E}">
        <p14:creationId xmlns:p14="http://schemas.microsoft.com/office/powerpoint/2010/main" val="2183638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486400"/>
            <a:ext cx="8229600" cy="1143000"/>
          </a:xfrm>
        </p:spPr>
        <p:txBody>
          <a:bodyPr/>
          <a:lstStyle/>
          <a:p>
            <a:r>
              <a:rPr lang="en-US" dirty="0" smtClean="0"/>
              <a:t>Feedback from Fayette Co.</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0"/>
            <a:ext cx="7848600" cy="4389120"/>
          </a:xfrm>
        </p:spPr>
      </p:pic>
    </p:spTree>
    <p:extLst>
      <p:ext uri="{BB962C8B-B14F-4D97-AF65-F5344CB8AC3E}">
        <p14:creationId xmlns:p14="http://schemas.microsoft.com/office/powerpoint/2010/main" val="29525684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674</TotalTime>
  <Words>1172</Words>
  <Application>Microsoft Office PowerPoint</Application>
  <PresentationFormat>On-screen Show (4:3)</PresentationFormat>
  <Paragraphs>149</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Professional Growth and Effectiveness System (PGES)  Rubric</vt:lpstr>
      <vt:lpstr>Today’s Targets</vt:lpstr>
      <vt:lpstr>      What is the PGES   Implementation Rubric?</vt:lpstr>
      <vt:lpstr>PowerPoint Presentation</vt:lpstr>
      <vt:lpstr>PowerPoint Presentation</vt:lpstr>
      <vt:lpstr>             * to provide consistency of implementation across  the state  * to communicate priorities to stakeholders  * to help districts go beyond technical  implementation to the system structure that must  be in place for effective PGES implementation   * to take the conversation to the needed system  shifts – (building on what’s in place or what can be  refined)              </vt:lpstr>
      <vt:lpstr>  Take 2 minutes…</vt:lpstr>
      <vt:lpstr>Rubric Format</vt:lpstr>
      <vt:lpstr>Feedback from Fayette Co.</vt:lpstr>
      <vt:lpstr>PowerPoint Presentation</vt:lpstr>
      <vt:lpstr>PowerPoint Presentation</vt:lpstr>
      <vt:lpstr>PowerPoint Presentation</vt:lpstr>
      <vt:lpstr>PGES </vt:lpstr>
      <vt:lpstr>PowerPoint Presentation</vt:lpstr>
      <vt:lpstr>PowerPoint Presentation</vt:lpstr>
      <vt:lpstr>Support Resources</vt:lpstr>
      <vt:lpstr>Observation Window 4</vt:lpstr>
      <vt:lpstr>If you have questions as you take your next  PGES implementation steps,  contact your PGES consultant, Mike Cassady  or  Becky Woosley, effectiveness coach.</vt:lpstr>
    </vt:vector>
  </TitlesOfParts>
  <Company>Kentucky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hh</dc:title>
  <dc:creator>rwoosley</dc:creator>
  <cp:lastModifiedBy>rwoosley</cp:lastModifiedBy>
  <cp:revision>269</cp:revision>
  <dcterms:created xsi:type="dcterms:W3CDTF">2014-03-10T16:55:14Z</dcterms:created>
  <dcterms:modified xsi:type="dcterms:W3CDTF">2014-03-12T16:19:39Z</dcterms:modified>
</cp:coreProperties>
</file>