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109"/>
  </p:notesMasterIdLst>
  <p:handoutMasterIdLst>
    <p:handoutMasterId r:id="rId110"/>
  </p:handoutMasterIdLst>
  <p:sldIdLst>
    <p:sldId id="437" r:id="rId2"/>
    <p:sldId id="438" r:id="rId3"/>
    <p:sldId id="439" r:id="rId4"/>
    <p:sldId id="440" r:id="rId5"/>
    <p:sldId id="441" r:id="rId6"/>
    <p:sldId id="442" r:id="rId7"/>
    <p:sldId id="443" r:id="rId8"/>
    <p:sldId id="445" r:id="rId9"/>
    <p:sldId id="536" r:id="rId10"/>
    <p:sldId id="537" r:id="rId11"/>
    <p:sldId id="538" r:id="rId12"/>
    <p:sldId id="539" r:id="rId13"/>
    <p:sldId id="543" r:id="rId14"/>
    <p:sldId id="544" r:id="rId15"/>
    <p:sldId id="540" r:id="rId16"/>
    <p:sldId id="541" r:id="rId17"/>
    <p:sldId id="542" r:id="rId18"/>
    <p:sldId id="545" r:id="rId19"/>
    <p:sldId id="548" r:id="rId20"/>
    <p:sldId id="549" r:id="rId21"/>
    <p:sldId id="550" r:id="rId22"/>
    <p:sldId id="551" r:id="rId23"/>
    <p:sldId id="546" r:id="rId24"/>
    <p:sldId id="547" r:id="rId25"/>
    <p:sldId id="553" r:id="rId26"/>
    <p:sldId id="554" r:id="rId27"/>
    <p:sldId id="555" r:id="rId28"/>
    <p:sldId id="637" r:id="rId29"/>
    <p:sldId id="556" r:id="rId30"/>
    <p:sldId id="558" r:id="rId31"/>
    <p:sldId id="559" r:id="rId32"/>
    <p:sldId id="562" r:id="rId33"/>
    <p:sldId id="447" r:id="rId34"/>
    <p:sldId id="419" r:id="rId35"/>
    <p:sldId id="620" r:id="rId36"/>
    <p:sldId id="621" r:id="rId37"/>
    <p:sldId id="622" r:id="rId38"/>
    <p:sldId id="623" r:id="rId39"/>
    <p:sldId id="624" r:id="rId40"/>
    <p:sldId id="625" r:id="rId41"/>
    <p:sldId id="626" r:id="rId42"/>
    <p:sldId id="627" r:id="rId43"/>
    <p:sldId id="628" r:id="rId44"/>
    <p:sldId id="629" r:id="rId45"/>
    <p:sldId id="630" r:id="rId46"/>
    <p:sldId id="631" r:id="rId47"/>
    <p:sldId id="632" r:id="rId48"/>
    <p:sldId id="633" r:id="rId49"/>
    <p:sldId id="634" r:id="rId50"/>
    <p:sldId id="635" r:id="rId51"/>
    <p:sldId id="636" r:id="rId52"/>
    <p:sldId id="642" r:id="rId53"/>
    <p:sldId id="453" r:id="rId54"/>
    <p:sldId id="615" r:id="rId55"/>
    <p:sldId id="617" r:id="rId56"/>
    <p:sldId id="616" r:id="rId57"/>
    <p:sldId id="639" r:id="rId58"/>
    <p:sldId id="612" r:id="rId59"/>
    <p:sldId id="619" r:id="rId60"/>
    <p:sldId id="577" r:id="rId61"/>
    <p:sldId id="578" r:id="rId62"/>
    <p:sldId id="579" r:id="rId63"/>
    <p:sldId id="580" r:id="rId64"/>
    <p:sldId id="649" r:id="rId65"/>
    <p:sldId id="655" r:id="rId66"/>
    <p:sldId id="654" r:id="rId67"/>
    <p:sldId id="652" r:id="rId68"/>
    <p:sldId id="653" r:id="rId69"/>
    <p:sldId id="565" r:id="rId70"/>
    <p:sldId id="640" r:id="rId71"/>
    <p:sldId id="566" r:id="rId72"/>
    <p:sldId id="604" r:id="rId73"/>
    <p:sldId id="605" r:id="rId74"/>
    <p:sldId id="571" r:id="rId75"/>
    <p:sldId id="572" r:id="rId76"/>
    <p:sldId id="573" r:id="rId77"/>
    <p:sldId id="574" r:id="rId78"/>
    <p:sldId id="575" r:id="rId79"/>
    <p:sldId id="606" r:id="rId80"/>
    <p:sldId id="607" r:id="rId81"/>
    <p:sldId id="609" r:id="rId82"/>
    <p:sldId id="641" r:id="rId83"/>
    <p:sldId id="647" r:id="rId84"/>
    <p:sldId id="643" r:id="rId85"/>
    <p:sldId id="589" r:id="rId86"/>
    <p:sldId id="590" r:id="rId87"/>
    <p:sldId id="591" r:id="rId88"/>
    <p:sldId id="592" r:id="rId89"/>
    <p:sldId id="593" r:id="rId90"/>
    <p:sldId id="594" r:id="rId91"/>
    <p:sldId id="595" r:id="rId92"/>
    <p:sldId id="596" r:id="rId93"/>
    <p:sldId id="597" r:id="rId94"/>
    <p:sldId id="598" r:id="rId95"/>
    <p:sldId id="599" r:id="rId96"/>
    <p:sldId id="600" r:id="rId97"/>
    <p:sldId id="601" r:id="rId98"/>
    <p:sldId id="602" r:id="rId99"/>
    <p:sldId id="603" r:id="rId100"/>
    <p:sldId id="644" r:id="rId101"/>
    <p:sldId id="638" r:id="rId102"/>
    <p:sldId id="645" r:id="rId103"/>
    <p:sldId id="646" r:id="rId104"/>
    <p:sldId id="450" r:id="rId105"/>
    <p:sldId id="449" r:id="rId106"/>
    <p:sldId id="535" r:id="rId107"/>
    <p:sldId id="452" r:id="rId10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F70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84902" autoAdjust="0"/>
  </p:normalViewPr>
  <p:slideViewPr>
    <p:cSldViewPr snapToGrid="0" snapToObjects="1">
      <p:cViewPr>
        <p:scale>
          <a:sx n="60" d="100"/>
          <a:sy n="60" d="100"/>
        </p:scale>
        <p:origin x="-1608" y="-46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9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image" Target="../media/image121.jpg"/><Relationship Id="rId4" Type="http://schemas.openxmlformats.org/officeDocument/2006/relationships/image" Target="../media/image12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image" Target="../media/image121.jpg"/><Relationship Id="rId4" Type="http://schemas.openxmlformats.org/officeDocument/2006/relationships/image" Target="../media/image12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416ED-6878-41DA-AC6C-0BA75EFFA9C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87405CCD-9AAD-4D27-B589-45E3A69B1995}">
      <dgm:prSet phldrT="[Text]" custT="1"/>
      <dgm:spPr/>
      <dgm:t>
        <a:bodyPr/>
        <a:lstStyle/>
        <a:p>
          <a:r>
            <a:rPr lang="en-US" sz="2000" b="1" dirty="0" smtClean="0">
              <a:solidFill>
                <a:schemeClr val="bg1"/>
              </a:solidFill>
              <a:effectLst>
                <a:outerShdw blurRad="38100" dist="38100" dir="2700000" algn="tl">
                  <a:srgbClr val="000000">
                    <a:alpha val="43137"/>
                  </a:srgbClr>
                </a:outerShdw>
              </a:effectLst>
            </a:rPr>
            <a:t>Debbie Waggoner</a:t>
          </a:r>
          <a:r>
            <a:rPr lang="en-US" sz="2000" dirty="0" smtClean="0">
              <a:solidFill>
                <a:schemeClr val="bg1"/>
              </a:solidFill>
            </a:rPr>
            <a:t>,  KDE/CKEC Instructional Specialist – Math &amp; Social Studies Emphasis</a:t>
          </a:r>
          <a:endParaRPr lang="en-US" sz="2000" dirty="0">
            <a:solidFill>
              <a:schemeClr val="bg1"/>
            </a:solidFill>
          </a:endParaRPr>
        </a:p>
      </dgm:t>
    </dgm:pt>
    <dgm:pt modelId="{CBF73960-FF8B-453C-998B-5B2397672147}" type="parTrans" cxnId="{606DF797-3301-4C61-B73C-354A0E551445}">
      <dgm:prSet/>
      <dgm:spPr/>
      <dgm:t>
        <a:bodyPr/>
        <a:lstStyle/>
        <a:p>
          <a:endParaRPr lang="en-US"/>
        </a:p>
      </dgm:t>
    </dgm:pt>
    <dgm:pt modelId="{9B4A6AED-7F83-4BC4-BD16-3FE4F04ECAEC}" type="sibTrans" cxnId="{606DF797-3301-4C61-B73C-354A0E551445}">
      <dgm:prSet/>
      <dgm:spPr/>
      <dgm:t>
        <a:bodyPr/>
        <a:lstStyle/>
        <a:p>
          <a:endParaRPr lang="en-US" dirty="0"/>
        </a:p>
      </dgm:t>
    </dgm:pt>
    <dgm:pt modelId="{B6FFD03D-CA13-44ED-8035-A23A683B3F76}">
      <dgm:prSet phldrT="[Text]" custT="1"/>
      <dgm:spPr>
        <a:solidFill>
          <a:schemeClr val="accent3">
            <a:lumMod val="75000"/>
          </a:schemeClr>
        </a:solidFill>
      </dgm:spPr>
      <dgm:t>
        <a:bodyPr/>
        <a:lstStyle/>
        <a:p>
          <a:r>
            <a:rPr lang="en-US" sz="2000" b="1" dirty="0" smtClean="0">
              <a:solidFill>
                <a:schemeClr val="bg1"/>
              </a:solidFill>
              <a:effectLst>
                <a:outerShdw blurRad="38100" dist="38100" dir="2700000" algn="tl">
                  <a:srgbClr val="000000">
                    <a:alpha val="43137"/>
                  </a:srgbClr>
                </a:outerShdw>
              </a:effectLst>
            </a:rPr>
            <a:t>Mike Cassady, </a:t>
          </a:r>
          <a:r>
            <a:rPr lang="en-US" sz="2000" dirty="0" smtClean="0">
              <a:solidFill>
                <a:schemeClr val="bg1"/>
              </a:solidFill>
            </a:rPr>
            <a:t>PGES Consultant CKEC/KDE </a:t>
          </a:r>
          <a:endParaRPr lang="en-US" sz="2000" dirty="0">
            <a:solidFill>
              <a:schemeClr val="bg1"/>
            </a:solidFill>
          </a:endParaRPr>
        </a:p>
      </dgm:t>
    </dgm:pt>
    <dgm:pt modelId="{53984493-1942-4C59-82F7-0DAB23F521C4}" type="parTrans" cxnId="{207D34C7-650E-4931-930D-67FDCF26BD6F}">
      <dgm:prSet/>
      <dgm:spPr/>
      <dgm:t>
        <a:bodyPr/>
        <a:lstStyle/>
        <a:p>
          <a:endParaRPr lang="en-US"/>
        </a:p>
      </dgm:t>
    </dgm:pt>
    <dgm:pt modelId="{1E954A37-4AD0-4F9C-8844-6D78C96245E2}" type="sibTrans" cxnId="{207D34C7-650E-4931-930D-67FDCF26BD6F}">
      <dgm:prSet/>
      <dgm:spPr/>
      <dgm:t>
        <a:bodyPr/>
        <a:lstStyle/>
        <a:p>
          <a:endParaRPr lang="en-US" dirty="0"/>
        </a:p>
      </dgm:t>
    </dgm:pt>
    <dgm:pt modelId="{AD9E5432-F587-4E5C-A201-449C7157097A}">
      <dgm:prSet phldrT="[Text]" custT="1"/>
      <dgm:spPr/>
      <dgm:t>
        <a:bodyPr/>
        <a:lstStyle/>
        <a:p>
          <a:r>
            <a:rPr lang="en-US" sz="2000" b="1" dirty="0" smtClean="0">
              <a:solidFill>
                <a:schemeClr val="bg1"/>
              </a:solidFill>
              <a:effectLst>
                <a:outerShdw blurRad="38100" dist="38100" dir="2700000" algn="tl">
                  <a:srgbClr val="000000">
                    <a:alpha val="43137"/>
                  </a:srgbClr>
                </a:outerShdw>
              </a:effectLst>
            </a:rPr>
            <a:t>Terry Rhodes, </a:t>
          </a:r>
          <a:r>
            <a:rPr lang="en-US" sz="2000" dirty="0" smtClean="0">
              <a:solidFill>
                <a:schemeClr val="bg1"/>
              </a:solidFill>
            </a:rPr>
            <a:t>KDE/CKEC  Instructional Specialist – Science Emphasis </a:t>
          </a:r>
          <a:endParaRPr lang="en-US" sz="2000" dirty="0">
            <a:solidFill>
              <a:schemeClr val="bg1"/>
            </a:solidFill>
          </a:endParaRPr>
        </a:p>
      </dgm:t>
    </dgm:pt>
    <dgm:pt modelId="{447814EA-488A-4706-AB40-1112324DC3B3}" type="parTrans" cxnId="{5BCD68F8-3347-4294-B795-CC382DBD7805}">
      <dgm:prSet/>
      <dgm:spPr/>
      <dgm:t>
        <a:bodyPr/>
        <a:lstStyle/>
        <a:p>
          <a:endParaRPr lang="en-US"/>
        </a:p>
      </dgm:t>
    </dgm:pt>
    <dgm:pt modelId="{266BE80F-5891-463E-81F5-9BC9925C1759}" type="sibTrans" cxnId="{5BCD68F8-3347-4294-B795-CC382DBD7805}">
      <dgm:prSet/>
      <dgm:spPr/>
      <dgm:t>
        <a:bodyPr/>
        <a:lstStyle/>
        <a:p>
          <a:endParaRPr lang="en-US" dirty="0"/>
        </a:p>
      </dgm:t>
    </dgm:pt>
    <dgm:pt modelId="{F7BD6C59-65CE-4C79-AFF2-8C9E15801C9E}">
      <dgm:prSet phldrT="[Text]" custT="1"/>
      <dgm:spPr/>
      <dgm:t>
        <a:bodyPr/>
        <a:lstStyle/>
        <a:p>
          <a:r>
            <a:rPr lang="en-US" sz="2000" b="1" dirty="0" smtClean="0">
              <a:solidFill>
                <a:schemeClr val="bg1"/>
              </a:solidFill>
              <a:effectLst>
                <a:outerShdw blurRad="38100" dist="38100" dir="2700000" algn="tl">
                  <a:srgbClr val="000000">
                    <a:alpha val="43137"/>
                  </a:srgbClr>
                </a:outerShdw>
              </a:effectLst>
            </a:rPr>
            <a:t>Kelly Philbeck</a:t>
          </a:r>
          <a:r>
            <a:rPr lang="en-US" sz="2000" dirty="0" smtClean="0">
              <a:solidFill>
                <a:schemeClr val="bg1"/>
              </a:solidFill>
            </a:rPr>
            <a:t>, KDE Literacy/LDC</a:t>
          </a:r>
          <a:endParaRPr lang="en-US" sz="2000" dirty="0">
            <a:solidFill>
              <a:schemeClr val="bg1"/>
            </a:solidFill>
          </a:endParaRPr>
        </a:p>
      </dgm:t>
    </dgm:pt>
    <dgm:pt modelId="{2B3D95E9-F5EF-4FA9-B2ED-E8669B3709FC}" type="parTrans" cxnId="{AC791A58-9264-48A3-AC09-CF2DA4E0C9D6}">
      <dgm:prSet/>
      <dgm:spPr/>
      <dgm:t>
        <a:bodyPr/>
        <a:lstStyle/>
        <a:p>
          <a:endParaRPr lang="en-US"/>
        </a:p>
      </dgm:t>
    </dgm:pt>
    <dgm:pt modelId="{BB0BFC3F-2481-461A-B197-EEAA268AB145}" type="sibTrans" cxnId="{AC791A58-9264-48A3-AC09-CF2DA4E0C9D6}">
      <dgm:prSet/>
      <dgm:spPr/>
      <dgm:t>
        <a:bodyPr/>
        <a:lstStyle/>
        <a:p>
          <a:endParaRPr lang="en-US" dirty="0"/>
        </a:p>
      </dgm:t>
    </dgm:pt>
    <dgm:pt modelId="{9946EAC7-686C-4612-BB46-D27DC6728806}">
      <dgm:prSet phldrT="[Text]" custT="1"/>
      <dgm:spPr/>
      <dgm:t>
        <a:bodyPr/>
        <a:lstStyle/>
        <a:p>
          <a:r>
            <a:rPr lang="en-US" sz="2000" b="1" dirty="0" smtClean="0">
              <a:solidFill>
                <a:schemeClr val="bg1"/>
              </a:solidFill>
              <a:effectLst>
                <a:outerShdw blurRad="38100" dist="38100" dir="2700000" algn="tl">
                  <a:srgbClr val="000000">
                    <a:alpha val="43137"/>
                  </a:srgbClr>
                </a:outerShdw>
              </a:effectLst>
            </a:rPr>
            <a:t>Rebecca Woosley</a:t>
          </a:r>
          <a:r>
            <a:rPr lang="en-US" sz="2000" b="0" i="1" dirty="0" smtClean="0">
              <a:solidFill>
                <a:schemeClr val="bg1"/>
              </a:solidFill>
            </a:rPr>
            <a:t>, </a:t>
          </a:r>
          <a:r>
            <a:rPr lang="en-US" sz="2000" dirty="0" smtClean="0">
              <a:solidFill>
                <a:schemeClr val="bg1"/>
              </a:solidFill>
            </a:rPr>
            <a:t>Effectiveness Coach, KDE</a:t>
          </a:r>
          <a:endParaRPr lang="en-US" sz="2000" dirty="0">
            <a:solidFill>
              <a:schemeClr val="bg1"/>
            </a:solidFill>
          </a:endParaRPr>
        </a:p>
      </dgm:t>
    </dgm:pt>
    <dgm:pt modelId="{A6CCC84F-D56B-474E-A2E6-4ADB61B1DD76}" type="parTrans" cxnId="{6284162E-7206-4979-BDC1-C1205ABF929B}">
      <dgm:prSet/>
      <dgm:spPr/>
      <dgm:t>
        <a:bodyPr/>
        <a:lstStyle/>
        <a:p>
          <a:endParaRPr lang="en-US"/>
        </a:p>
      </dgm:t>
    </dgm:pt>
    <dgm:pt modelId="{22312C81-87CB-4222-AE82-42F201C1D6F8}" type="sibTrans" cxnId="{6284162E-7206-4979-BDC1-C1205ABF929B}">
      <dgm:prSet/>
      <dgm:spPr/>
      <dgm:t>
        <a:bodyPr/>
        <a:lstStyle/>
        <a:p>
          <a:endParaRPr lang="en-US"/>
        </a:p>
      </dgm:t>
    </dgm:pt>
    <dgm:pt modelId="{A89F6C92-A515-41B5-92C3-8BA1B92C7723}" type="pres">
      <dgm:prSet presAssocID="{A12416ED-6878-41DA-AC6C-0BA75EFFA9C6}" presName="Name0" presStyleCnt="0">
        <dgm:presLayoutVars>
          <dgm:dir/>
          <dgm:resizeHandles val="exact"/>
        </dgm:presLayoutVars>
      </dgm:prSet>
      <dgm:spPr/>
      <dgm:t>
        <a:bodyPr/>
        <a:lstStyle/>
        <a:p>
          <a:endParaRPr lang="en-US"/>
        </a:p>
      </dgm:t>
    </dgm:pt>
    <dgm:pt modelId="{A20122F2-C395-4D58-8D7B-595CE312E9E3}" type="pres">
      <dgm:prSet presAssocID="{A12416ED-6878-41DA-AC6C-0BA75EFFA9C6}" presName="cycle" presStyleCnt="0"/>
      <dgm:spPr/>
      <dgm:t>
        <a:bodyPr/>
        <a:lstStyle/>
        <a:p>
          <a:endParaRPr lang="en-US"/>
        </a:p>
      </dgm:t>
    </dgm:pt>
    <dgm:pt modelId="{565CF8E3-F73A-4077-9FEA-E2CA136C6455}" type="pres">
      <dgm:prSet presAssocID="{87405CCD-9AAD-4D27-B589-45E3A69B1995}" presName="nodeFirstNode" presStyleLbl="node1" presStyleIdx="0" presStyleCnt="5" custScaleX="153583" custScaleY="165877" custRadScaleRad="106484" custRadScaleInc="-87742">
        <dgm:presLayoutVars>
          <dgm:bulletEnabled val="1"/>
        </dgm:presLayoutVars>
      </dgm:prSet>
      <dgm:spPr/>
      <dgm:t>
        <a:bodyPr/>
        <a:lstStyle/>
        <a:p>
          <a:endParaRPr lang="en-US"/>
        </a:p>
      </dgm:t>
    </dgm:pt>
    <dgm:pt modelId="{215E3AE6-B1E3-48EE-9B88-A19EC95E6D79}" type="pres">
      <dgm:prSet presAssocID="{9B4A6AED-7F83-4BC4-BD16-3FE4F04ECAEC}" presName="sibTransFirstNode" presStyleLbl="bgShp" presStyleIdx="0" presStyleCnt="1" custLinFactNeighborX="46624" custLinFactNeighborY="-16397"/>
      <dgm:spPr/>
      <dgm:t>
        <a:bodyPr/>
        <a:lstStyle/>
        <a:p>
          <a:endParaRPr lang="en-US"/>
        </a:p>
      </dgm:t>
    </dgm:pt>
    <dgm:pt modelId="{5A11FEC5-F3BA-4A31-9A2D-A651D023C7D2}" type="pres">
      <dgm:prSet presAssocID="{F7BD6C59-65CE-4C79-AFF2-8C9E15801C9E}" presName="nodeFollowingNodes" presStyleLbl="node1" presStyleIdx="1" presStyleCnt="5" custScaleX="105403" custScaleY="126350" custRadScaleRad="17067" custRadScaleInc="34281">
        <dgm:presLayoutVars>
          <dgm:bulletEnabled val="1"/>
        </dgm:presLayoutVars>
      </dgm:prSet>
      <dgm:spPr/>
      <dgm:t>
        <a:bodyPr/>
        <a:lstStyle/>
        <a:p>
          <a:endParaRPr lang="en-US"/>
        </a:p>
      </dgm:t>
    </dgm:pt>
    <dgm:pt modelId="{D3B60169-6430-4C5E-A5DC-E80135EF4899}" type="pres">
      <dgm:prSet presAssocID="{B6FFD03D-CA13-44ED-8035-A23A683B3F76}" presName="nodeFollowingNodes" presStyleLbl="node1" presStyleIdx="2" presStyleCnt="5" custScaleX="106589" custScaleY="110808" custRadScaleRad="106361" custRadScaleInc="-30012">
        <dgm:presLayoutVars>
          <dgm:bulletEnabled val="1"/>
        </dgm:presLayoutVars>
      </dgm:prSet>
      <dgm:spPr/>
      <dgm:t>
        <a:bodyPr/>
        <a:lstStyle/>
        <a:p>
          <a:endParaRPr lang="en-US"/>
        </a:p>
      </dgm:t>
    </dgm:pt>
    <dgm:pt modelId="{11CCE641-D54B-4DDB-A4F8-E541684A115A}" type="pres">
      <dgm:prSet presAssocID="{AD9E5432-F587-4E5C-A201-449C7157097A}" presName="nodeFollowingNodes" presStyleLbl="node1" presStyleIdx="3" presStyleCnt="5" custScaleX="117395" custScaleY="159289" custRadScaleRad="100199" custRadScaleInc="-288905">
        <dgm:presLayoutVars>
          <dgm:bulletEnabled val="1"/>
        </dgm:presLayoutVars>
      </dgm:prSet>
      <dgm:spPr/>
      <dgm:t>
        <a:bodyPr/>
        <a:lstStyle/>
        <a:p>
          <a:endParaRPr lang="en-US"/>
        </a:p>
      </dgm:t>
    </dgm:pt>
    <dgm:pt modelId="{E86A0463-E559-4398-B2DE-527FD339B2DA}" type="pres">
      <dgm:prSet presAssocID="{9946EAC7-686C-4612-BB46-D27DC6728806}" presName="nodeFollowingNodes" presStyleLbl="node1" presStyleIdx="4" presStyleCnt="5" custScaleX="134427" custScaleY="139525" custRadScaleRad="98054" custRadScaleInc="-87151">
        <dgm:presLayoutVars>
          <dgm:bulletEnabled val="1"/>
        </dgm:presLayoutVars>
      </dgm:prSet>
      <dgm:spPr/>
      <dgm:t>
        <a:bodyPr/>
        <a:lstStyle/>
        <a:p>
          <a:endParaRPr lang="en-US"/>
        </a:p>
      </dgm:t>
    </dgm:pt>
  </dgm:ptLst>
  <dgm:cxnLst>
    <dgm:cxn modelId="{5BCD68F8-3347-4294-B795-CC382DBD7805}" srcId="{A12416ED-6878-41DA-AC6C-0BA75EFFA9C6}" destId="{AD9E5432-F587-4E5C-A201-449C7157097A}" srcOrd="3" destOrd="0" parTransId="{447814EA-488A-4706-AB40-1112324DC3B3}" sibTransId="{266BE80F-5891-463E-81F5-9BC9925C1759}"/>
    <dgm:cxn modelId="{6284162E-7206-4979-BDC1-C1205ABF929B}" srcId="{A12416ED-6878-41DA-AC6C-0BA75EFFA9C6}" destId="{9946EAC7-686C-4612-BB46-D27DC6728806}" srcOrd="4" destOrd="0" parTransId="{A6CCC84F-D56B-474E-A2E6-4ADB61B1DD76}" sibTransId="{22312C81-87CB-4222-AE82-42F201C1D6F8}"/>
    <dgm:cxn modelId="{AC791A58-9264-48A3-AC09-CF2DA4E0C9D6}" srcId="{A12416ED-6878-41DA-AC6C-0BA75EFFA9C6}" destId="{F7BD6C59-65CE-4C79-AFF2-8C9E15801C9E}" srcOrd="1" destOrd="0" parTransId="{2B3D95E9-F5EF-4FA9-B2ED-E8669B3709FC}" sibTransId="{BB0BFC3F-2481-461A-B197-EEAA268AB145}"/>
    <dgm:cxn modelId="{960A9024-EE16-47FC-B251-53BE0F870966}" type="presOf" srcId="{87405CCD-9AAD-4D27-B589-45E3A69B1995}" destId="{565CF8E3-F73A-4077-9FEA-E2CA136C6455}" srcOrd="0" destOrd="0" presId="urn:microsoft.com/office/officeart/2005/8/layout/cycle3"/>
    <dgm:cxn modelId="{69169570-DBF2-4797-AB5B-63302A72A172}" type="presOf" srcId="{F7BD6C59-65CE-4C79-AFF2-8C9E15801C9E}" destId="{5A11FEC5-F3BA-4A31-9A2D-A651D023C7D2}" srcOrd="0" destOrd="0" presId="urn:microsoft.com/office/officeart/2005/8/layout/cycle3"/>
    <dgm:cxn modelId="{98930D14-CCA6-433C-9474-40EE6CCD5F61}" type="presOf" srcId="{9946EAC7-686C-4612-BB46-D27DC6728806}" destId="{E86A0463-E559-4398-B2DE-527FD339B2DA}" srcOrd="0" destOrd="0" presId="urn:microsoft.com/office/officeart/2005/8/layout/cycle3"/>
    <dgm:cxn modelId="{606DF797-3301-4C61-B73C-354A0E551445}" srcId="{A12416ED-6878-41DA-AC6C-0BA75EFFA9C6}" destId="{87405CCD-9AAD-4D27-B589-45E3A69B1995}" srcOrd="0" destOrd="0" parTransId="{CBF73960-FF8B-453C-998B-5B2397672147}" sibTransId="{9B4A6AED-7F83-4BC4-BD16-3FE4F04ECAEC}"/>
    <dgm:cxn modelId="{7FADAA24-A4A0-43B4-B09F-C156990A6CF6}" type="presOf" srcId="{AD9E5432-F587-4E5C-A201-449C7157097A}" destId="{11CCE641-D54B-4DDB-A4F8-E541684A115A}" srcOrd="0" destOrd="0" presId="urn:microsoft.com/office/officeart/2005/8/layout/cycle3"/>
    <dgm:cxn modelId="{3D0005D7-4E24-4101-B939-D5E02A63626E}" type="presOf" srcId="{A12416ED-6878-41DA-AC6C-0BA75EFFA9C6}" destId="{A89F6C92-A515-41B5-92C3-8BA1B92C7723}" srcOrd="0" destOrd="0" presId="urn:microsoft.com/office/officeart/2005/8/layout/cycle3"/>
    <dgm:cxn modelId="{F0611D6A-09C8-4EA0-965A-BB062779DF27}" type="presOf" srcId="{9B4A6AED-7F83-4BC4-BD16-3FE4F04ECAEC}" destId="{215E3AE6-B1E3-48EE-9B88-A19EC95E6D79}" srcOrd="0" destOrd="0" presId="urn:microsoft.com/office/officeart/2005/8/layout/cycle3"/>
    <dgm:cxn modelId="{F0601E9D-EF96-4DDC-8C1D-F51B4AEF58F6}" type="presOf" srcId="{B6FFD03D-CA13-44ED-8035-A23A683B3F76}" destId="{D3B60169-6430-4C5E-A5DC-E80135EF4899}" srcOrd="0" destOrd="0" presId="urn:microsoft.com/office/officeart/2005/8/layout/cycle3"/>
    <dgm:cxn modelId="{207D34C7-650E-4931-930D-67FDCF26BD6F}" srcId="{A12416ED-6878-41DA-AC6C-0BA75EFFA9C6}" destId="{B6FFD03D-CA13-44ED-8035-A23A683B3F76}" srcOrd="2" destOrd="0" parTransId="{53984493-1942-4C59-82F7-0DAB23F521C4}" sibTransId="{1E954A37-4AD0-4F9C-8844-6D78C96245E2}"/>
    <dgm:cxn modelId="{EC210FCE-5D81-495B-931B-A55E58B54B58}" type="presParOf" srcId="{A89F6C92-A515-41B5-92C3-8BA1B92C7723}" destId="{A20122F2-C395-4D58-8D7B-595CE312E9E3}" srcOrd="0" destOrd="0" presId="urn:microsoft.com/office/officeart/2005/8/layout/cycle3"/>
    <dgm:cxn modelId="{B9F59BE0-56F3-44E3-9BA2-E5A4EA027D80}" type="presParOf" srcId="{A20122F2-C395-4D58-8D7B-595CE312E9E3}" destId="{565CF8E3-F73A-4077-9FEA-E2CA136C6455}" srcOrd="0" destOrd="0" presId="urn:microsoft.com/office/officeart/2005/8/layout/cycle3"/>
    <dgm:cxn modelId="{A85F548A-2619-4B15-AAA3-FC8A82EC43C6}" type="presParOf" srcId="{A20122F2-C395-4D58-8D7B-595CE312E9E3}" destId="{215E3AE6-B1E3-48EE-9B88-A19EC95E6D79}" srcOrd="1" destOrd="0" presId="urn:microsoft.com/office/officeart/2005/8/layout/cycle3"/>
    <dgm:cxn modelId="{05C1EE9A-6C9E-47CD-96D1-9388F816B607}" type="presParOf" srcId="{A20122F2-C395-4D58-8D7B-595CE312E9E3}" destId="{5A11FEC5-F3BA-4A31-9A2D-A651D023C7D2}" srcOrd="2" destOrd="0" presId="urn:microsoft.com/office/officeart/2005/8/layout/cycle3"/>
    <dgm:cxn modelId="{D18F6830-B6FD-4980-947E-3D5F8CCDFBAE}" type="presParOf" srcId="{A20122F2-C395-4D58-8D7B-595CE312E9E3}" destId="{D3B60169-6430-4C5E-A5DC-E80135EF4899}" srcOrd="3" destOrd="0" presId="urn:microsoft.com/office/officeart/2005/8/layout/cycle3"/>
    <dgm:cxn modelId="{8FFCBD31-8897-4C44-8D40-1395FFE08138}" type="presParOf" srcId="{A20122F2-C395-4D58-8D7B-595CE312E9E3}" destId="{11CCE641-D54B-4DDB-A4F8-E541684A115A}" srcOrd="4" destOrd="0" presId="urn:microsoft.com/office/officeart/2005/8/layout/cycle3"/>
    <dgm:cxn modelId="{CA04630F-8754-4357-B60D-B3EBE5D0E8A5}" type="presParOf" srcId="{A20122F2-C395-4D58-8D7B-595CE312E9E3}" destId="{E86A0463-E559-4398-B2DE-527FD339B2D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26FBE3-4772-2647-A067-5E8F375AE70E}" type="doc">
      <dgm:prSet loTypeId="urn:microsoft.com/office/officeart/2005/8/layout/cycle1" loCatId="cycle" qsTypeId="urn:microsoft.com/office/officeart/2005/8/quickstyle/simple4" qsCatId="simple" csTypeId="urn:microsoft.com/office/officeart/2005/8/colors/colorful1#2" csCatId="colorful" phldr="1"/>
      <dgm:spPr/>
      <dgm:t>
        <a:bodyPr/>
        <a:lstStyle/>
        <a:p>
          <a:endParaRPr lang="en-US"/>
        </a:p>
      </dgm:t>
    </dgm:pt>
    <dgm:pt modelId="{6A0CC1DC-EE94-D14D-8B18-83F3D118407C}">
      <dgm:prSet phldrT="[Text]"/>
      <dgm:spPr/>
      <dgm:t>
        <a:bodyPr/>
        <a:lstStyle/>
        <a:p>
          <a:r>
            <a:rPr lang="en-US" b="1" dirty="0" smtClean="0">
              <a:solidFill>
                <a:srgbClr val="00117E"/>
              </a:solidFill>
            </a:rPr>
            <a:t>Learning</a:t>
          </a:r>
          <a:endParaRPr lang="en-US" b="1" dirty="0">
            <a:solidFill>
              <a:srgbClr val="00117E"/>
            </a:solidFill>
          </a:endParaRPr>
        </a:p>
      </dgm:t>
    </dgm:pt>
    <dgm:pt modelId="{88A4031E-ABDD-1945-A6B7-09C7D95033CC}" type="parTrans" cxnId="{DCDB99AA-8E72-3740-9173-C98106CFE787}">
      <dgm:prSet/>
      <dgm:spPr/>
      <dgm:t>
        <a:bodyPr/>
        <a:lstStyle/>
        <a:p>
          <a:endParaRPr lang="en-US"/>
        </a:p>
      </dgm:t>
    </dgm:pt>
    <dgm:pt modelId="{0EB9B058-C188-D944-83FB-43BEEDDA1B45}" type="sibTrans" cxnId="{DCDB99AA-8E72-3740-9173-C98106CFE787}">
      <dgm:prSet/>
      <dgm:spPr/>
      <dgm:t>
        <a:bodyPr/>
        <a:lstStyle/>
        <a:p>
          <a:endParaRPr lang="en-US" dirty="0"/>
        </a:p>
      </dgm:t>
    </dgm:pt>
    <dgm:pt modelId="{5005168A-A975-CD4B-8044-84231FA76CB4}">
      <dgm:prSet phldrT="[Text]"/>
      <dgm:spPr/>
      <dgm:t>
        <a:bodyPr/>
        <a:lstStyle/>
        <a:p>
          <a:r>
            <a:rPr lang="en-US" b="1" dirty="0" smtClean="0">
              <a:solidFill>
                <a:srgbClr val="00117E"/>
              </a:solidFill>
            </a:rPr>
            <a:t>Teaching</a:t>
          </a:r>
          <a:endParaRPr lang="en-US" b="1" dirty="0">
            <a:solidFill>
              <a:srgbClr val="00117E"/>
            </a:solidFill>
          </a:endParaRPr>
        </a:p>
      </dgm:t>
    </dgm:pt>
    <dgm:pt modelId="{E066EFCE-D831-E147-8E99-24B5DED5E51C}" type="parTrans" cxnId="{DDD14039-9989-B64D-9329-5E74AA400632}">
      <dgm:prSet/>
      <dgm:spPr/>
      <dgm:t>
        <a:bodyPr/>
        <a:lstStyle/>
        <a:p>
          <a:endParaRPr lang="en-US"/>
        </a:p>
      </dgm:t>
    </dgm:pt>
    <dgm:pt modelId="{B7AA3705-C7FC-EA44-916B-2FAB45891C7C}" type="sibTrans" cxnId="{DDD14039-9989-B64D-9329-5E74AA400632}">
      <dgm:prSet/>
      <dgm:spPr>
        <a:solidFill>
          <a:schemeClr val="accent3">
            <a:lumMod val="85000"/>
          </a:schemeClr>
        </a:solidFill>
      </dgm:spPr>
      <dgm:t>
        <a:bodyPr/>
        <a:lstStyle/>
        <a:p>
          <a:endParaRPr lang="en-US" dirty="0"/>
        </a:p>
      </dgm:t>
    </dgm:pt>
    <dgm:pt modelId="{AFBD3BDE-5D26-0B4A-A829-602E2BFB03D0}">
      <dgm:prSet phldrT="[Text]"/>
      <dgm:spPr/>
      <dgm:t>
        <a:bodyPr/>
        <a:lstStyle/>
        <a:p>
          <a:r>
            <a:rPr lang="en-US" b="1" dirty="0" smtClean="0">
              <a:solidFill>
                <a:srgbClr val="00117E"/>
              </a:solidFill>
            </a:rPr>
            <a:t>Enhancing</a:t>
          </a:r>
          <a:endParaRPr lang="en-US" b="1" dirty="0">
            <a:solidFill>
              <a:srgbClr val="00117E"/>
            </a:solidFill>
          </a:endParaRPr>
        </a:p>
      </dgm:t>
    </dgm:pt>
    <dgm:pt modelId="{0A2905AB-1896-444A-A187-3EFA2FA0ACC1}" type="parTrans" cxnId="{CA23C991-310C-4D47-861B-284CA3905D7B}">
      <dgm:prSet/>
      <dgm:spPr/>
      <dgm:t>
        <a:bodyPr/>
        <a:lstStyle/>
        <a:p>
          <a:endParaRPr lang="en-US"/>
        </a:p>
      </dgm:t>
    </dgm:pt>
    <dgm:pt modelId="{6152F142-3CD0-E548-AA2C-B683DB4A3BCF}" type="sibTrans" cxnId="{CA23C991-310C-4D47-861B-284CA3905D7B}">
      <dgm:prSet/>
      <dgm:spPr/>
      <dgm:t>
        <a:bodyPr/>
        <a:lstStyle/>
        <a:p>
          <a:endParaRPr lang="en-US" dirty="0"/>
        </a:p>
      </dgm:t>
    </dgm:pt>
    <dgm:pt modelId="{95C8160D-F6A7-2946-9B74-523498C7E8A4}">
      <dgm:prSet phldrT="[Text]"/>
      <dgm:spPr/>
      <dgm:t>
        <a:bodyPr/>
        <a:lstStyle/>
        <a:p>
          <a:r>
            <a:rPr lang="en-US" b="1" dirty="0" smtClean="0">
              <a:solidFill>
                <a:srgbClr val="00117E"/>
              </a:solidFill>
            </a:rPr>
            <a:t>Supporting</a:t>
          </a:r>
          <a:endParaRPr lang="en-US" b="1" dirty="0">
            <a:solidFill>
              <a:srgbClr val="00117E"/>
            </a:solidFill>
          </a:endParaRPr>
        </a:p>
      </dgm:t>
    </dgm:pt>
    <dgm:pt modelId="{974B1D68-364A-7D4D-AC66-028D152A5421}" type="parTrans" cxnId="{BB0E2CC6-8DB8-5040-A6D2-8B764139A1AB}">
      <dgm:prSet/>
      <dgm:spPr/>
      <dgm:t>
        <a:bodyPr/>
        <a:lstStyle/>
        <a:p>
          <a:endParaRPr lang="en-US"/>
        </a:p>
      </dgm:t>
    </dgm:pt>
    <dgm:pt modelId="{C586709B-6B6A-FE47-A507-0BC3CF2DC6E4}" type="sibTrans" cxnId="{BB0E2CC6-8DB8-5040-A6D2-8B764139A1AB}">
      <dgm:prSet/>
      <dgm:spPr/>
      <dgm:t>
        <a:bodyPr/>
        <a:lstStyle/>
        <a:p>
          <a:endParaRPr lang="en-US" dirty="0"/>
        </a:p>
      </dgm:t>
    </dgm:pt>
    <dgm:pt modelId="{5568C93A-6816-AD48-A76F-24B35C62E018}">
      <dgm:prSet phldrT="[Text]"/>
      <dgm:spPr/>
      <dgm:t>
        <a:bodyPr/>
        <a:lstStyle/>
        <a:p>
          <a:r>
            <a:rPr lang="en-US" b="1" dirty="0" smtClean="0">
              <a:solidFill>
                <a:srgbClr val="00117E"/>
              </a:solidFill>
            </a:rPr>
            <a:t>Sharing</a:t>
          </a:r>
          <a:endParaRPr lang="en-US" b="1" dirty="0">
            <a:solidFill>
              <a:srgbClr val="00117E"/>
            </a:solidFill>
          </a:endParaRPr>
        </a:p>
      </dgm:t>
    </dgm:pt>
    <dgm:pt modelId="{F28C576A-F4B6-5E42-9451-10EB1E022A39}" type="parTrans" cxnId="{4E1FB308-469A-4547-8196-6649712D3502}">
      <dgm:prSet/>
      <dgm:spPr/>
      <dgm:t>
        <a:bodyPr/>
        <a:lstStyle/>
        <a:p>
          <a:endParaRPr lang="en-US"/>
        </a:p>
      </dgm:t>
    </dgm:pt>
    <dgm:pt modelId="{76E23BBB-DA7C-1144-981C-73AF143B8DA5}" type="sibTrans" cxnId="{4E1FB308-469A-4547-8196-6649712D3502}">
      <dgm:prSet/>
      <dgm:spPr/>
      <dgm:t>
        <a:bodyPr/>
        <a:lstStyle/>
        <a:p>
          <a:endParaRPr lang="en-US" dirty="0"/>
        </a:p>
      </dgm:t>
    </dgm:pt>
    <dgm:pt modelId="{68E7BAA3-CFE6-FC4F-9476-25C866166E9A}" type="pres">
      <dgm:prSet presAssocID="{9326FBE3-4772-2647-A067-5E8F375AE70E}" presName="cycle" presStyleCnt="0">
        <dgm:presLayoutVars>
          <dgm:dir/>
          <dgm:resizeHandles val="exact"/>
        </dgm:presLayoutVars>
      </dgm:prSet>
      <dgm:spPr/>
      <dgm:t>
        <a:bodyPr/>
        <a:lstStyle/>
        <a:p>
          <a:endParaRPr lang="en-US"/>
        </a:p>
      </dgm:t>
    </dgm:pt>
    <dgm:pt modelId="{D0E65504-9738-0144-AB11-3CA47AAD4627}" type="pres">
      <dgm:prSet presAssocID="{6A0CC1DC-EE94-D14D-8B18-83F3D118407C}" presName="dummy" presStyleCnt="0"/>
      <dgm:spPr/>
      <dgm:t>
        <a:bodyPr/>
        <a:lstStyle/>
        <a:p>
          <a:endParaRPr lang="en-US"/>
        </a:p>
      </dgm:t>
    </dgm:pt>
    <dgm:pt modelId="{48F132A2-4056-A84B-B762-BF6DE61FCCC7}" type="pres">
      <dgm:prSet presAssocID="{6A0CC1DC-EE94-D14D-8B18-83F3D118407C}" presName="node" presStyleLbl="revTx" presStyleIdx="0" presStyleCnt="5" custRadScaleRad="95566" custRadScaleInc="8149">
        <dgm:presLayoutVars>
          <dgm:bulletEnabled val="1"/>
        </dgm:presLayoutVars>
      </dgm:prSet>
      <dgm:spPr/>
      <dgm:t>
        <a:bodyPr/>
        <a:lstStyle/>
        <a:p>
          <a:endParaRPr lang="en-US"/>
        </a:p>
      </dgm:t>
    </dgm:pt>
    <dgm:pt modelId="{32948E22-CC97-8248-959B-48739E1330DA}" type="pres">
      <dgm:prSet presAssocID="{0EB9B058-C188-D944-83FB-43BEEDDA1B45}" presName="sibTrans" presStyleLbl="node1" presStyleIdx="0" presStyleCnt="5"/>
      <dgm:spPr/>
      <dgm:t>
        <a:bodyPr/>
        <a:lstStyle/>
        <a:p>
          <a:endParaRPr lang="en-US"/>
        </a:p>
      </dgm:t>
    </dgm:pt>
    <dgm:pt modelId="{516A35C8-50B9-8F47-842D-40CC4CE9E65B}" type="pres">
      <dgm:prSet presAssocID="{5005168A-A975-CD4B-8044-84231FA76CB4}" presName="dummy" presStyleCnt="0"/>
      <dgm:spPr/>
      <dgm:t>
        <a:bodyPr/>
        <a:lstStyle/>
        <a:p>
          <a:endParaRPr lang="en-US"/>
        </a:p>
      </dgm:t>
    </dgm:pt>
    <dgm:pt modelId="{9A854710-B62F-E047-B885-845C28E1EC2A}" type="pres">
      <dgm:prSet presAssocID="{5005168A-A975-CD4B-8044-84231FA76CB4}" presName="node" presStyleLbl="revTx" presStyleIdx="1" presStyleCnt="5" custScaleX="111601" custScaleY="98439">
        <dgm:presLayoutVars>
          <dgm:bulletEnabled val="1"/>
        </dgm:presLayoutVars>
      </dgm:prSet>
      <dgm:spPr/>
      <dgm:t>
        <a:bodyPr/>
        <a:lstStyle/>
        <a:p>
          <a:endParaRPr lang="en-US"/>
        </a:p>
      </dgm:t>
    </dgm:pt>
    <dgm:pt modelId="{0B5E9BF7-291A-284D-94FF-F32C6D82D213}" type="pres">
      <dgm:prSet presAssocID="{B7AA3705-C7FC-EA44-916B-2FAB45891C7C}" presName="sibTrans" presStyleLbl="node1" presStyleIdx="1" presStyleCnt="5" custScaleX="112854" custScaleY="96878"/>
      <dgm:spPr/>
      <dgm:t>
        <a:bodyPr/>
        <a:lstStyle/>
        <a:p>
          <a:endParaRPr lang="en-US"/>
        </a:p>
      </dgm:t>
    </dgm:pt>
    <dgm:pt modelId="{3A2F2327-10D5-024B-A77D-01C5623CA1EF}" type="pres">
      <dgm:prSet presAssocID="{AFBD3BDE-5D26-0B4A-A829-602E2BFB03D0}" presName="dummy" presStyleCnt="0"/>
      <dgm:spPr/>
      <dgm:t>
        <a:bodyPr/>
        <a:lstStyle/>
        <a:p>
          <a:endParaRPr lang="en-US"/>
        </a:p>
      </dgm:t>
    </dgm:pt>
    <dgm:pt modelId="{AC274CE4-FF13-944D-986E-2DDF464ABE37}" type="pres">
      <dgm:prSet presAssocID="{AFBD3BDE-5D26-0B4A-A829-602E2BFB03D0}" presName="node" presStyleLbl="revTx" presStyleIdx="2" presStyleCnt="5" custScaleX="116155" custRadScaleRad="95692" custRadScaleInc="3076">
        <dgm:presLayoutVars>
          <dgm:bulletEnabled val="1"/>
        </dgm:presLayoutVars>
      </dgm:prSet>
      <dgm:spPr/>
      <dgm:t>
        <a:bodyPr/>
        <a:lstStyle/>
        <a:p>
          <a:endParaRPr lang="en-US"/>
        </a:p>
      </dgm:t>
    </dgm:pt>
    <dgm:pt modelId="{78F69DBD-A0AE-B141-9C4C-814CDCB725FD}" type="pres">
      <dgm:prSet presAssocID="{6152F142-3CD0-E548-AA2C-B683DB4A3BCF}" presName="sibTrans" presStyleLbl="node1" presStyleIdx="2" presStyleCnt="5" custScaleX="132062" custLinFactNeighborX="-3282" custLinFactNeighborY="-1094"/>
      <dgm:spPr/>
      <dgm:t>
        <a:bodyPr/>
        <a:lstStyle/>
        <a:p>
          <a:endParaRPr lang="en-US"/>
        </a:p>
      </dgm:t>
    </dgm:pt>
    <dgm:pt modelId="{0E1CE340-14E3-DC4D-8DE8-BB7DB36FF22F}" type="pres">
      <dgm:prSet presAssocID="{95C8160D-F6A7-2946-9B74-523498C7E8A4}" presName="dummy" presStyleCnt="0"/>
      <dgm:spPr/>
      <dgm:t>
        <a:bodyPr/>
        <a:lstStyle/>
        <a:p>
          <a:endParaRPr lang="en-US"/>
        </a:p>
      </dgm:t>
    </dgm:pt>
    <dgm:pt modelId="{CDB00F95-11D7-1842-B554-2E945279B75F}" type="pres">
      <dgm:prSet presAssocID="{95C8160D-F6A7-2946-9B74-523498C7E8A4}" presName="node" presStyleLbl="revTx" presStyleIdx="3" presStyleCnt="5" custScaleX="118767" custScaleY="82014">
        <dgm:presLayoutVars>
          <dgm:bulletEnabled val="1"/>
        </dgm:presLayoutVars>
      </dgm:prSet>
      <dgm:spPr/>
      <dgm:t>
        <a:bodyPr/>
        <a:lstStyle/>
        <a:p>
          <a:endParaRPr lang="en-US"/>
        </a:p>
      </dgm:t>
    </dgm:pt>
    <dgm:pt modelId="{A78C3A54-C83D-914E-AE7F-E876335F4BCA}" type="pres">
      <dgm:prSet presAssocID="{C586709B-6B6A-FE47-A507-0BC3CF2DC6E4}" presName="sibTrans" presStyleLbl="node1" presStyleIdx="3" presStyleCnt="5" custScaleX="118856" custLinFactNeighborX="-1395" custLinFactNeighborY="-1116"/>
      <dgm:spPr/>
      <dgm:t>
        <a:bodyPr/>
        <a:lstStyle/>
        <a:p>
          <a:endParaRPr lang="en-US"/>
        </a:p>
      </dgm:t>
    </dgm:pt>
    <dgm:pt modelId="{099D12DF-56B5-7D4B-B07B-223DD05D5C68}" type="pres">
      <dgm:prSet presAssocID="{5568C93A-6816-AD48-A76F-24B35C62E018}" presName="dummy" presStyleCnt="0"/>
      <dgm:spPr/>
      <dgm:t>
        <a:bodyPr/>
        <a:lstStyle/>
        <a:p>
          <a:endParaRPr lang="en-US"/>
        </a:p>
      </dgm:t>
    </dgm:pt>
    <dgm:pt modelId="{9E0CD89B-B70C-164F-81C6-31208B1DCFAE}" type="pres">
      <dgm:prSet presAssocID="{5568C93A-6816-AD48-A76F-24B35C62E018}" presName="node" presStyleLbl="revTx" presStyleIdx="4" presStyleCnt="5">
        <dgm:presLayoutVars>
          <dgm:bulletEnabled val="1"/>
        </dgm:presLayoutVars>
      </dgm:prSet>
      <dgm:spPr/>
      <dgm:t>
        <a:bodyPr/>
        <a:lstStyle/>
        <a:p>
          <a:endParaRPr lang="en-US"/>
        </a:p>
      </dgm:t>
    </dgm:pt>
    <dgm:pt modelId="{85C515FA-5A1B-ED41-863F-C8E69963F60A}" type="pres">
      <dgm:prSet presAssocID="{76E23BBB-DA7C-1144-981C-73AF143B8DA5}" presName="sibTrans" presStyleLbl="node1" presStyleIdx="4" presStyleCnt="5" custLinFactNeighborX="273" custLinFactNeighborY="1915"/>
      <dgm:spPr/>
      <dgm:t>
        <a:bodyPr/>
        <a:lstStyle/>
        <a:p>
          <a:endParaRPr lang="en-US"/>
        </a:p>
      </dgm:t>
    </dgm:pt>
  </dgm:ptLst>
  <dgm:cxnLst>
    <dgm:cxn modelId="{F9EBFB4B-D05B-4C6F-A7F3-03306ACCE7B6}" type="presOf" srcId="{5005168A-A975-CD4B-8044-84231FA76CB4}" destId="{9A854710-B62F-E047-B885-845C28E1EC2A}" srcOrd="0" destOrd="0" presId="urn:microsoft.com/office/officeart/2005/8/layout/cycle1"/>
    <dgm:cxn modelId="{1C8001FD-8614-414C-B4C8-6F7C0CEF321C}" type="presOf" srcId="{5568C93A-6816-AD48-A76F-24B35C62E018}" destId="{9E0CD89B-B70C-164F-81C6-31208B1DCFAE}" srcOrd="0" destOrd="0" presId="urn:microsoft.com/office/officeart/2005/8/layout/cycle1"/>
    <dgm:cxn modelId="{FC1ACC44-1DDF-4162-AB33-14230906F4D4}" type="presOf" srcId="{C586709B-6B6A-FE47-A507-0BC3CF2DC6E4}" destId="{A78C3A54-C83D-914E-AE7F-E876335F4BCA}" srcOrd="0" destOrd="0" presId="urn:microsoft.com/office/officeart/2005/8/layout/cycle1"/>
    <dgm:cxn modelId="{0C426D67-81F0-40D2-ABE6-BDF2C497A490}" type="presOf" srcId="{76E23BBB-DA7C-1144-981C-73AF143B8DA5}" destId="{85C515FA-5A1B-ED41-863F-C8E69963F60A}" srcOrd="0" destOrd="0" presId="urn:microsoft.com/office/officeart/2005/8/layout/cycle1"/>
    <dgm:cxn modelId="{4E1FB308-469A-4547-8196-6649712D3502}" srcId="{9326FBE3-4772-2647-A067-5E8F375AE70E}" destId="{5568C93A-6816-AD48-A76F-24B35C62E018}" srcOrd="4" destOrd="0" parTransId="{F28C576A-F4B6-5E42-9451-10EB1E022A39}" sibTransId="{76E23BBB-DA7C-1144-981C-73AF143B8DA5}"/>
    <dgm:cxn modelId="{85BD09B4-A9B9-4904-86B9-CBD4042711E9}" type="presOf" srcId="{0EB9B058-C188-D944-83FB-43BEEDDA1B45}" destId="{32948E22-CC97-8248-959B-48739E1330DA}" srcOrd="0" destOrd="0" presId="urn:microsoft.com/office/officeart/2005/8/layout/cycle1"/>
    <dgm:cxn modelId="{3E2861B8-C84E-46E1-824D-0F9300F0AD57}" type="presOf" srcId="{6152F142-3CD0-E548-AA2C-B683DB4A3BCF}" destId="{78F69DBD-A0AE-B141-9C4C-814CDCB725FD}" srcOrd="0" destOrd="0" presId="urn:microsoft.com/office/officeart/2005/8/layout/cycle1"/>
    <dgm:cxn modelId="{138A32E3-DFFF-417D-B1B3-69760AD46D91}" type="presOf" srcId="{6A0CC1DC-EE94-D14D-8B18-83F3D118407C}" destId="{48F132A2-4056-A84B-B762-BF6DE61FCCC7}" srcOrd="0" destOrd="0" presId="urn:microsoft.com/office/officeart/2005/8/layout/cycle1"/>
    <dgm:cxn modelId="{C2ECC76A-33E6-48DC-92D8-175C56DD40E6}" type="presOf" srcId="{9326FBE3-4772-2647-A067-5E8F375AE70E}" destId="{68E7BAA3-CFE6-FC4F-9476-25C866166E9A}" srcOrd="0" destOrd="0" presId="urn:microsoft.com/office/officeart/2005/8/layout/cycle1"/>
    <dgm:cxn modelId="{BB0E2CC6-8DB8-5040-A6D2-8B764139A1AB}" srcId="{9326FBE3-4772-2647-A067-5E8F375AE70E}" destId="{95C8160D-F6A7-2946-9B74-523498C7E8A4}" srcOrd="3" destOrd="0" parTransId="{974B1D68-364A-7D4D-AC66-028D152A5421}" sibTransId="{C586709B-6B6A-FE47-A507-0BC3CF2DC6E4}"/>
    <dgm:cxn modelId="{ADBEBED4-A8AA-4FF1-B6E1-F83C4A970528}" type="presOf" srcId="{AFBD3BDE-5D26-0B4A-A829-602E2BFB03D0}" destId="{AC274CE4-FF13-944D-986E-2DDF464ABE37}" srcOrd="0" destOrd="0" presId="urn:microsoft.com/office/officeart/2005/8/layout/cycle1"/>
    <dgm:cxn modelId="{0F149D6D-6BF7-4485-BE06-C4BFB1BAB434}" type="presOf" srcId="{B7AA3705-C7FC-EA44-916B-2FAB45891C7C}" destId="{0B5E9BF7-291A-284D-94FF-F32C6D82D213}" srcOrd="0" destOrd="0" presId="urn:microsoft.com/office/officeart/2005/8/layout/cycle1"/>
    <dgm:cxn modelId="{CA23C991-310C-4D47-861B-284CA3905D7B}" srcId="{9326FBE3-4772-2647-A067-5E8F375AE70E}" destId="{AFBD3BDE-5D26-0B4A-A829-602E2BFB03D0}" srcOrd="2" destOrd="0" parTransId="{0A2905AB-1896-444A-A187-3EFA2FA0ACC1}" sibTransId="{6152F142-3CD0-E548-AA2C-B683DB4A3BCF}"/>
    <dgm:cxn modelId="{DDD14039-9989-B64D-9329-5E74AA400632}" srcId="{9326FBE3-4772-2647-A067-5E8F375AE70E}" destId="{5005168A-A975-CD4B-8044-84231FA76CB4}" srcOrd="1" destOrd="0" parTransId="{E066EFCE-D831-E147-8E99-24B5DED5E51C}" sibTransId="{B7AA3705-C7FC-EA44-916B-2FAB45891C7C}"/>
    <dgm:cxn modelId="{DCDB99AA-8E72-3740-9173-C98106CFE787}" srcId="{9326FBE3-4772-2647-A067-5E8F375AE70E}" destId="{6A0CC1DC-EE94-D14D-8B18-83F3D118407C}" srcOrd="0" destOrd="0" parTransId="{88A4031E-ABDD-1945-A6B7-09C7D95033CC}" sibTransId="{0EB9B058-C188-D944-83FB-43BEEDDA1B45}"/>
    <dgm:cxn modelId="{B56BF979-2518-4201-9BC2-93F66AE32130}" type="presOf" srcId="{95C8160D-F6A7-2946-9B74-523498C7E8A4}" destId="{CDB00F95-11D7-1842-B554-2E945279B75F}" srcOrd="0" destOrd="0" presId="urn:microsoft.com/office/officeart/2005/8/layout/cycle1"/>
    <dgm:cxn modelId="{EDAB19BB-892B-470D-B530-64BC175603D1}" type="presParOf" srcId="{68E7BAA3-CFE6-FC4F-9476-25C866166E9A}" destId="{D0E65504-9738-0144-AB11-3CA47AAD4627}" srcOrd="0" destOrd="0" presId="urn:microsoft.com/office/officeart/2005/8/layout/cycle1"/>
    <dgm:cxn modelId="{0EACEBBD-BD70-4DD0-B9DA-B88E9D5525BC}" type="presParOf" srcId="{68E7BAA3-CFE6-FC4F-9476-25C866166E9A}" destId="{48F132A2-4056-A84B-B762-BF6DE61FCCC7}" srcOrd="1" destOrd="0" presId="urn:microsoft.com/office/officeart/2005/8/layout/cycle1"/>
    <dgm:cxn modelId="{820449C4-F038-40F4-85B3-F475F096B74B}" type="presParOf" srcId="{68E7BAA3-CFE6-FC4F-9476-25C866166E9A}" destId="{32948E22-CC97-8248-959B-48739E1330DA}" srcOrd="2" destOrd="0" presId="urn:microsoft.com/office/officeart/2005/8/layout/cycle1"/>
    <dgm:cxn modelId="{4E5DEDA9-EA4F-49BB-A2A6-219F2B2E92B7}" type="presParOf" srcId="{68E7BAA3-CFE6-FC4F-9476-25C866166E9A}" destId="{516A35C8-50B9-8F47-842D-40CC4CE9E65B}" srcOrd="3" destOrd="0" presId="urn:microsoft.com/office/officeart/2005/8/layout/cycle1"/>
    <dgm:cxn modelId="{CF6659A3-2F14-4831-B0EA-6FFBC26871EA}" type="presParOf" srcId="{68E7BAA3-CFE6-FC4F-9476-25C866166E9A}" destId="{9A854710-B62F-E047-B885-845C28E1EC2A}" srcOrd="4" destOrd="0" presId="urn:microsoft.com/office/officeart/2005/8/layout/cycle1"/>
    <dgm:cxn modelId="{0CAC5FF7-CCD5-4997-B045-85AB282B15BD}" type="presParOf" srcId="{68E7BAA3-CFE6-FC4F-9476-25C866166E9A}" destId="{0B5E9BF7-291A-284D-94FF-F32C6D82D213}" srcOrd="5" destOrd="0" presId="urn:microsoft.com/office/officeart/2005/8/layout/cycle1"/>
    <dgm:cxn modelId="{FE30E84E-7E89-41AE-96C7-7B663DA01220}" type="presParOf" srcId="{68E7BAA3-CFE6-FC4F-9476-25C866166E9A}" destId="{3A2F2327-10D5-024B-A77D-01C5623CA1EF}" srcOrd="6" destOrd="0" presId="urn:microsoft.com/office/officeart/2005/8/layout/cycle1"/>
    <dgm:cxn modelId="{684C9D93-8905-4238-9AF0-DAE4EECA9C85}" type="presParOf" srcId="{68E7BAA3-CFE6-FC4F-9476-25C866166E9A}" destId="{AC274CE4-FF13-944D-986E-2DDF464ABE37}" srcOrd="7" destOrd="0" presId="urn:microsoft.com/office/officeart/2005/8/layout/cycle1"/>
    <dgm:cxn modelId="{BBE58802-3362-4E07-99F9-9CFE3AA669C6}" type="presParOf" srcId="{68E7BAA3-CFE6-FC4F-9476-25C866166E9A}" destId="{78F69DBD-A0AE-B141-9C4C-814CDCB725FD}" srcOrd="8" destOrd="0" presId="urn:microsoft.com/office/officeart/2005/8/layout/cycle1"/>
    <dgm:cxn modelId="{E0C669A4-E18F-4240-B4E8-847668C62B19}" type="presParOf" srcId="{68E7BAA3-CFE6-FC4F-9476-25C866166E9A}" destId="{0E1CE340-14E3-DC4D-8DE8-BB7DB36FF22F}" srcOrd="9" destOrd="0" presId="urn:microsoft.com/office/officeart/2005/8/layout/cycle1"/>
    <dgm:cxn modelId="{44746053-3402-4898-B220-D20368BB34D8}" type="presParOf" srcId="{68E7BAA3-CFE6-FC4F-9476-25C866166E9A}" destId="{CDB00F95-11D7-1842-B554-2E945279B75F}" srcOrd="10" destOrd="0" presId="urn:microsoft.com/office/officeart/2005/8/layout/cycle1"/>
    <dgm:cxn modelId="{8AD64D22-111F-4E81-A474-7F98754022DC}" type="presParOf" srcId="{68E7BAA3-CFE6-FC4F-9476-25C866166E9A}" destId="{A78C3A54-C83D-914E-AE7F-E876335F4BCA}" srcOrd="11" destOrd="0" presId="urn:microsoft.com/office/officeart/2005/8/layout/cycle1"/>
    <dgm:cxn modelId="{C04197F2-3085-4C53-B939-FC4EA636B650}" type="presParOf" srcId="{68E7BAA3-CFE6-FC4F-9476-25C866166E9A}" destId="{099D12DF-56B5-7D4B-B07B-223DD05D5C68}" srcOrd="12" destOrd="0" presId="urn:microsoft.com/office/officeart/2005/8/layout/cycle1"/>
    <dgm:cxn modelId="{CA141315-B058-4F3E-9929-D8F44940655E}" type="presParOf" srcId="{68E7BAA3-CFE6-FC4F-9476-25C866166E9A}" destId="{9E0CD89B-B70C-164F-81C6-31208B1DCFAE}" srcOrd="13" destOrd="0" presId="urn:microsoft.com/office/officeart/2005/8/layout/cycle1"/>
    <dgm:cxn modelId="{BB1421A6-9DE1-462E-937B-8F6D2190FE06}" type="presParOf" srcId="{68E7BAA3-CFE6-FC4F-9476-25C866166E9A}" destId="{85C515FA-5A1B-ED41-863F-C8E69963F60A}" srcOrd="14" destOrd="0" presId="urn:microsoft.com/office/officeart/2005/8/layout/cycle1"/>
  </dgm:cxnLst>
  <dgm:bg>
    <a:noFill/>
  </dgm:bg>
  <dgm:whole>
    <a:ln>
      <a:noFill/>
    </a:ln>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7DCE74-E6FB-44DF-89CA-66648FEBA088}" type="doc">
      <dgm:prSet loTypeId="urn:microsoft.com/office/officeart/2005/8/layout/hList7" loCatId="process" qsTypeId="urn:microsoft.com/office/officeart/2005/8/quickstyle/simple2" qsCatId="simple" csTypeId="urn:microsoft.com/office/officeart/2005/8/colors/colorful5" csCatId="colorful" phldr="1"/>
      <dgm:spPr/>
      <dgm:t>
        <a:bodyPr/>
        <a:lstStyle/>
        <a:p>
          <a:endParaRPr lang="en-US"/>
        </a:p>
      </dgm:t>
    </dgm:pt>
    <dgm:pt modelId="{8C74C609-4E9F-4814-8D28-A49B511B1EEA}">
      <dgm:prSet phldrT="[Text]" custT="1"/>
      <dgm:spPr/>
      <dgm:t>
        <a:bodyPr/>
        <a:lstStyle/>
        <a:p>
          <a:r>
            <a:rPr lang="en-US" sz="2600" b="1" dirty="0" smtClean="0">
              <a:solidFill>
                <a:schemeClr val="accent4">
                  <a:lumMod val="40000"/>
                  <a:lumOff val="60000"/>
                </a:schemeClr>
              </a:solidFill>
              <a:effectLst>
                <a:outerShdw blurRad="38100" dist="38100" dir="2700000" algn="tl">
                  <a:srgbClr val="000000">
                    <a:alpha val="43137"/>
                  </a:srgbClr>
                </a:outerShdw>
              </a:effectLst>
            </a:rPr>
            <a:t>Human Capacity:     </a:t>
          </a:r>
        </a:p>
        <a:p>
          <a:r>
            <a:rPr lang="en-US" sz="2600" b="1" dirty="0" smtClean="0">
              <a:solidFill>
                <a:schemeClr val="accent4">
                  <a:lumMod val="40000"/>
                  <a:lumOff val="60000"/>
                </a:schemeClr>
              </a:solidFill>
              <a:effectLst>
                <a:outerShdw blurRad="38100" dist="38100" dir="2700000" algn="tl">
                  <a:srgbClr val="000000">
                    <a:alpha val="43137"/>
                  </a:srgbClr>
                </a:outerShdw>
              </a:effectLst>
            </a:rPr>
            <a:t>Will and Skill</a:t>
          </a:r>
          <a:endParaRPr lang="en-US" sz="2600" b="1" dirty="0">
            <a:solidFill>
              <a:schemeClr val="accent4">
                <a:lumMod val="40000"/>
                <a:lumOff val="60000"/>
              </a:schemeClr>
            </a:solidFill>
            <a:effectLst>
              <a:outerShdw blurRad="38100" dist="38100" dir="2700000" algn="tl">
                <a:srgbClr val="000000">
                  <a:alpha val="43137"/>
                </a:srgbClr>
              </a:outerShdw>
            </a:effectLst>
          </a:endParaRPr>
        </a:p>
      </dgm:t>
    </dgm:pt>
    <dgm:pt modelId="{B12B6B19-CD90-4155-8862-6C947B05BAF0}" type="parTrans" cxnId="{DA8D66CF-3769-4619-8229-836EF2D03942}">
      <dgm:prSet/>
      <dgm:spPr/>
      <dgm:t>
        <a:bodyPr/>
        <a:lstStyle/>
        <a:p>
          <a:endParaRPr lang="en-US" sz="2100" b="1">
            <a:solidFill>
              <a:schemeClr val="bg1"/>
            </a:solidFill>
          </a:endParaRPr>
        </a:p>
      </dgm:t>
    </dgm:pt>
    <dgm:pt modelId="{C38B8006-3CFF-4AB6-9C33-26F3A5663134}" type="sibTrans" cxnId="{DA8D66CF-3769-4619-8229-836EF2D03942}">
      <dgm:prSet/>
      <dgm:spPr/>
      <dgm:t>
        <a:bodyPr/>
        <a:lstStyle/>
        <a:p>
          <a:endParaRPr lang="en-US" sz="2100" b="1">
            <a:solidFill>
              <a:schemeClr val="bg1"/>
            </a:solidFill>
          </a:endParaRPr>
        </a:p>
      </dgm:t>
    </dgm:pt>
    <dgm:pt modelId="{1A745670-5D57-4C1C-8325-24B5E86B1151}">
      <dgm:prSet phldrT="[Text]" custT="1"/>
      <dgm:spPr/>
      <dgm:t>
        <a:bodyPr/>
        <a:lstStyle/>
        <a:p>
          <a:r>
            <a:rPr lang="en-US" sz="2600" b="1" dirty="0" smtClean="0">
              <a:solidFill>
                <a:schemeClr val="accent4">
                  <a:lumMod val="40000"/>
                  <a:lumOff val="60000"/>
                </a:schemeClr>
              </a:solidFill>
              <a:effectLst>
                <a:outerShdw blurRad="38100" dist="38100" dir="2700000" algn="tl">
                  <a:srgbClr val="000000">
                    <a:alpha val="43137"/>
                  </a:srgbClr>
                </a:outerShdw>
              </a:effectLst>
            </a:rPr>
            <a:t>Structural Capacity:</a:t>
          </a:r>
        </a:p>
        <a:p>
          <a:r>
            <a:rPr lang="en-US" sz="2600" b="1" dirty="0" smtClean="0">
              <a:solidFill>
                <a:schemeClr val="accent4">
                  <a:lumMod val="40000"/>
                  <a:lumOff val="60000"/>
                </a:schemeClr>
              </a:solidFill>
              <a:effectLst>
                <a:outerShdw blurRad="38100" dist="38100" dir="2700000" algn="tl">
                  <a:srgbClr val="000000">
                    <a:alpha val="43137"/>
                  </a:srgbClr>
                </a:outerShdw>
              </a:effectLst>
            </a:rPr>
            <a:t>Procedures and Policies </a:t>
          </a:r>
          <a:endParaRPr lang="en-US" sz="2600" b="1" dirty="0">
            <a:solidFill>
              <a:schemeClr val="accent4">
                <a:lumMod val="40000"/>
                <a:lumOff val="60000"/>
              </a:schemeClr>
            </a:solidFill>
            <a:effectLst>
              <a:outerShdw blurRad="38100" dist="38100" dir="2700000" algn="tl">
                <a:srgbClr val="000000">
                  <a:alpha val="43137"/>
                </a:srgbClr>
              </a:outerShdw>
            </a:effectLst>
          </a:endParaRPr>
        </a:p>
      </dgm:t>
    </dgm:pt>
    <dgm:pt modelId="{78E3223C-6806-4255-8DAD-EDC2258970C0}" type="parTrans" cxnId="{191413DC-9620-4536-80C8-62C903B15C9F}">
      <dgm:prSet/>
      <dgm:spPr/>
      <dgm:t>
        <a:bodyPr/>
        <a:lstStyle/>
        <a:p>
          <a:endParaRPr lang="en-US" sz="2100" b="1">
            <a:solidFill>
              <a:schemeClr val="bg1"/>
            </a:solidFill>
          </a:endParaRPr>
        </a:p>
      </dgm:t>
    </dgm:pt>
    <dgm:pt modelId="{5BCDD697-E206-4F02-B702-E2278F261B47}" type="sibTrans" cxnId="{191413DC-9620-4536-80C8-62C903B15C9F}">
      <dgm:prSet/>
      <dgm:spPr/>
      <dgm:t>
        <a:bodyPr/>
        <a:lstStyle/>
        <a:p>
          <a:endParaRPr lang="en-US" sz="2100" b="1">
            <a:solidFill>
              <a:schemeClr val="bg1"/>
            </a:solidFill>
          </a:endParaRPr>
        </a:p>
      </dgm:t>
    </dgm:pt>
    <dgm:pt modelId="{675F896C-7BE5-4C9A-9162-EB1A8015B512}">
      <dgm:prSet phldrT="[Text]" custT="1"/>
      <dgm:spPr/>
      <dgm:t>
        <a:bodyPr/>
        <a:lstStyle/>
        <a:p>
          <a:r>
            <a:rPr lang="en-US" sz="2200" b="1" dirty="0" smtClean="0">
              <a:solidFill>
                <a:schemeClr val="accent4">
                  <a:lumMod val="40000"/>
                  <a:lumOff val="60000"/>
                </a:schemeClr>
              </a:solidFill>
              <a:effectLst>
                <a:outerShdw blurRad="38100" dist="38100" dir="2700000" algn="tl">
                  <a:srgbClr val="000000">
                    <a:alpha val="43137"/>
                  </a:srgbClr>
                </a:outerShdw>
              </a:effectLst>
            </a:rPr>
            <a:t>Organizational </a:t>
          </a:r>
          <a:r>
            <a:rPr lang="en-US" sz="2300" b="1" dirty="0" smtClean="0">
              <a:solidFill>
                <a:schemeClr val="accent4">
                  <a:lumMod val="40000"/>
                  <a:lumOff val="60000"/>
                </a:schemeClr>
              </a:solidFill>
              <a:effectLst>
                <a:outerShdw blurRad="38100" dist="38100" dir="2700000" algn="tl">
                  <a:srgbClr val="000000">
                    <a:alpha val="43137"/>
                  </a:srgbClr>
                </a:outerShdw>
              </a:effectLst>
            </a:rPr>
            <a:t>Capacity: </a:t>
          </a:r>
        </a:p>
        <a:p>
          <a:r>
            <a:rPr lang="en-US" sz="2300" b="1" dirty="0" smtClean="0">
              <a:solidFill>
                <a:schemeClr val="accent4">
                  <a:lumMod val="40000"/>
                  <a:lumOff val="60000"/>
                </a:schemeClr>
              </a:solidFill>
              <a:effectLst>
                <a:outerShdw blurRad="38100" dist="38100" dir="2700000" algn="tl">
                  <a:srgbClr val="000000">
                    <a:alpha val="43137"/>
                  </a:srgbClr>
                </a:outerShdw>
              </a:effectLst>
            </a:rPr>
            <a:t>Collaboration, </a:t>
          </a:r>
          <a:r>
            <a:rPr lang="en-US" sz="2100" b="1" dirty="0" smtClean="0">
              <a:solidFill>
                <a:schemeClr val="accent4">
                  <a:lumMod val="40000"/>
                  <a:lumOff val="60000"/>
                </a:schemeClr>
              </a:solidFill>
              <a:effectLst>
                <a:outerShdw blurRad="38100" dist="38100" dir="2700000" algn="tl">
                  <a:srgbClr val="000000">
                    <a:alpha val="43137"/>
                  </a:srgbClr>
                </a:outerShdw>
              </a:effectLst>
            </a:rPr>
            <a:t>Communication</a:t>
          </a:r>
          <a:r>
            <a:rPr lang="en-US" sz="2300" b="1" dirty="0" smtClean="0">
              <a:solidFill>
                <a:schemeClr val="accent4">
                  <a:lumMod val="40000"/>
                  <a:lumOff val="60000"/>
                </a:schemeClr>
              </a:solidFill>
              <a:effectLst>
                <a:outerShdw blurRad="38100" dist="38100" dir="2700000" algn="tl">
                  <a:srgbClr val="000000">
                    <a:alpha val="43137"/>
                  </a:srgbClr>
                </a:outerShdw>
              </a:effectLst>
            </a:rPr>
            <a:t> and Interaction</a:t>
          </a:r>
          <a:endParaRPr lang="en-US" sz="2300" b="1" dirty="0">
            <a:solidFill>
              <a:schemeClr val="accent4">
                <a:lumMod val="40000"/>
                <a:lumOff val="60000"/>
              </a:schemeClr>
            </a:solidFill>
            <a:effectLst>
              <a:outerShdw blurRad="38100" dist="38100" dir="2700000" algn="tl">
                <a:srgbClr val="000000">
                  <a:alpha val="43137"/>
                </a:srgbClr>
              </a:outerShdw>
            </a:effectLst>
          </a:endParaRPr>
        </a:p>
      </dgm:t>
    </dgm:pt>
    <dgm:pt modelId="{CBD445E8-A39F-48C1-B465-52DEE9A2D5FF}" type="parTrans" cxnId="{F2A69DC6-16AB-445B-9E24-C934C27C4E1B}">
      <dgm:prSet/>
      <dgm:spPr/>
      <dgm:t>
        <a:bodyPr/>
        <a:lstStyle/>
        <a:p>
          <a:endParaRPr lang="en-US">
            <a:solidFill>
              <a:schemeClr val="bg1"/>
            </a:solidFill>
          </a:endParaRPr>
        </a:p>
      </dgm:t>
    </dgm:pt>
    <dgm:pt modelId="{40E11BBC-45E1-4C87-B430-566D157E9792}" type="sibTrans" cxnId="{F2A69DC6-16AB-445B-9E24-C934C27C4E1B}">
      <dgm:prSet/>
      <dgm:spPr/>
      <dgm:t>
        <a:bodyPr/>
        <a:lstStyle/>
        <a:p>
          <a:endParaRPr lang="en-US">
            <a:solidFill>
              <a:schemeClr val="bg1"/>
            </a:solidFill>
          </a:endParaRPr>
        </a:p>
      </dgm:t>
    </dgm:pt>
    <dgm:pt modelId="{300EB31F-A8B3-4878-9094-B6BCFB543B4F}">
      <dgm:prSet phldrT="[Text]" custT="1"/>
      <dgm:spPr/>
      <dgm:t>
        <a:bodyPr/>
        <a:lstStyle/>
        <a:p>
          <a:r>
            <a:rPr lang="en-US" sz="2600" b="1" dirty="0" smtClean="0">
              <a:solidFill>
                <a:schemeClr val="accent4">
                  <a:lumMod val="40000"/>
                  <a:lumOff val="60000"/>
                </a:schemeClr>
              </a:solidFill>
              <a:effectLst>
                <a:outerShdw blurRad="38100" dist="38100" dir="2700000" algn="tl">
                  <a:srgbClr val="000000">
                    <a:alpha val="43137"/>
                  </a:srgbClr>
                </a:outerShdw>
              </a:effectLst>
            </a:rPr>
            <a:t>Material Capacity:</a:t>
          </a:r>
        </a:p>
        <a:p>
          <a:r>
            <a:rPr lang="en-US" sz="2600" b="1" dirty="0" smtClean="0">
              <a:solidFill>
                <a:schemeClr val="accent4">
                  <a:lumMod val="40000"/>
                  <a:lumOff val="60000"/>
                </a:schemeClr>
              </a:solidFill>
              <a:effectLst>
                <a:outerShdw blurRad="38100" dist="38100" dir="2700000" algn="tl">
                  <a:srgbClr val="000000">
                    <a:alpha val="43137"/>
                  </a:srgbClr>
                </a:outerShdw>
              </a:effectLst>
            </a:rPr>
            <a:t>Fiscal and Physical</a:t>
          </a:r>
          <a:endParaRPr lang="en-US" sz="2600" b="1" dirty="0">
            <a:solidFill>
              <a:schemeClr val="accent4">
                <a:lumMod val="40000"/>
                <a:lumOff val="60000"/>
              </a:schemeClr>
            </a:solidFill>
            <a:effectLst>
              <a:outerShdw blurRad="38100" dist="38100" dir="2700000" algn="tl">
                <a:srgbClr val="000000">
                  <a:alpha val="43137"/>
                </a:srgbClr>
              </a:outerShdw>
            </a:effectLst>
          </a:endParaRPr>
        </a:p>
      </dgm:t>
    </dgm:pt>
    <dgm:pt modelId="{D67F3481-1618-4CD3-8222-86AE8A7C3923}" type="parTrans" cxnId="{E1525397-1474-4399-B067-3D0C0887ADF3}">
      <dgm:prSet/>
      <dgm:spPr/>
      <dgm:t>
        <a:bodyPr/>
        <a:lstStyle/>
        <a:p>
          <a:endParaRPr lang="en-US">
            <a:solidFill>
              <a:schemeClr val="bg1"/>
            </a:solidFill>
          </a:endParaRPr>
        </a:p>
      </dgm:t>
    </dgm:pt>
    <dgm:pt modelId="{E2EAB7E5-72C4-43BD-9008-0259BA52E6A9}" type="sibTrans" cxnId="{E1525397-1474-4399-B067-3D0C0887ADF3}">
      <dgm:prSet/>
      <dgm:spPr/>
      <dgm:t>
        <a:bodyPr/>
        <a:lstStyle/>
        <a:p>
          <a:endParaRPr lang="en-US">
            <a:solidFill>
              <a:schemeClr val="bg1"/>
            </a:solidFill>
          </a:endParaRPr>
        </a:p>
      </dgm:t>
    </dgm:pt>
    <dgm:pt modelId="{CB15BD53-F55E-42A1-B4B0-59B691650EF3}" type="pres">
      <dgm:prSet presAssocID="{B97DCE74-E6FB-44DF-89CA-66648FEBA088}" presName="Name0" presStyleCnt="0">
        <dgm:presLayoutVars>
          <dgm:dir/>
          <dgm:resizeHandles val="exact"/>
        </dgm:presLayoutVars>
      </dgm:prSet>
      <dgm:spPr/>
      <dgm:t>
        <a:bodyPr/>
        <a:lstStyle/>
        <a:p>
          <a:endParaRPr lang="en-US"/>
        </a:p>
      </dgm:t>
    </dgm:pt>
    <dgm:pt modelId="{AB41A579-CA3B-4664-87FA-77750F638859}" type="pres">
      <dgm:prSet presAssocID="{B97DCE74-E6FB-44DF-89CA-66648FEBA088}" presName="fgShape" presStyleLbl="fgShp" presStyleIdx="0" presStyleCnt="1"/>
      <dgm:spPr/>
    </dgm:pt>
    <dgm:pt modelId="{6F0AD32D-60D3-4224-91B2-313F88FA73DD}" type="pres">
      <dgm:prSet presAssocID="{B97DCE74-E6FB-44DF-89CA-66648FEBA088}" presName="linComp" presStyleCnt="0"/>
      <dgm:spPr/>
    </dgm:pt>
    <dgm:pt modelId="{69AF5930-FDDA-4E21-8E6F-503A7DEBDBB2}" type="pres">
      <dgm:prSet presAssocID="{8C74C609-4E9F-4814-8D28-A49B511B1EEA}" presName="compNode" presStyleCnt="0"/>
      <dgm:spPr/>
    </dgm:pt>
    <dgm:pt modelId="{16B0A1E2-3B42-42E1-A062-51DE537138D7}" type="pres">
      <dgm:prSet presAssocID="{8C74C609-4E9F-4814-8D28-A49B511B1EEA}" presName="bkgdShape" presStyleLbl="node1" presStyleIdx="0" presStyleCnt="4"/>
      <dgm:spPr/>
      <dgm:t>
        <a:bodyPr/>
        <a:lstStyle/>
        <a:p>
          <a:endParaRPr lang="en-US"/>
        </a:p>
      </dgm:t>
    </dgm:pt>
    <dgm:pt modelId="{E7ABCB2F-FAF5-419E-88E5-9D8384090CC0}" type="pres">
      <dgm:prSet presAssocID="{8C74C609-4E9F-4814-8D28-A49B511B1EEA}" presName="nodeTx" presStyleLbl="node1" presStyleIdx="0" presStyleCnt="4">
        <dgm:presLayoutVars>
          <dgm:bulletEnabled val="1"/>
        </dgm:presLayoutVars>
      </dgm:prSet>
      <dgm:spPr/>
      <dgm:t>
        <a:bodyPr/>
        <a:lstStyle/>
        <a:p>
          <a:endParaRPr lang="en-US"/>
        </a:p>
      </dgm:t>
    </dgm:pt>
    <dgm:pt modelId="{08022E03-048E-427C-92E3-378F7C7F065A}" type="pres">
      <dgm:prSet presAssocID="{8C74C609-4E9F-4814-8D28-A49B511B1EEA}" presName="invisiNode" presStyleLbl="node1" presStyleIdx="0" presStyleCnt="4"/>
      <dgm:spPr/>
    </dgm:pt>
    <dgm:pt modelId="{AA291653-E7DB-46C2-9872-BF2189680CFD}" type="pres">
      <dgm:prSet presAssocID="{8C74C609-4E9F-4814-8D28-A49B511B1EEA}" presName="imagNode" presStyleLbl="fgImgPlace1" presStyleIdx="0" presStyleCnt="4" custLinFactNeighborX="283" custLinFactNeighborY="98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6" t="-721" r="-736" b="-49279"/>
          </a:stretch>
        </a:blipFill>
      </dgm:spPr>
      <dgm:t>
        <a:bodyPr/>
        <a:lstStyle/>
        <a:p>
          <a:endParaRPr lang="en-US"/>
        </a:p>
      </dgm:t>
    </dgm:pt>
    <dgm:pt modelId="{3D4555E3-3FC3-4585-8A38-EFF0D193E67A}" type="pres">
      <dgm:prSet presAssocID="{C38B8006-3CFF-4AB6-9C33-26F3A5663134}" presName="sibTrans" presStyleLbl="sibTrans2D1" presStyleIdx="0" presStyleCnt="0"/>
      <dgm:spPr/>
      <dgm:t>
        <a:bodyPr/>
        <a:lstStyle/>
        <a:p>
          <a:endParaRPr lang="en-US"/>
        </a:p>
      </dgm:t>
    </dgm:pt>
    <dgm:pt modelId="{20E4C471-2DD2-488B-901D-CDF5FE469FB7}" type="pres">
      <dgm:prSet presAssocID="{675F896C-7BE5-4C9A-9162-EB1A8015B512}" presName="compNode" presStyleCnt="0"/>
      <dgm:spPr/>
    </dgm:pt>
    <dgm:pt modelId="{B4BB7C91-F201-47F5-8B50-F1007DBEC81E}" type="pres">
      <dgm:prSet presAssocID="{675F896C-7BE5-4C9A-9162-EB1A8015B512}" presName="bkgdShape" presStyleLbl="node1" presStyleIdx="1" presStyleCnt="4"/>
      <dgm:spPr/>
      <dgm:t>
        <a:bodyPr/>
        <a:lstStyle/>
        <a:p>
          <a:endParaRPr lang="en-US"/>
        </a:p>
      </dgm:t>
    </dgm:pt>
    <dgm:pt modelId="{8B03E86A-7139-4BE7-9099-5F9638EAA2B9}" type="pres">
      <dgm:prSet presAssocID="{675F896C-7BE5-4C9A-9162-EB1A8015B512}" presName="nodeTx" presStyleLbl="node1" presStyleIdx="1" presStyleCnt="4">
        <dgm:presLayoutVars>
          <dgm:bulletEnabled val="1"/>
        </dgm:presLayoutVars>
      </dgm:prSet>
      <dgm:spPr/>
      <dgm:t>
        <a:bodyPr/>
        <a:lstStyle/>
        <a:p>
          <a:endParaRPr lang="en-US"/>
        </a:p>
      </dgm:t>
    </dgm:pt>
    <dgm:pt modelId="{7ABFDC8F-8B3B-4F26-8A44-71F9DD0CFD3B}" type="pres">
      <dgm:prSet presAssocID="{675F896C-7BE5-4C9A-9162-EB1A8015B512}" presName="invisiNode" presStyleLbl="node1" presStyleIdx="1" presStyleCnt="4"/>
      <dgm:spPr/>
    </dgm:pt>
    <dgm:pt modelId="{0E3001DB-6C6B-4030-8096-FB928578CCAD}" type="pres">
      <dgm:prSet presAssocID="{675F896C-7BE5-4C9A-9162-EB1A8015B512}"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7493986D-1DC9-46A1-918C-5E4EE9518699}" type="pres">
      <dgm:prSet presAssocID="{40E11BBC-45E1-4C87-B430-566D157E9792}" presName="sibTrans" presStyleLbl="sibTrans2D1" presStyleIdx="0" presStyleCnt="0"/>
      <dgm:spPr/>
      <dgm:t>
        <a:bodyPr/>
        <a:lstStyle/>
        <a:p>
          <a:endParaRPr lang="en-US"/>
        </a:p>
      </dgm:t>
    </dgm:pt>
    <dgm:pt modelId="{264B581B-45F3-4F9E-9EFC-EF99C34F2F26}" type="pres">
      <dgm:prSet presAssocID="{1A745670-5D57-4C1C-8325-24B5E86B1151}" presName="compNode" presStyleCnt="0"/>
      <dgm:spPr/>
    </dgm:pt>
    <dgm:pt modelId="{CE7825B3-49AC-4CD6-8E89-6345FEA22DB6}" type="pres">
      <dgm:prSet presAssocID="{1A745670-5D57-4C1C-8325-24B5E86B1151}" presName="bkgdShape" presStyleLbl="node1" presStyleIdx="2" presStyleCnt="4"/>
      <dgm:spPr/>
      <dgm:t>
        <a:bodyPr/>
        <a:lstStyle/>
        <a:p>
          <a:endParaRPr lang="en-US"/>
        </a:p>
      </dgm:t>
    </dgm:pt>
    <dgm:pt modelId="{5B125D68-2DEC-4179-A9DE-B26DDB5ED41C}" type="pres">
      <dgm:prSet presAssocID="{1A745670-5D57-4C1C-8325-24B5E86B1151}" presName="nodeTx" presStyleLbl="node1" presStyleIdx="2" presStyleCnt="4">
        <dgm:presLayoutVars>
          <dgm:bulletEnabled val="1"/>
        </dgm:presLayoutVars>
      </dgm:prSet>
      <dgm:spPr/>
      <dgm:t>
        <a:bodyPr/>
        <a:lstStyle/>
        <a:p>
          <a:endParaRPr lang="en-US"/>
        </a:p>
      </dgm:t>
    </dgm:pt>
    <dgm:pt modelId="{1DAC15F1-A0AB-4000-8A4C-EB1F8855D0EA}" type="pres">
      <dgm:prSet presAssocID="{1A745670-5D57-4C1C-8325-24B5E86B1151}" presName="invisiNode" presStyleLbl="node1" presStyleIdx="2" presStyleCnt="4"/>
      <dgm:spPr/>
    </dgm:pt>
    <dgm:pt modelId="{76989AE8-E259-4C6C-BC70-2195222FF304}" type="pres">
      <dgm:prSet presAssocID="{1A745670-5D57-4C1C-8325-24B5E86B1151}" presName="imagNode"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0" t="1471" r="-40450" b="-1471"/>
          </a:stretch>
        </a:blipFill>
      </dgm:spPr>
    </dgm:pt>
    <dgm:pt modelId="{66773FE8-BEF8-4DCF-B8C7-E8E3C6588389}" type="pres">
      <dgm:prSet presAssocID="{5BCDD697-E206-4F02-B702-E2278F261B47}" presName="sibTrans" presStyleLbl="sibTrans2D1" presStyleIdx="0" presStyleCnt="0"/>
      <dgm:spPr/>
      <dgm:t>
        <a:bodyPr/>
        <a:lstStyle/>
        <a:p>
          <a:endParaRPr lang="en-US"/>
        </a:p>
      </dgm:t>
    </dgm:pt>
    <dgm:pt modelId="{ACA77371-1957-42E9-AB53-690EC2D3357D}" type="pres">
      <dgm:prSet presAssocID="{300EB31F-A8B3-4878-9094-B6BCFB543B4F}" presName="compNode" presStyleCnt="0"/>
      <dgm:spPr/>
    </dgm:pt>
    <dgm:pt modelId="{8CF2F512-20DF-44CF-81A1-E2F9C56F7660}" type="pres">
      <dgm:prSet presAssocID="{300EB31F-A8B3-4878-9094-B6BCFB543B4F}" presName="bkgdShape" presStyleLbl="node1" presStyleIdx="3" presStyleCnt="4"/>
      <dgm:spPr/>
      <dgm:t>
        <a:bodyPr/>
        <a:lstStyle/>
        <a:p>
          <a:endParaRPr lang="en-US"/>
        </a:p>
      </dgm:t>
    </dgm:pt>
    <dgm:pt modelId="{EE539BF3-4CCC-4CB0-9A70-226041693406}" type="pres">
      <dgm:prSet presAssocID="{300EB31F-A8B3-4878-9094-B6BCFB543B4F}" presName="nodeTx" presStyleLbl="node1" presStyleIdx="3" presStyleCnt="4">
        <dgm:presLayoutVars>
          <dgm:bulletEnabled val="1"/>
        </dgm:presLayoutVars>
      </dgm:prSet>
      <dgm:spPr/>
      <dgm:t>
        <a:bodyPr/>
        <a:lstStyle/>
        <a:p>
          <a:endParaRPr lang="en-US"/>
        </a:p>
      </dgm:t>
    </dgm:pt>
    <dgm:pt modelId="{D2E18677-DD25-47F5-8B62-1702E19943CC}" type="pres">
      <dgm:prSet presAssocID="{300EB31F-A8B3-4878-9094-B6BCFB543B4F}" presName="invisiNode" presStyleLbl="node1" presStyleIdx="3" presStyleCnt="4"/>
      <dgm:spPr/>
    </dgm:pt>
    <dgm:pt modelId="{C5EDBBB3-1F4E-4D80-8E0F-1A008C8F5CE5}" type="pres">
      <dgm:prSet presAssocID="{300EB31F-A8B3-4878-9094-B6BCFB543B4F}" presName="imagNode"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751" t="-2207" r="-50751" b="2207"/>
          </a:stretch>
        </a:blipFill>
      </dgm:spPr>
    </dgm:pt>
  </dgm:ptLst>
  <dgm:cxnLst>
    <dgm:cxn modelId="{98AAEA8E-56DA-4D6A-9394-419795E6293A}" type="presOf" srcId="{300EB31F-A8B3-4878-9094-B6BCFB543B4F}" destId="{EE539BF3-4CCC-4CB0-9A70-226041693406}" srcOrd="1" destOrd="0" presId="urn:microsoft.com/office/officeart/2005/8/layout/hList7"/>
    <dgm:cxn modelId="{9DF968C2-9A91-4CC5-A3DB-2C4B04D36E1D}" type="presOf" srcId="{1A745670-5D57-4C1C-8325-24B5E86B1151}" destId="{5B125D68-2DEC-4179-A9DE-B26DDB5ED41C}" srcOrd="1" destOrd="0" presId="urn:microsoft.com/office/officeart/2005/8/layout/hList7"/>
    <dgm:cxn modelId="{F2A69DC6-16AB-445B-9E24-C934C27C4E1B}" srcId="{B97DCE74-E6FB-44DF-89CA-66648FEBA088}" destId="{675F896C-7BE5-4C9A-9162-EB1A8015B512}" srcOrd="1" destOrd="0" parTransId="{CBD445E8-A39F-48C1-B465-52DEE9A2D5FF}" sibTransId="{40E11BBC-45E1-4C87-B430-566D157E9792}"/>
    <dgm:cxn modelId="{DBAACA9B-5FD4-4003-9743-26F87EFE2D60}" type="presOf" srcId="{675F896C-7BE5-4C9A-9162-EB1A8015B512}" destId="{8B03E86A-7139-4BE7-9099-5F9638EAA2B9}" srcOrd="1" destOrd="0" presId="urn:microsoft.com/office/officeart/2005/8/layout/hList7"/>
    <dgm:cxn modelId="{E1525397-1474-4399-B067-3D0C0887ADF3}" srcId="{B97DCE74-E6FB-44DF-89CA-66648FEBA088}" destId="{300EB31F-A8B3-4878-9094-B6BCFB543B4F}" srcOrd="3" destOrd="0" parTransId="{D67F3481-1618-4CD3-8222-86AE8A7C3923}" sibTransId="{E2EAB7E5-72C4-43BD-9008-0259BA52E6A9}"/>
    <dgm:cxn modelId="{4C52E648-8DD2-4A84-B6F7-6058EFADC57E}" type="presOf" srcId="{1A745670-5D57-4C1C-8325-24B5E86B1151}" destId="{CE7825B3-49AC-4CD6-8E89-6345FEA22DB6}" srcOrd="0" destOrd="0" presId="urn:microsoft.com/office/officeart/2005/8/layout/hList7"/>
    <dgm:cxn modelId="{4FAD3A15-2064-4102-8FF6-474F71628F45}" type="presOf" srcId="{5BCDD697-E206-4F02-B702-E2278F261B47}" destId="{66773FE8-BEF8-4DCF-B8C7-E8E3C6588389}" srcOrd="0" destOrd="0" presId="urn:microsoft.com/office/officeart/2005/8/layout/hList7"/>
    <dgm:cxn modelId="{867683B3-F05B-49CB-B71F-3194A45DB15E}" type="presOf" srcId="{675F896C-7BE5-4C9A-9162-EB1A8015B512}" destId="{B4BB7C91-F201-47F5-8B50-F1007DBEC81E}" srcOrd="0" destOrd="0" presId="urn:microsoft.com/office/officeart/2005/8/layout/hList7"/>
    <dgm:cxn modelId="{6DF2DD7B-A880-4EF7-8611-D7A3D3493635}" type="presOf" srcId="{300EB31F-A8B3-4878-9094-B6BCFB543B4F}" destId="{8CF2F512-20DF-44CF-81A1-E2F9C56F7660}" srcOrd="0" destOrd="0" presId="urn:microsoft.com/office/officeart/2005/8/layout/hList7"/>
    <dgm:cxn modelId="{207B0AE8-8B29-422C-A150-D8171CC604E8}" type="presOf" srcId="{40E11BBC-45E1-4C87-B430-566D157E9792}" destId="{7493986D-1DC9-46A1-918C-5E4EE9518699}" srcOrd="0" destOrd="0" presId="urn:microsoft.com/office/officeart/2005/8/layout/hList7"/>
    <dgm:cxn modelId="{DA8D66CF-3769-4619-8229-836EF2D03942}" srcId="{B97DCE74-E6FB-44DF-89CA-66648FEBA088}" destId="{8C74C609-4E9F-4814-8D28-A49B511B1EEA}" srcOrd="0" destOrd="0" parTransId="{B12B6B19-CD90-4155-8862-6C947B05BAF0}" sibTransId="{C38B8006-3CFF-4AB6-9C33-26F3A5663134}"/>
    <dgm:cxn modelId="{E80CFEB9-5610-470B-94A0-7ABF9F6D43EF}" type="presOf" srcId="{C38B8006-3CFF-4AB6-9C33-26F3A5663134}" destId="{3D4555E3-3FC3-4585-8A38-EFF0D193E67A}" srcOrd="0" destOrd="0" presId="urn:microsoft.com/office/officeart/2005/8/layout/hList7"/>
    <dgm:cxn modelId="{191413DC-9620-4536-80C8-62C903B15C9F}" srcId="{B97DCE74-E6FB-44DF-89CA-66648FEBA088}" destId="{1A745670-5D57-4C1C-8325-24B5E86B1151}" srcOrd="2" destOrd="0" parTransId="{78E3223C-6806-4255-8DAD-EDC2258970C0}" sibTransId="{5BCDD697-E206-4F02-B702-E2278F261B47}"/>
    <dgm:cxn modelId="{41B27205-C5ED-4D3F-8E5E-2D7BC1D99BEF}" type="presOf" srcId="{8C74C609-4E9F-4814-8D28-A49B511B1EEA}" destId="{16B0A1E2-3B42-42E1-A062-51DE537138D7}" srcOrd="0" destOrd="0" presId="urn:microsoft.com/office/officeart/2005/8/layout/hList7"/>
    <dgm:cxn modelId="{FFE60D99-C2EA-4785-B88B-80FEF3165D3D}" type="presOf" srcId="{8C74C609-4E9F-4814-8D28-A49B511B1EEA}" destId="{E7ABCB2F-FAF5-419E-88E5-9D8384090CC0}" srcOrd="1" destOrd="0" presId="urn:microsoft.com/office/officeart/2005/8/layout/hList7"/>
    <dgm:cxn modelId="{F8EC2D69-0CBC-457D-8EDB-A7241B5054E7}" type="presOf" srcId="{B97DCE74-E6FB-44DF-89CA-66648FEBA088}" destId="{CB15BD53-F55E-42A1-B4B0-59B691650EF3}" srcOrd="0" destOrd="0" presId="urn:microsoft.com/office/officeart/2005/8/layout/hList7"/>
    <dgm:cxn modelId="{07390D0A-86E5-4003-B1A9-1E483E67645B}" type="presParOf" srcId="{CB15BD53-F55E-42A1-B4B0-59B691650EF3}" destId="{AB41A579-CA3B-4664-87FA-77750F638859}" srcOrd="0" destOrd="0" presId="urn:microsoft.com/office/officeart/2005/8/layout/hList7"/>
    <dgm:cxn modelId="{75787772-0FCA-4064-8D80-C57D3E2DB1CA}" type="presParOf" srcId="{CB15BD53-F55E-42A1-B4B0-59B691650EF3}" destId="{6F0AD32D-60D3-4224-91B2-313F88FA73DD}" srcOrd="1" destOrd="0" presId="urn:microsoft.com/office/officeart/2005/8/layout/hList7"/>
    <dgm:cxn modelId="{CC8C9F15-2742-494E-8C37-6FA788A7273A}" type="presParOf" srcId="{6F0AD32D-60D3-4224-91B2-313F88FA73DD}" destId="{69AF5930-FDDA-4E21-8E6F-503A7DEBDBB2}" srcOrd="0" destOrd="0" presId="urn:microsoft.com/office/officeart/2005/8/layout/hList7"/>
    <dgm:cxn modelId="{456F562F-79DC-49A8-8970-4F05585881A8}" type="presParOf" srcId="{69AF5930-FDDA-4E21-8E6F-503A7DEBDBB2}" destId="{16B0A1E2-3B42-42E1-A062-51DE537138D7}" srcOrd="0" destOrd="0" presId="urn:microsoft.com/office/officeart/2005/8/layout/hList7"/>
    <dgm:cxn modelId="{3E961867-C870-4AF2-8C48-BEC230C3D8DC}" type="presParOf" srcId="{69AF5930-FDDA-4E21-8E6F-503A7DEBDBB2}" destId="{E7ABCB2F-FAF5-419E-88E5-9D8384090CC0}" srcOrd="1" destOrd="0" presId="urn:microsoft.com/office/officeart/2005/8/layout/hList7"/>
    <dgm:cxn modelId="{05BF7DC0-803F-4BFC-BB81-F24AD4FE8BDE}" type="presParOf" srcId="{69AF5930-FDDA-4E21-8E6F-503A7DEBDBB2}" destId="{08022E03-048E-427C-92E3-378F7C7F065A}" srcOrd="2" destOrd="0" presId="urn:microsoft.com/office/officeart/2005/8/layout/hList7"/>
    <dgm:cxn modelId="{2A45AA17-2AEF-4128-8DA1-486AD156113C}" type="presParOf" srcId="{69AF5930-FDDA-4E21-8E6F-503A7DEBDBB2}" destId="{AA291653-E7DB-46C2-9872-BF2189680CFD}" srcOrd="3" destOrd="0" presId="urn:microsoft.com/office/officeart/2005/8/layout/hList7"/>
    <dgm:cxn modelId="{01383154-D45D-44E1-A15C-EEB139743ACE}" type="presParOf" srcId="{6F0AD32D-60D3-4224-91B2-313F88FA73DD}" destId="{3D4555E3-3FC3-4585-8A38-EFF0D193E67A}" srcOrd="1" destOrd="0" presId="urn:microsoft.com/office/officeart/2005/8/layout/hList7"/>
    <dgm:cxn modelId="{8493FC8F-B534-48B3-8220-E4FBAD55E65A}" type="presParOf" srcId="{6F0AD32D-60D3-4224-91B2-313F88FA73DD}" destId="{20E4C471-2DD2-488B-901D-CDF5FE469FB7}" srcOrd="2" destOrd="0" presId="urn:microsoft.com/office/officeart/2005/8/layout/hList7"/>
    <dgm:cxn modelId="{7FFC48F5-016B-49CC-9A4C-5B552E1A4C56}" type="presParOf" srcId="{20E4C471-2DD2-488B-901D-CDF5FE469FB7}" destId="{B4BB7C91-F201-47F5-8B50-F1007DBEC81E}" srcOrd="0" destOrd="0" presId="urn:microsoft.com/office/officeart/2005/8/layout/hList7"/>
    <dgm:cxn modelId="{ECA39552-CBA8-4342-A01C-28475C0C701A}" type="presParOf" srcId="{20E4C471-2DD2-488B-901D-CDF5FE469FB7}" destId="{8B03E86A-7139-4BE7-9099-5F9638EAA2B9}" srcOrd="1" destOrd="0" presId="urn:microsoft.com/office/officeart/2005/8/layout/hList7"/>
    <dgm:cxn modelId="{DEEDBF53-BEE0-4606-B750-20B4CF6218D4}" type="presParOf" srcId="{20E4C471-2DD2-488B-901D-CDF5FE469FB7}" destId="{7ABFDC8F-8B3B-4F26-8A44-71F9DD0CFD3B}" srcOrd="2" destOrd="0" presId="urn:microsoft.com/office/officeart/2005/8/layout/hList7"/>
    <dgm:cxn modelId="{7EF1BB8E-2518-4C31-90D4-6F1C6D9C63D5}" type="presParOf" srcId="{20E4C471-2DD2-488B-901D-CDF5FE469FB7}" destId="{0E3001DB-6C6B-4030-8096-FB928578CCAD}" srcOrd="3" destOrd="0" presId="urn:microsoft.com/office/officeart/2005/8/layout/hList7"/>
    <dgm:cxn modelId="{7D1CD6E4-4720-469C-A115-503B1D2A236D}" type="presParOf" srcId="{6F0AD32D-60D3-4224-91B2-313F88FA73DD}" destId="{7493986D-1DC9-46A1-918C-5E4EE9518699}" srcOrd="3" destOrd="0" presId="urn:microsoft.com/office/officeart/2005/8/layout/hList7"/>
    <dgm:cxn modelId="{3C4244EC-0D47-400A-9A7E-3A280DFBE768}" type="presParOf" srcId="{6F0AD32D-60D3-4224-91B2-313F88FA73DD}" destId="{264B581B-45F3-4F9E-9EFC-EF99C34F2F26}" srcOrd="4" destOrd="0" presId="urn:microsoft.com/office/officeart/2005/8/layout/hList7"/>
    <dgm:cxn modelId="{2EA5D3F6-B8A9-47F4-9CCE-DFB67082F389}" type="presParOf" srcId="{264B581B-45F3-4F9E-9EFC-EF99C34F2F26}" destId="{CE7825B3-49AC-4CD6-8E89-6345FEA22DB6}" srcOrd="0" destOrd="0" presId="urn:microsoft.com/office/officeart/2005/8/layout/hList7"/>
    <dgm:cxn modelId="{E268973B-D81D-492F-B3D4-C752201DB969}" type="presParOf" srcId="{264B581B-45F3-4F9E-9EFC-EF99C34F2F26}" destId="{5B125D68-2DEC-4179-A9DE-B26DDB5ED41C}" srcOrd="1" destOrd="0" presId="urn:microsoft.com/office/officeart/2005/8/layout/hList7"/>
    <dgm:cxn modelId="{352B6A6E-DF3A-4555-8029-6A1D85FA5D99}" type="presParOf" srcId="{264B581B-45F3-4F9E-9EFC-EF99C34F2F26}" destId="{1DAC15F1-A0AB-4000-8A4C-EB1F8855D0EA}" srcOrd="2" destOrd="0" presId="urn:microsoft.com/office/officeart/2005/8/layout/hList7"/>
    <dgm:cxn modelId="{2DD8BB94-4F49-430C-AEE2-A4C4E783C6A8}" type="presParOf" srcId="{264B581B-45F3-4F9E-9EFC-EF99C34F2F26}" destId="{76989AE8-E259-4C6C-BC70-2195222FF304}" srcOrd="3" destOrd="0" presId="urn:microsoft.com/office/officeart/2005/8/layout/hList7"/>
    <dgm:cxn modelId="{C4C4DA01-C8D7-4D56-9CC8-E668D51D1384}" type="presParOf" srcId="{6F0AD32D-60D3-4224-91B2-313F88FA73DD}" destId="{66773FE8-BEF8-4DCF-B8C7-E8E3C6588389}" srcOrd="5" destOrd="0" presId="urn:microsoft.com/office/officeart/2005/8/layout/hList7"/>
    <dgm:cxn modelId="{8F6D0171-2174-4F08-A6BD-66C74FFBA2BC}" type="presParOf" srcId="{6F0AD32D-60D3-4224-91B2-313F88FA73DD}" destId="{ACA77371-1957-42E9-AB53-690EC2D3357D}" srcOrd="6" destOrd="0" presId="urn:microsoft.com/office/officeart/2005/8/layout/hList7"/>
    <dgm:cxn modelId="{5308E7E4-B6CD-4EB0-BB38-5C02F8FEF8B2}" type="presParOf" srcId="{ACA77371-1957-42E9-AB53-690EC2D3357D}" destId="{8CF2F512-20DF-44CF-81A1-E2F9C56F7660}" srcOrd="0" destOrd="0" presId="urn:microsoft.com/office/officeart/2005/8/layout/hList7"/>
    <dgm:cxn modelId="{6F01DC1C-4423-4834-87BF-008D7DB32D1C}" type="presParOf" srcId="{ACA77371-1957-42E9-AB53-690EC2D3357D}" destId="{EE539BF3-4CCC-4CB0-9A70-226041693406}" srcOrd="1" destOrd="0" presId="urn:microsoft.com/office/officeart/2005/8/layout/hList7"/>
    <dgm:cxn modelId="{D96846BE-A8F2-47A2-8C3C-EDAA301936EF}" type="presParOf" srcId="{ACA77371-1957-42E9-AB53-690EC2D3357D}" destId="{D2E18677-DD25-47F5-8B62-1702E19943CC}" srcOrd="2" destOrd="0" presId="urn:microsoft.com/office/officeart/2005/8/layout/hList7"/>
    <dgm:cxn modelId="{A90C2D20-5681-44A7-B881-95297F3A5F1A}" type="presParOf" srcId="{ACA77371-1957-42E9-AB53-690EC2D3357D}" destId="{C5EDBBB3-1F4E-4D80-8E0F-1A008C8F5CE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3AE6-B1E3-48EE-9B88-A19EC95E6D79}">
      <dsp:nvSpPr>
        <dsp:cNvPr id="0" name=""/>
        <dsp:cNvSpPr/>
      </dsp:nvSpPr>
      <dsp:spPr>
        <a:xfrm>
          <a:off x="2456081" y="-659416"/>
          <a:ext cx="4920019" cy="4920019"/>
        </a:xfrm>
        <a:prstGeom prst="circularArrow">
          <a:avLst>
            <a:gd name="adj1" fmla="val 5544"/>
            <a:gd name="adj2" fmla="val 330680"/>
            <a:gd name="adj3" fmla="val 12319208"/>
            <a:gd name="adj4" fmla="val 18350685"/>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CF8E3-F73A-4077-9FEA-E2CA136C6455}">
      <dsp:nvSpPr>
        <dsp:cNvPr id="0" name=""/>
        <dsp:cNvSpPr/>
      </dsp:nvSpPr>
      <dsp:spPr>
        <a:xfrm>
          <a:off x="845687" y="380995"/>
          <a:ext cx="3552988" cy="1918698"/>
        </a:xfrm>
        <a:prstGeom prst="round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Debbie Waggoner</a:t>
          </a:r>
          <a:r>
            <a:rPr lang="en-US" sz="2000" kern="1200" dirty="0" smtClean="0">
              <a:solidFill>
                <a:schemeClr val="bg1"/>
              </a:solidFill>
            </a:rPr>
            <a:t>,  KDE/CKEC Instructional Specialist – Math &amp; Social Studies Emphasis</a:t>
          </a:r>
          <a:endParaRPr lang="en-US" sz="2000" kern="1200" dirty="0">
            <a:solidFill>
              <a:schemeClr val="bg1"/>
            </a:solidFill>
          </a:endParaRPr>
        </a:p>
      </dsp:txBody>
      <dsp:txXfrm>
        <a:off x="939350" y="474658"/>
        <a:ext cx="3365662" cy="1731372"/>
      </dsp:txXfrm>
    </dsp:sp>
    <dsp:sp modelId="{5A11FEC5-F3BA-4A31-9A2D-A651D023C7D2}">
      <dsp:nvSpPr>
        <dsp:cNvPr id="0" name=""/>
        <dsp:cNvSpPr/>
      </dsp:nvSpPr>
      <dsp:spPr>
        <a:xfrm>
          <a:off x="3536601" y="1981203"/>
          <a:ext cx="2438392" cy="1461490"/>
        </a:xfrm>
        <a:prstGeom prst="roundRect">
          <a:avLst/>
        </a:prstGeom>
        <a:solidFill>
          <a:schemeClr val="accent5">
            <a:hueOff val="-3058403"/>
            <a:satOff val="21019"/>
            <a:lumOff val="-2059"/>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Kelly Philbeck</a:t>
          </a:r>
          <a:r>
            <a:rPr lang="en-US" sz="2000" kern="1200" dirty="0" smtClean="0">
              <a:solidFill>
                <a:schemeClr val="bg1"/>
              </a:solidFill>
            </a:rPr>
            <a:t>, KDE Literacy/LDC</a:t>
          </a:r>
          <a:endParaRPr lang="en-US" sz="2000" kern="1200" dirty="0">
            <a:solidFill>
              <a:schemeClr val="bg1"/>
            </a:solidFill>
          </a:endParaRPr>
        </a:p>
      </dsp:txBody>
      <dsp:txXfrm>
        <a:off x="3607945" y="2052547"/>
        <a:ext cx="2295704" cy="1318802"/>
      </dsp:txXfrm>
    </dsp:sp>
    <dsp:sp modelId="{D3B60169-6430-4C5E-A5DC-E80135EF4899}">
      <dsp:nvSpPr>
        <dsp:cNvPr id="0" name=""/>
        <dsp:cNvSpPr/>
      </dsp:nvSpPr>
      <dsp:spPr>
        <a:xfrm>
          <a:off x="4970687" y="3366487"/>
          <a:ext cx="2465829" cy="1281715"/>
        </a:xfrm>
        <a:prstGeom prst="roundRect">
          <a:avLst/>
        </a:prstGeom>
        <a:solidFill>
          <a:schemeClr val="accent3">
            <a:lumMod val="7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Mike Cassady, </a:t>
          </a:r>
          <a:r>
            <a:rPr lang="en-US" sz="2000" kern="1200" dirty="0" smtClean="0">
              <a:solidFill>
                <a:schemeClr val="bg1"/>
              </a:solidFill>
            </a:rPr>
            <a:t>PGES Consultant CKEC/KDE </a:t>
          </a:r>
          <a:endParaRPr lang="en-US" sz="2000" kern="1200" dirty="0">
            <a:solidFill>
              <a:schemeClr val="bg1"/>
            </a:solidFill>
          </a:endParaRPr>
        </a:p>
      </dsp:txBody>
      <dsp:txXfrm>
        <a:off x="5033255" y="3429055"/>
        <a:ext cx="2340693" cy="1156579"/>
      </dsp:txXfrm>
    </dsp:sp>
    <dsp:sp modelId="{11CCE641-D54B-4DDB-A4F8-E541684A115A}">
      <dsp:nvSpPr>
        <dsp:cNvPr id="0" name=""/>
        <dsp:cNvSpPr/>
      </dsp:nvSpPr>
      <dsp:spPr>
        <a:xfrm>
          <a:off x="4464679" y="228598"/>
          <a:ext cx="2715815" cy="1842495"/>
        </a:xfrm>
        <a:prstGeom prst="roundRect">
          <a:avLst/>
        </a:prstGeom>
        <a:solidFill>
          <a:schemeClr val="accent5">
            <a:hueOff val="-9175209"/>
            <a:satOff val="63057"/>
            <a:lumOff val="-6177"/>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Terry Rhodes, </a:t>
          </a:r>
          <a:r>
            <a:rPr lang="en-US" sz="2000" kern="1200" dirty="0" smtClean="0">
              <a:solidFill>
                <a:schemeClr val="bg1"/>
              </a:solidFill>
            </a:rPr>
            <a:t>KDE/CKEC  Instructional Specialist – Science Emphasis </a:t>
          </a:r>
          <a:endParaRPr lang="en-US" sz="2000" kern="1200" dirty="0">
            <a:solidFill>
              <a:schemeClr val="bg1"/>
            </a:solidFill>
          </a:endParaRPr>
        </a:p>
      </dsp:txBody>
      <dsp:txXfrm>
        <a:off x="4554622" y="318541"/>
        <a:ext cx="2535929" cy="1662609"/>
      </dsp:txXfrm>
    </dsp:sp>
    <dsp:sp modelId="{E86A0463-E559-4398-B2DE-527FD339B2DA}">
      <dsp:nvSpPr>
        <dsp:cNvPr id="0" name=""/>
        <dsp:cNvSpPr/>
      </dsp:nvSpPr>
      <dsp:spPr>
        <a:xfrm>
          <a:off x="1143469" y="3047998"/>
          <a:ext cx="3109833" cy="1613885"/>
        </a:xfrm>
        <a:prstGeom prst="roundRect">
          <a:avLst/>
        </a:prstGeom>
        <a:solidFill>
          <a:schemeClr val="accent5">
            <a:hueOff val="-12233612"/>
            <a:satOff val="84076"/>
            <a:lumOff val="-8236"/>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Rebecca Woosley</a:t>
          </a:r>
          <a:r>
            <a:rPr lang="en-US" sz="2000" b="0" i="1" kern="1200" dirty="0" smtClean="0">
              <a:solidFill>
                <a:schemeClr val="bg1"/>
              </a:solidFill>
            </a:rPr>
            <a:t>, </a:t>
          </a:r>
          <a:r>
            <a:rPr lang="en-US" sz="2000" kern="1200" dirty="0" smtClean="0">
              <a:solidFill>
                <a:schemeClr val="bg1"/>
              </a:solidFill>
            </a:rPr>
            <a:t>Effectiveness Coach, KDE</a:t>
          </a:r>
          <a:endParaRPr lang="en-US" sz="2000" kern="1200" dirty="0">
            <a:solidFill>
              <a:schemeClr val="bg1"/>
            </a:solidFill>
          </a:endParaRPr>
        </a:p>
      </dsp:txBody>
      <dsp:txXfrm>
        <a:off x="1222252" y="3126781"/>
        <a:ext cx="2952267" cy="1456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132A2-4056-A84B-B762-BF6DE61FCCC7}">
      <dsp:nvSpPr>
        <dsp:cNvPr id="0" name=""/>
        <dsp:cNvSpPr/>
      </dsp:nvSpPr>
      <dsp:spPr>
        <a:xfrm>
          <a:off x="2890421" y="122236"/>
          <a:ext cx="100173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Learning</a:t>
          </a:r>
          <a:endParaRPr lang="en-US" sz="1800" b="1" kern="1200" dirty="0">
            <a:solidFill>
              <a:srgbClr val="00117E"/>
            </a:solidFill>
          </a:endParaRPr>
        </a:p>
      </dsp:txBody>
      <dsp:txXfrm>
        <a:off x="2890421" y="122236"/>
        <a:ext cx="1001735" cy="1001735"/>
      </dsp:txXfrm>
    </dsp:sp>
    <dsp:sp modelId="{32948E22-CC97-8248-959B-48739E1330DA}">
      <dsp:nvSpPr>
        <dsp:cNvPr id="0" name=""/>
        <dsp:cNvSpPr/>
      </dsp:nvSpPr>
      <dsp:spPr>
        <a:xfrm>
          <a:off x="538879" y="154063"/>
          <a:ext cx="3755981" cy="3755981"/>
        </a:xfrm>
        <a:prstGeom prst="circularArrow">
          <a:avLst>
            <a:gd name="adj1" fmla="val 5201"/>
            <a:gd name="adj2" fmla="val 335955"/>
            <a:gd name="adj3" fmla="val 20992667"/>
            <a:gd name="adj4" fmla="val 19618744"/>
            <a:gd name="adj5" fmla="val 6068"/>
          </a:avLst>
        </a:prstGeom>
        <a:gradFill rotWithShape="0">
          <a:gsLst>
            <a:gs pos="0">
              <a:schemeClr val="accent2">
                <a:hueOff val="0"/>
                <a:satOff val="0"/>
                <a:lumOff val="0"/>
                <a:alphaOff val="0"/>
                <a:tint val="83000"/>
                <a:shade val="100000"/>
                <a:alpha val="100000"/>
                <a:hueMod val="100000"/>
                <a:satMod val="220000"/>
                <a:lumMod val="90000"/>
              </a:schemeClr>
            </a:gs>
            <a:gs pos="76000">
              <a:schemeClr val="accent2">
                <a:hueOff val="0"/>
                <a:satOff val="0"/>
                <a:lumOff val="0"/>
                <a:alphaOff val="0"/>
                <a:shade val="100000"/>
              </a:schemeClr>
            </a:gs>
            <a:gs pos="100000">
              <a:schemeClr val="accent2">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854710-B62F-E047-B885-845C28E1EC2A}">
      <dsp:nvSpPr>
        <dsp:cNvPr id="0" name=""/>
        <dsp:cNvSpPr/>
      </dsp:nvSpPr>
      <dsp:spPr>
        <a:xfrm>
          <a:off x="3437667" y="1900646"/>
          <a:ext cx="1117946" cy="986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Teaching</a:t>
          </a:r>
          <a:endParaRPr lang="en-US" sz="1800" b="1" kern="1200" dirty="0">
            <a:solidFill>
              <a:srgbClr val="00117E"/>
            </a:solidFill>
          </a:endParaRPr>
        </a:p>
      </dsp:txBody>
      <dsp:txXfrm>
        <a:off x="3437667" y="1900646"/>
        <a:ext cx="1117946" cy="986098"/>
      </dsp:txXfrm>
    </dsp:sp>
    <dsp:sp modelId="{0B5E9BF7-291A-284D-94FF-F32C6D82D213}">
      <dsp:nvSpPr>
        <dsp:cNvPr id="0" name=""/>
        <dsp:cNvSpPr/>
      </dsp:nvSpPr>
      <dsp:spPr>
        <a:xfrm>
          <a:off x="378991" y="-45382"/>
          <a:ext cx="4238775" cy="3638720"/>
        </a:xfrm>
        <a:prstGeom prst="circularArrow">
          <a:avLst>
            <a:gd name="adj1" fmla="val 5201"/>
            <a:gd name="adj2" fmla="val 335955"/>
            <a:gd name="adj3" fmla="val 4071017"/>
            <a:gd name="adj4" fmla="val 2513746"/>
            <a:gd name="adj5" fmla="val 6068"/>
          </a:avLst>
        </a:prstGeom>
        <a:solidFill>
          <a:schemeClr val="accent3">
            <a:lumMod val="85000"/>
          </a:schemeClr>
        </a:solidFill>
        <a:ln>
          <a:noFill/>
        </a:ln>
        <a:effectLst>
          <a:outerShdw blurRad="381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274CE4-FF13-944D-986E-2DDF464ABE37}">
      <dsp:nvSpPr>
        <dsp:cNvPr id="0" name=""/>
        <dsp:cNvSpPr/>
      </dsp:nvSpPr>
      <dsp:spPr>
        <a:xfrm>
          <a:off x="1809496" y="2972344"/>
          <a:ext cx="116356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Enhancing</a:t>
          </a:r>
          <a:endParaRPr lang="en-US" sz="1800" b="1" kern="1200" dirty="0">
            <a:solidFill>
              <a:srgbClr val="00117E"/>
            </a:solidFill>
          </a:endParaRPr>
        </a:p>
      </dsp:txBody>
      <dsp:txXfrm>
        <a:off x="1809496" y="2972344"/>
        <a:ext cx="1163565" cy="1001735"/>
      </dsp:txXfrm>
    </dsp:sp>
    <dsp:sp modelId="{78F69DBD-A0AE-B141-9C4C-814CDCB725FD}">
      <dsp:nvSpPr>
        <dsp:cNvPr id="0" name=""/>
        <dsp:cNvSpPr/>
      </dsp:nvSpPr>
      <dsp:spPr>
        <a:xfrm>
          <a:off x="-267458" y="-144908"/>
          <a:ext cx="4960224" cy="3755981"/>
        </a:xfrm>
        <a:prstGeom prst="circularArrow">
          <a:avLst>
            <a:gd name="adj1" fmla="val 5201"/>
            <a:gd name="adj2" fmla="val 335955"/>
            <a:gd name="adj3" fmla="val 8172556"/>
            <a:gd name="adj4" fmla="val 6504953"/>
            <a:gd name="adj5" fmla="val 6068"/>
          </a:avLst>
        </a:prstGeom>
        <a:gradFill rotWithShape="0">
          <a:gsLst>
            <a:gs pos="0">
              <a:schemeClr val="accent4">
                <a:hueOff val="0"/>
                <a:satOff val="0"/>
                <a:lumOff val="0"/>
                <a:alphaOff val="0"/>
                <a:tint val="83000"/>
                <a:shade val="100000"/>
                <a:alpha val="100000"/>
                <a:hueMod val="100000"/>
                <a:satMod val="220000"/>
                <a:lumMod val="90000"/>
              </a:schemeClr>
            </a:gs>
            <a:gs pos="76000">
              <a:schemeClr val="accent4">
                <a:hueOff val="0"/>
                <a:satOff val="0"/>
                <a:lumOff val="0"/>
                <a:alphaOff val="0"/>
                <a:shade val="100000"/>
              </a:schemeClr>
            </a:gs>
            <a:gs pos="100000">
              <a:schemeClr val="accent4">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B00F95-11D7-1842-B554-2E945279B75F}">
      <dsp:nvSpPr>
        <dsp:cNvPr id="0" name=""/>
        <dsp:cNvSpPr/>
      </dsp:nvSpPr>
      <dsp:spPr>
        <a:xfrm>
          <a:off x="232143" y="1982914"/>
          <a:ext cx="1189731" cy="82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Supporting</a:t>
          </a:r>
          <a:endParaRPr lang="en-US" sz="1800" b="1" kern="1200" dirty="0">
            <a:solidFill>
              <a:srgbClr val="00117E"/>
            </a:solidFill>
          </a:endParaRPr>
        </a:p>
      </dsp:txBody>
      <dsp:txXfrm>
        <a:off x="232143" y="1982914"/>
        <a:ext cx="1189731" cy="821563"/>
      </dsp:txXfrm>
    </dsp:sp>
    <dsp:sp modelId="{A78C3A54-C83D-914E-AE7F-E876335F4BCA}">
      <dsp:nvSpPr>
        <dsp:cNvPr id="0" name=""/>
        <dsp:cNvSpPr/>
      </dsp:nvSpPr>
      <dsp:spPr>
        <a:xfrm>
          <a:off x="127324" y="-41149"/>
          <a:ext cx="4464209" cy="3755981"/>
        </a:xfrm>
        <a:prstGeom prst="circularArrow">
          <a:avLst>
            <a:gd name="adj1" fmla="val 5201"/>
            <a:gd name="adj2" fmla="val 335955"/>
            <a:gd name="adj3" fmla="val 12297658"/>
            <a:gd name="adj4" fmla="val 10584984"/>
            <a:gd name="adj5" fmla="val 6068"/>
          </a:avLst>
        </a:prstGeom>
        <a:gradFill rotWithShape="0">
          <a:gsLst>
            <a:gs pos="0">
              <a:schemeClr val="accent5">
                <a:hueOff val="0"/>
                <a:satOff val="0"/>
                <a:lumOff val="0"/>
                <a:alphaOff val="0"/>
                <a:tint val="83000"/>
                <a:shade val="100000"/>
                <a:alpha val="100000"/>
                <a:hueMod val="100000"/>
                <a:satMod val="220000"/>
                <a:lumMod val="90000"/>
              </a:schemeClr>
            </a:gs>
            <a:gs pos="76000">
              <a:schemeClr val="accent5">
                <a:hueOff val="0"/>
                <a:satOff val="0"/>
                <a:lumOff val="0"/>
                <a:alphaOff val="0"/>
                <a:shade val="100000"/>
              </a:schemeClr>
            </a:gs>
            <a:gs pos="100000">
              <a:schemeClr val="accent5">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0CD89B-B70C-164F-81C6-31208B1DCFAE}">
      <dsp:nvSpPr>
        <dsp:cNvPr id="0" name=""/>
        <dsp:cNvSpPr/>
      </dsp:nvSpPr>
      <dsp:spPr>
        <a:xfrm>
          <a:off x="931487" y="29765"/>
          <a:ext cx="100173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Sharing</a:t>
          </a:r>
          <a:endParaRPr lang="en-US" sz="1800" b="1" kern="1200" dirty="0">
            <a:solidFill>
              <a:srgbClr val="00117E"/>
            </a:solidFill>
          </a:endParaRPr>
        </a:p>
      </dsp:txBody>
      <dsp:txXfrm>
        <a:off x="931487" y="29765"/>
        <a:ext cx="1001735" cy="1001735"/>
      </dsp:txXfrm>
    </dsp:sp>
    <dsp:sp modelId="{85C515FA-5A1B-ED41-863F-C8E69963F60A}">
      <dsp:nvSpPr>
        <dsp:cNvPr id="0" name=""/>
        <dsp:cNvSpPr/>
      </dsp:nvSpPr>
      <dsp:spPr>
        <a:xfrm>
          <a:off x="415645" y="105697"/>
          <a:ext cx="3755981" cy="3755981"/>
        </a:xfrm>
        <a:prstGeom prst="circularArrow">
          <a:avLst>
            <a:gd name="adj1" fmla="val 5201"/>
            <a:gd name="adj2" fmla="val 335955"/>
            <a:gd name="adj3" fmla="val 17145868"/>
            <a:gd name="adj4" fmla="val 15472192"/>
            <a:gd name="adj5" fmla="val 6068"/>
          </a:avLst>
        </a:prstGeom>
        <a:gradFill rotWithShape="0">
          <a:gsLst>
            <a:gs pos="0">
              <a:schemeClr val="accent6">
                <a:hueOff val="0"/>
                <a:satOff val="0"/>
                <a:lumOff val="0"/>
                <a:alphaOff val="0"/>
                <a:tint val="83000"/>
                <a:shade val="100000"/>
                <a:alpha val="100000"/>
                <a:hueMod val="100000"/>
                <a:satMod val="220000"/>
                <a:lumMod val="90000"/>
              </a:schemeClr>
            </a:gs>
            <a:gs pos="76000">
              <a:schemeClr val="accent6">
                <a:hueOff val="0"/>
                <a:satOff val="0"/>
                <a:lumOff val="0"/>
                <a:alphaOff val="0"/>
                <a:shade val="100000"/>
              </a:schemeClr>
            </a:gs>
            <a:gs pos="100000">
              <a:schemeClr val="accent6">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0A1E2-3B42-42E1-A062-51DE537138D7}">
      <dsp:nvSpPr>
        <dsp:cNvPr id="0" name=""/>
        <dsp:cNvSpPr/>
      </dsp:nvSpPr>
      <dsp:spPr>
        <a:xfrm>
          <a:off x="2043" y="0"/>
          <a:ext cx="2141543" cy="6019800"/>
        </a:xfrm>
        <a:prstGeom prst="roundRect">
          <a:avLst>
            <a:gd name="adj" fmla="val 10000"/>
          </a:avLst>
        </a:prstGeom>
        <a:solidFill>
          <a:schemeClr val="accent5">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Human Capacity:     </a:t>
          </a:r>
        </a:p>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Will and Skill</a:t>
          </a:r>
          <a:endParaRPr lang="en-US" sz="2600" b="1" kern="1200" dirty="0">
            <a:solidFill>
              <a:schemeClr val="accent4">
                <a:lumMod val="40000"/>
                <a:lumOff val="60000"/>
              </a:schemeClr>
            </a:solidFill>
            <a:effectLst>
              <a:outerShdw blurRad="38100" dist="38100" dir="2700000" algn="tl">
                <a:srgbClr val="000000">
                  <a:alpha val="43137"/>
                </a:srgbClr>
              </a:outerShdw>
            </a:effectLst>
          </a:endParaRPr>
        </a:p>
      </dsp:txBody>
      <dsp:txXfrm>
        <a:off x="2043" y="2407920"/>
        <a:ext cx="2141543" cy="2407920"/>
      </dsp:txXfrm>
    </dsp:sp>
    <dsp:sp modelId="{AA291653-E7DB-46C2-9872-BF2189680CFD}">
      <dsp:nvSpPr>
        <dsp:cNvPr id="0" name=""/>
        <dsp:cNvSpPr/>
      </dsp:nvSpPr>
      <dsp:spPr>
        <a:xfrm>
          <a:off x="76191" y="380993"/>
          <a:ext cx="2004593" cy="200459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6" t="-721" r="-736" b="-49279"/>
          </a:stretch>
        </a:blip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dsp:style>
    </dsp:sp>
    <dsp:sp modelId="{B4BB7C91-F201-47F5-8B50-F1007DBEC81E}">
      <dsp:nvSpPr>
        <dsp:cNvPr id="0" name=""/>
        <dsp:cNvSpPr/>
      </dsp:nvSpPr>
      <dsp:spPr>
        <a:xfrm>
          <a:off x="2207833" y="0"/>
          <a:ext cx="2141543" cy="6019800"/>
        </a:xfrm>
        <a:prstGeom prst="roundRect">
          <a:avLst>
            <a:gd name="adj" fmla="val 10000"/>
          </a:avLst>
        </a:prstGeom>
        <a:solidFill>
          <a:schemeClr val="accent5">
            <a:hueOff val="-4077871"/>
            <a:satOff val="28025"/>
            <a:lumOff val="-2745"/>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accent4">
                  <a:lumMod val="40000"/>
                  <a:lumOff val="60000"/>
                </a:schemeClr>
              </a:solidFill>
              <a:effectLst>
                <a:outerShdw blurRad="38100" dist="38100" dir="2700000" algn="tl">
                  <a:srgbClr val="000000">
                    <a:alpha val="43137"/>
                  </a:srgbClr>
                </a:outerShdw>
              </a:effectLst>
            </a:rPr>
            <a:t>Organizational </a:t>
          </a:r>
          <a:r>
            <a:rPr lang="en-US" sz="2300" b="1" kern="1200" dirty="0" smtClean="0">
              <a:solidFill>
                <a:schemeClr val="accent4">
                  <a:lumMod val="40000"/>
                  <a:lumOff val="60000"/>
                </a:schemeClr>
              </a:solidFill>
              <a:effectLst>
                <a:outerShdw blurRad="38100" dist="38100" dir="2700000" algn="tl">
                  <a:srgbClr val="000000">
                    <a:alpha val="43137"/>
                  </a:srgbClr>
                </a:outerShdw>
              </a:effectLst>
            </a:rPr>
            <a:t>Capacity: </a:t>
          </a:r>
        </a:p>
        <a:p>
          <a:pPr lvl="0" algn="ctr" defTabSz="977900">
            <a:lnSpc>
              <a:spcPct val="90000"/>
            </a:lnSpc>
            <a:spcBef>
              <a:spcPct val="0"/>
            </a:spcBef>
            <a:spcAft>
              <a:spcPct val="35000"/>
            </a:spcAft>
          </a:pPr>
          <a:r>
            <a:rPr lang="en-US" sz="2300" b="1" kern="1200" dirty="0" smtClean="0">
              <a:solidFill>
                <a:schemeClr val="accent4">
                  <a:lumMod val="40000"/>
                  <a:lumOff val="60000"/>
                </a:schemeClr>
              </a:solidFill>
              <a:effectLst>
                <a:outerShdw blurRad="38100" dist="38100" dir="2700000" algn="tl">
                  <a:srgbClr val="000000">
                    <a:alpha val="43137"/>
                  </a:srgbClr>
                </a:outerShdw>
              </a:effectLst>
            </a:rPr>
            <a:t>Collaboration, </a:t>
          </a:r>
          <a:r>
            <a:rPr lang="en-US" sz="2100" b="1" kern="1200" dirty="0" smtClean="0">
              <a:solidFill>
                <a:schemeClr val="accent4">
                  <a:lumMod val="40000"/>
                  <a:lumOff val="60000"/>
                </a:schemeClr>
              </a:solidFill>
              <a:effectLst>
                <a:outerShdw blurRad="38100" dist="38100" dir="2700000" algn="tl">
                  <a:srgbClr val="000000">
                    <a:alpha val="43137"/>
                  </a:srgbClr>
                </a:outerShdw>
              </a:effectLst>
            </a:rPr>
            <a:t>Communication</a:t>
          </a:r>
          <a:r>
            <a:rPr lang="en-US" sz="2300" b="1" kern="1200" dirty="0" smtClean="0">
              <a:solidFill>
                <a:schemeClr val="accent4">
                  <a:lumMod val="40000"/>
                  <a:lumOff val="60000"/>
                </a:schemeClr>
              </a:solidFill>
              <a:effectLst>
                <a:outerShdw blurRad="38100" dist="38100" dir="2700000" algn="tl">
                  <a:srgbClr val="000000">
                    <a:alpha val="43137"/>
                  </a:srgbClr>
                </a:outerShdw>
              </a:effectLst>
            </a:rPr>
            <a:t> and Interaction</a:t>
          </a:r>
          <a:endParaRPr lang="en-US" sz="2300" b="1" kern="1200" dirty="0">
            <a:solidFill>
              <a:schemeClr val="accent4">
                <a:lumMod val="40000"/>
                <a:lumOff val="60000"/>
              </a:schemeClr>
            </a:solidFill>
            <a:effectLst>
              <a:outerShdw blurRad="38100" dist="38100" dir="2700000" algn="tl">
                <a:srgbClr val="000000">
                  <a:alpha val="43137"/>
                </a:srgbClr>
              </a:outerShdw>
            </a:effectLst>
          </a:endParaRPr>
        </a:p>
      </dsp:txBody>
      <dsp:txXfrm>
        <a:off x="2207833" y="2407920"/>
        <a:ext cx="2141543" cy="2407920"/>
      </dsp:txXfrm>
    </dsp:sp>
    <dsp:sp modelId="{0E3001DB-6C6B-4030-8096-FB928578CCAD}">
      <dsp:nvSpPr>
        <dsp:cNvPr id="0" name=""/>
        <dsp:cNvSpPr/>
      </dsp:nvSpPr>
      <dsp:spPr>
        <a:xfrm>
          <a:off x="2276308" y="361188"/>
          <a:ext cx="2004593" cy="200459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dsp:style>
    </dsp:sp>
    <dsp:sp modelId="{CE7825B3-49AC-4CD6-8E89-6345FEA22DB6}">
      <dsp:nvSpPr>
        <dsp:cNvPr id="0" name=""/>
        <dsp:cNvSpPr/>
      </dsp:nvSpPr>
      <dsp:spPr>
        <a:xfrm>
          <a:off x="4413623" y="0"/>
          <a:ext cx="2141543" cy="6019800"/>
        </a:xfrm>
        <a:prstGeom prst="roundRect">
          <a:avLst>
            <a:gd name="adj" fmla="val 10000"/>
          </a:avLst>
        </a:prstGeom>
        <a:solidFill>
          <a:schemeClr val="accent5">
            <a:hueOff val="-8155742"/>
            <a:satOff val="56051"/>
            <a:lumOff val="-5491"/>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Structural Capacity:</a:t>
          </a:r>
        </a:p>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Procedures and Policies </a:t>
          </a:r>
          <a:endParaRPr lang="en-US" sz="2600" b="1" kern="1200" dirty="0">
            <a:solidFill>
              <a:schemeClr val="accent4">
                <a:lumMod val="40000"/>
                <a:lumOff val="60000"/>
              </a:schemeClr>
            </a:solidFill>
            <a:effectLst>
              <a:outerShdw blurRad="38100" dist="38100" dir="2700000" algn="tl">
                <a:srgbClr val="000000">
                  <a:alpha val="43137"/>
                </a:srgbClr>
              </a:outerShdw>
            </a:effectLst>
          </a:endParaRPr>
        </a:p>
      </dsp:txBody>
      <dsp:txXfrm>
        <a:off x="4413623" y="2407920"/>
        <a:ext cx="2141543" cy="2407920"/>
      </dsp:txXfrm>
    </dsp:sp>
    <dsp:sp modelId="{76989AE8-E259-4C6C-BC70-2195222FF304}">
      <dsp:nvSpPr>
        <dsp:cNvPr id="0" name=""/>
        <dsp:cNvSpPr/>
      </dsp:nvSpPr>
      <dsp:spPr>
        <a:xfrm>
          <a:off x="4482098" y="361188"/>
          <a:ext cx="2004593" cy="200459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0" t="1471" r="-40450" b="-1471"/>
          </a:stretch>
        </a:blip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dsp:style>
    </dsp:sp>
    <dsp:sp modelId="{8CF2F512-20DF-44CF-81A1-E2F9C56F7660}">
      <dsp:nvSpPr>
        <dsp:cNvPr id="0" name=""/>
        <dsp:cNvSpPr/>
      </dsp:nvSpPr>
      <dsp:spPr>
        <a:xfrm>
          <a:off x="6619413" y="0"/>
          <a:ext cx="2141543" cy="6019800"/>
        </a:xfrm>
        <a:prstGeom prst="roundRect">
          <a:avLst>
            <a:gd name="adj" fmla="val 10000"/>
          </a:avLst>
        </a:prstGeom>
        <a:solidFill>
          <a:schemeClr val="accent5">
            <a:hueOff val="-12233612"/>
            <a:satOff val="84076"/>
            <a:lumOff val="-8236"/>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Material Capacity:</a:t>
          </a:r>
        </a:p>
        <a:p>
          <a:pPr lvl="0" algn="ctr" defTabSz="1155700">
            <a:lnSpc>
              <a:spcPct val="90000"/>
            </a:lnSpc>
            <a:spcBef>
              <a:spcPct val="0"/>
            </a:spcBef>
            <a:spcAft>
              <a:spcPct val="35000"/>
            </a:spcAft>
          </a:pPr>
          <a:r>
            <a:rPr lang="en-US" sz="2600" b="1" kern="1200" dirty="0" smtClean="0">
              <a:solidFill>
                <a:schemeClr val="accent4">
                  <a:lumMod val="40000"/>
                  <a:lumOff val="60000"/>
                </a:schemeClr>
              </a:solidFill>
              <a:effectLst>
                <a:outerShdw blurRad="38100" dist="38100" dir="2700000" algn="tl">
                  <a:srgbClr val="000000">
                    <a:alpha val="43137"/>
                  </a:srgbClr>
                </a:outerShdw>
              </a:effectLst>
            </a:rPr>
            <a:t>Fiscal and Physical</a:t>
          </a:r>
          <a:endParaRPr lang="en-US" sz="2600" b="1" kern="1200" dirty="0">
            <a:solidFill>
              <a:schemeClr val="accent4">
                <a:lumMod val="40000"/>
                <a:lumOff val="60000"/>
              </a:schemeClr>
            </a:solidFill>
            <a:effectLst>
              <a:outerShdw blurRad="38100" dist="38100" dir="2700000" algn="tl">
                <a:srgbClr val="000000">
                  <a:alpha val="43137"/>
                </a:srgbClr>
              </a:outerShdw>
            </a:effectLst>
          </a:endParaRPr>
        </a:p>
      </dsp:txBody>
      <dsp:txXfrm>
        <a:off x="6619413" y="2407920"/>
        <a:ext cx="2141543" cy="2407920"/>
      </dsp:txXfrm>
    </dsp:sp>
    <dsp:sp modelId="{C5EDBBB3-1F4E-4D80-8E0F-1A008C8F5CE5}">
      <dsp:nvSpPr>
        <dsp:cNvPr id="0" name=""/>
        <dsp:cNvSpPr/>
      </dsp:nvSpPr>
      <dsp:spPr>
        <a:xfrm>
          <a:off x="6687888" y="361188"/>
          <a:ext cx="2004593" cy="2004593"/>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751" t="-2207" r="-50751" b="2207"/>
          </a:stretch>
        </a:blip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dsp:style>
    </dsp:sp>
    <dsp:sp modelId="{AB41A579-CA3B-4664-87FA-77750F638859}">
      <dsp:nvSpPr>
        <dsp:cNvPr id="0" name=""/>
        <dsp:cNvSpPr/>
      </dsp:nvSpPr>
      <dsp:spPr>
        <a:xfrm>
          <a:off x="350519" y="4815840"/>
          <a:ext cx="8061960" cy="902970"/>
        </a:xfrm>
        <a:prstGeom prst="leftRightArrow">
          <a:avLst/>
        </a:prstGeom>
        <a:solidFill>
          <a:schemeClr val="accent5">
            <a:tint val="4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5FFECAD6-B06E-4DD7-8DD2-89B069669941}" type="datetimeFigureOut">
              <a:rPr lang="en-US" smtClean="0"/>
              <a:t>2/21/2014</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B8C67188-EB53-4260-80E6-E2FCBAFFFFFA}" type="slidenum">
              <a:rPr lang="en-US" smtClean="0"/>
              <a:t>‹#›</a:t>
            </a:fld>
            <a:endParaRPr lang="en-US" dirty="0"/>
          </a:p>
        </p:txBody>
      </p:sp>
    </p:spTree>
    <p:extLst>
      <p:ext uri="{BB962C8B-B14F-4D97-AF65-F5344CB8AC3E}">
        <p14:creationId xmlns:p14="http://schemas.microsoft.com/office/powerpoint/2010/main" val="366584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5" tIns="46153" rIns="92305" bIns="46153"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2305" tIns="46153" rIns="92305" bIns="46153" rtlCol="0"/>
          <a:lstStyle>
            <a:lvl1pPr algn="r">
              <a:defRPr sz="1200"/>
            </a:lvl1pPr>
          </a:lstStyle>
          <a:p>
            <a:fld id="{73AD4DBA-7FC0-2340-9563-BD93D68A75B5}" type="datetimeFigureOut">
              <a:rPr lang="en-US" smtClean="0"/>
              <a:t>2/21/2014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305" tIns="46153" rIns="92305" bIns="46153"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5" tIns="46153" rIns="92305" bIns="461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5" tIns="46153" rIns="92305" bIns="461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2305" tIns="46153" rIns="92305" bIns="46153" rtlCol="0" anchor="b"/>
          <a:lstStyle>
            <a:lvl1pPr algn="r">
              <a:defRPr sz="1200"/>
            </a:lvl1pPr>
          </a:lstStyle>
          <a:p>
            <a:fld id="{C130D59F-7EDA-BF4F-940E-824FAA9C064E}" type="slidenum">
              <a:rPr lang="en-US" smtClean="0"/>
              <a:t>‹#›</a:t>
            </a:fld>
            <a:endParaRPr lang="en-US" dirty="0"/>
          </a:p>
        </p:txBody>
      </p:sp>
    </p:spTree>
    <p:extLst>
      <p:ext uri="{BB962C8B-B14F-4D97-AF65-F5344CB8AC3E}">
        <p14:creationId xmlns:p14="http://schemas.microsoft.com/office/powerpoint/2010/main" val="27614614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6B37F27A-3622-4088-8435-C182E53833CC}" type="slidenum">
              <a:rPr lang="en-US" altLang="en-US" smtClean="0">
                <a:latin typeface="Arial" pitchFamily="34" charset="0"/>
              </a:rPr>
              <a:pPr eaLnBrk="1" hangingPunct="1"/>
              <a:t>1</a:t>
            </a:fld>
            <a:endParaRPr lang="en-US" altLang="en-US" smtClean="0">
              <a:latin typeface="Arial"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EEB97BA-12F7-4343-ADF9-C60810385D12}" type="slidenum">
              <a:rPr lang="en-US" altLang="en-US" smtClean="0">
                <a:latin typeface="Arial" pitchFamily="34" charset="0"/>
              </a:rPr>
              <a:pPr eaLnBrk="1" hangingPunct="1">
                <a:spcBef>
                  <a:spcPct val="0"/>
                </a:spcBef>
                <a:defRPr/>
              </a:pPr>
              <a:t>71</a:t>
            </a:fld>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36FAF8F-5F03-4FC5-AE00-87181DA0FAF7}" type="slidenum">
              <a:rPr lang="en-US" altLang="en-US" smtClean="0">
                <a:latin typeface="Arial" pitchFamily="34" charset="0"/>
              </a:rPr>
              <a:pPr eaLnBrk="1" hangingPunct="1">
                <a:spcBef>
                  <a:spcPct val="0"/>
                </a:spcBef>
                <a:defRPr/>
              </a:pPr>
              <a:t>74</a:t>
            </a:fld>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4C38E4D-5E12-467D-AE55-EDE9440C2F92}" type="slidenum">
              <a:rPr lang="en-US" altLang="en-US" smtClean="0">
                <a:latin typeface="Arial" pitchFamily="34" charset="0"/>
              </a:rPr>
              <a:pPr eaLnBrk="1" hangingPunct="1">
                <a:spcBef>
                  <a:spcPct val="0"/>
                </a:spcBef>
                <a:defRPr/>
              </a:pPr>
              <a:t>75</a:t>
            </a:fld>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D409AB1-27BC-4F06-8FAA-08E09ACF8534}" type="slidenum">
              <a:rPr lang="en-US" altLang="en-US" smtClean="0">
                <a:latin typeface="Arial" pitchFamily="34" charset="0"/>
              </a:rPr>
              <a:pPr eaLnBrk="1" hangingPunct="1">
                <a:spcBef>
                  <a:spcPct val="0"/>
                </a:spcBef>
                <a:defRPr/>
              </a:pPr>
              <a:t>76</a:t>
            </a:fld>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A35C5A20-A96F-44B9-9645-AB9E55628CA9}" type="slidenum">
              <a:rPr lang="en-US" altLang="en-US" smtClean="0">
                <a:latin typeface="Arial" pitchFamily="34" charset="0"/>
              </a:rPr>
              <a:pPr eaLnBrk="1" hangingPunct="1">
                <a:spcBef>
                  <a:spcPct val="0"/>
                </a:spcBef>
                <a:defRPr/>
              </a:pPr>
              <a:t>77</a:t>
            </a:fld>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189596E-A813-4CAE-BD87-F6543AFCBCA4}" type="slidenum">
              <a:rPr lang="en-US" altLang="en-US" smtClean="0">
                <a:latin typeface="Arial" pitchFamily="34" charset="0"/>
              </a:rPr>
              <a:pPr eaLnBrk="1" hangingPunct="1">
                <a:spcBef>
                  <a:spcPct val="0"/>
                </a:spcBef>
                <a:defRPr/>
              </a:pPr>
              <a:t>78</a:t>
            </a:fld>
            <a:endParaRPr lang="en-US"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E2C979BD-F7CB-4FE5-A019-45A8546EADCF}" type="slidenum">
              <a:rPr lang="en-US" altLang="en-US" smtClean="0">
                <a:latin typeface="Arial" pitchFamily="34" charset="0"/>
              </a:rPr>
              <a:pPr eaLnBrk="1" hangingPunct="1">
                <a:spcBef>
                  <a:spcPct val="0"/>
                </a:spcBef>
                <a:defRPr/>
              </a:pPr>
              <a:t>79</a:t>
            </a:fld>
            <a:endParaRPr lang="en-US"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7461A16-6D49-4E1D-B4E9-BF211017270A}" type="slidenum">
              <a:rPr lang="en-US" altLang="en-US" smtClean="0">
                <a:latin typeface="Arial" pitchFamily="34" charset="0"/>
              </a:rPr>
              <a:pPr eaLnBrk="1" hangingPunct="1">
                <a:spcBef>
                  <a:spcPct val="0"/>
                </a:spcBef>
                <a:defRPr/>
              </a:pPr>
              <a:t>80</a:t>
            </a:fld>
            <a:endParaRPr lang="en-US"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50634A3-5F86-4E7E-994D-B61EB3F55841}" type="slidenum">
              <a:rPr lang="en-US" altLang="en-US" smtClean="0">
                <a:latin typeface="Arial" pitchFamily="34" charset="0"/>
              </a:rPr>
              <a:pPr eaLnBrk="1" hangingPunct="1">
                <a:spcBef>
                  <a:spcPct val="0"/>
                </a:spcBef>
                <a:defRPr/>
              </a:pPr>
              <a:t>81</a:t>
            </a:fld>
            <a:endParaRPr lang="en-US"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82</a:t>
            </a:fld>
            <a:endParaRPr lang="en-US" dirty="0"/>
          </a:p>
        </p:txBody>
      </p:sp>
    </p:spTree>
    <p:extLst>
      <p:ext uri="{BB962C8B-B14F-4D97-AF65-F5344CB8AC3E}">
        <p14:creationId xmlns:p14="http://schemas.microsoft.com/office/powerpoint/2010/main" val="266596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AD382FF-1CB5-4F08-B432-5488B52D15E8}" type="slidenum">
              <a:rPr lang="en-US" altLang="en-US" smtClean="0"/>
              <a:pPr eaLnBrk="1" hangingPunct="1"/>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33F4A1-7BD5-454B-8F37-953B0DFDD3A2}" type="slidenum">
              <a:rPr lang="en-US" smtClean="0"/>
              <a:t>87</a:t>
            </a:fld>
            <a:endParaRPr lang="en-US"/>
          </a:p>
        </p:txBody>
      </p:sp>
    </p:spTree>
    <p:extLst>
      <p:ext uri="{BB962C8B-B14F-4D97-AF65-F5344CB8AC3E}">
        <p14:creationId xmlns:p14="http://schemas.microsoft.com/office/powerpoint/2010/main" val="482172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690E3-F23C-4F1A-B0E8-C6D409F04474}" type="slidenum">
              <a:rPr lang="en-US" smtClean="0"/>
              <a:t>91</a:t>
            </a:fld>
            <a:endParaRPr lang="en-US"/>
          </a:p>
        </p:txBody>
      </p:sp>
    </p:spTree>
    <p:extLst>
      <p:ext uri="{BB962C8B-B14F-4D97-AF65-F5344CB8AC3E}">
        <p14:creationId xmlns:p14="http://schemas.microsoft.com/office/powerpoint/2010/main" val="417187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a:t>
            </a:r>
            <a:r>
              <a:rPr lang="en-US" baseline="0" dirty="0" smtClean="0"/>
              <a:t> participants about the March 19-April 2 Student Voice Survey window.  Encourage participants to review the provided links.  The first link is the Student Voice page on KDE’s website.  The second link is for the Student Voice video series housed on KDE’s media portal.  Emphasize the recent change of K-2 students not participating in the upcoming SV window.  Explain that a Beta Test using the K-2 survey is happening with identified districts now- information will be solicited from those districts concerning the K-2 administration.  </a:t>
            </a:r>
            <a:endParaRPr lang="en-US" dirty="0"/>
          </a:p>
        </p:txBody>
      </p:sp>
      <p:sp>
        <p:nvSpPr>
          <p:cNvPr id="4" name="Slide Number Placeholder 3"/>
          <p:cNvSpPr>
            <a:spLocks noGrp="1"/>
          </p:cNvSpPr>
          <p:nvPr>
            <p:ph type="sldNum" sz="quarter" idx="10"/>
          </p:nvPr>
        </p:nvSpPr>
        <p:spPr/>
        <p:txBody>
          <a:bodyPr/>
          <a:lstStyle/>
          <a:p>
            <a:fld id="{7D33F4A1-7BD5-454B-8F37-953B0DFDD3A2}" type="slidenum">
              <a:rPr lang="en-US" smtClean="0"/>
              <a:t>95</a:t>
            </a:fld>
            <a:endParaRPr lang="en-US"/>
          </a:p>
        </p:txBody>
      </p:sp>
    </p:spTree>
    <p:extLst>
      <p:ext uri="{BB962C8B-B14F-4D97-AF65-F5344CB8AC3E}">
        <p14:creationId xmlns:p14="http://schemas.microsoft.com/office/powerpoint/2010/main" val="632828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participants</a:t>
            </a:r>
            <a:r>
              <a:rPr lang="en-US" baseline="0" dirty="0" smtClean="0"/>
              <a:t> that Window 3 closes on February 28.  The fourth and final window runs from March 1-April 30.  </a:t>
            </a:r>
            <a:endParaRPr lang="en-US" dirty="0"/>
          </a:p>
        </p:txBody>
      </p:sp>
      <p:sp>
        <p:nvSpPr>
          <p:cNvPr id="4" name="Slide Number Placeholder 3"/>
          <p:cNvSpPr>
            <a:spLocks noGrp="1"/>
          </p:cNvSpPr>
          <p:nvPr>
            <p:ph type="sldNum" sz="quarter" idx="10"/>
          </p:nvPr>
        </p:nvSpPr>
        <p:spPr/>
        <p:txBody>
          <a:bodyPr/>
          <a:lstStyle/>
          <a:p>
            <a:fld id="{7D33F4A1-7BD5-454B-8F37-953B0DFDD3A2}" type="slidenum">
              <a:rPr lang="en-US" smtClean="0"/>
              <a:t>96</a:t>
            </a:fld>
            <a:endParaRPr lang="en-US"/>
          </a:p>
        </p:txBody>
      </p:sp>
    </p:spTree>
    <p:extLst>
      <p:ext uri="{BB962C8B-B14F-4D97-AF65-F5344CB8AC3E}">
        <p14:creationId xmlns:p14="http://schemas.microsoft.com/office/powerpoint/2010/main" val="170030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(Just show this slide)</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BC3C90F-CC53-490B-B51C-8370DC4C69CD}" type="slidenum">
              <a:rPr lang="en-US" altLang="en-US" smtClean="0"/>
              <a:pPr eaLnBrk="1" hangingPunct="1"/>
              <a:t>107</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5CFEB0A0-5996-4C68-A0AD-B60A4D6B4327}" type="slidenum">
              <a:rPr lang="en-US" altLang="en-US" smtClean="0"/>
              <a:pPr eaLnBrk="1" hangingPunct="1"/>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latin typeface="Arial" pitchFamily="34" charset="0"/>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DBE6142-5030-48DB-AA58-58A7AB2C6D84}" type="slidenum">
              <a:rPr lang="en-US" altLang="en-US" smtClean="0"/>
              <a:pPr eaLnBrk="1" hangingPunct="1"/>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latin typeface="Arial" pitchFamily="34" charset="0"/>
              </a:rPr>
              <a:t>As always, we have your reflection sheet for you to record your thoughts and ideas throughout the meeting. </a:t>
            </a:r>
          </a:p>
          <a:p>
            <a:endParaRPr lang="en-US" altLang="en-US" b="1" smtClean="0">
              <a:latin typeface="Arial" pitchFamily="34" charset="0"/>
            </a:endParaRPr>
          </a:p>
          <a:p>
            <a:r>
              <a:rPr lang="en-US" altLang="en-US" b="1" smtClean="0">
                <a:latin typeface="Arial" pitchFamily="34" charset="0"/>
              </a:rPr>
              <a:t>(Read  Reflection questions)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12E9FE0D-3972-4C82-B0B1-58CA236B7D19}" type="slidenum">
              <a:rPr lang="en-US" altLang="en-US" smtClean="0"/>
              <a:pPr eaLnBrk="1" hangingPunct="1"/>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35EA6DC-3B67-4D0C-8195-DF83B9A86E09}" type="slidenum">
              <a:rPr lang="en-US" altLang="en-US" smtClean="0"/>
              <a:pPr eaLnBrk="1" hangingPunct="1">
                <a:spcBef>
                  <a:spcPct val="0"/>
                </a:spcBef>
              </a:pPr>
              <a:t>53</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57</a:t>
            </a:fld>
            <a:endParaRPr lang="en-US" dirty="0"/>
          </a:p>
        </p:txBody>
      </p:sp>
    </p:spTree>
    <p:extLst>
      <p:ext uri="{BB962C8B-B14F-4D97-AF65-F5344CB8AC3E}">
        <p14:creationId xmlns:p14="http://schemas.microsoft.com/office/powerpoint/2010/main" val="253757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67</a:t>
            </a:fld>
            <a:endParaRPr lang="en-US" dirty="0"/>
          </a:p>
        </p:txBody>
      </p:sp>
    </p:spTree>
    <p:extLst>
      <p:ext uri="{BB962C8B-B14F-4D97-AF65-F5344CB8AC3E}">
        <p14:creationId xmlns:p14="http://schemas.microsoft.com/office/powerpoint/2010/main" val="419452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0AA70165-DE9B-48A0-82F2-9CA9BAAD12F0}" type="slidenum">
              <a:rPr lang="en-US" altLang="en-US" smtClean="0">
                <a:latin typeface="Arial" pitchFamily="34" charset="0"/>
              </a:rPr>
              <a:pPr eaLnBrk="1" hangingPunct="1">
                <a:spcBef>
                  <a:spcPct val="0"/>
                </a:spcBef>
                <a:defRPr/>
              </a:pPr>
              <a:t>69</a:t>
            </a:fld>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EBD549-7476-49A9-BEE3-7B6F16D7B6FB}" type="datetime1">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91A06-F2B3-46D5-97BE-186BDF24F9D9}" type="datetime1">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A0A62-F945-4377-9258-84F547EE31C3}" type="datetime1">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96489-A2B9-4019-8F5A-F4B85E978AEF}" type="datetime1">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29786-20B3-48E5-ACA5-803F7081AB2A}" type="datetime1">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21018A-F636-4639-A00B-455738B3CC56}" type="datetime1">
              <a:rPr lang="en-US" smtClean="0"/>
              <a:t>2/21/2014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639F99-E63C-46FE-8A72-F30B177BEE4F}" type="datetime1">
              <a:rPr lang="en-US" smtClean="0"/>
              <a:t>2/21/2014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7CC710-C139-134D-BCAE-BAD71A1747D8}"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0B43A8-7A39-4C7A-BB99-F54B44E9DF1D}" type="datetime1">
              <a:rPr lang="en-US" smtClean="0"/>
              <a:t>2/21/2014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C2CD9-BC5F-4793-B6CE-983B4D91E716}" type="datetime1">
              <a:rPr lang="en-US" smtClean="0"/>
              <a:t>2/21/2014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D438C-1E17-42EF-B0DE-C9DEDADD08DE}" type="datetime1">
              <a:rPr lang="en-US" smtClean="0"/>
              <a:t>2/21/2014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63416-C8CF-46C2-A2FB-C98600047B41}" type="datetime1">
              <a:rPr lang="en-US" smtClean="0"/>
              <a:t>2/21/2014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FEDC213E-273A-44B0-A3D1-91779D955885}" type="datetime1">
              <a:rPr lang="en-US" smtClean="0"/>
              <a:t>2/21/2014</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537CC710-C139-134D-BCAE-BAD71A1747D8}"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chool.discoveryeducation.com/clipart/clip/ani_haha.html" TargetMode="External"/><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gif"/></Relationships>
</file>

<file path=ppt/slides/_rels/slide10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hool.discoveryeducation.com/clipart/clip/ani-apple.html" TargetMode="External"/><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6.gif"/></Relationships>
</file>

<file path=ppt/slides/_rels/slide10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wmf"/><Relationship Id="rId1" Type="http://schemas.openxmlformats.org/officeDocument/2006/relationships/slideLayout" Target="../slideLayouts/slideLayout2.xml"/><Relationship Id="rId5" Type="http://schemas.openxmlformats.org/officeDocument/2006/relationships/hyperlink" Target="http://youtu.be/RwlhUcSGqgs" TargetMode="External"/><Relationship Id="rId4" Type="http://schemas.openxmlformats.org/officeDocument/2006/relationships/image" Target="../media/image159.png"/></Relationships>
</file>

<file path=ppt/slides/_rels/slide107.xml.rels><?xml version="1.0" encoding="UTF-8" standalone="yes"?>
<Relationships xmlns="http://schemas.openxmlformats.org/package/2006/relationships"><Relationship Id="rId8" Type="http://schemas.openxmlformats.org/officeDocument/2006/relationships/hyperlink" Target="http://school.discoveryeducation.com/clipart/clip/ani-pix.html" TargetMode="External"/><Relationship Id="rId3" Type="http://schemas.openxmlformats.org/officeDocument/2006/relationships/hyperlink" Target="mailto:debbie.waggoner@education.ky.gov" TargetMode="External"/><Relationship Id="rId7" Type="http://schemas.openxmlformats.org/officeDocument/2006/relationships/hyperlink" Target="mailto:mike.cassady@ckec.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mailto:rebecca.woosley@education.ky.gov" TargetMode="External"/><Relationship Id="rId5" Type="http://schemas.openxmlformats.org/officeDocument/2006/relationships/hyperlink" Target="mailto:kelly.philbeck@education.ky.gov" TargetMode="External"/><Relationship Id="rId4" Type="http://schemas.openxmlformats.org/officeDocument/2006/relationships/hyperlink" Target="mailto:terry.rhodes@education.ky.gov" TargetMode="External"/><Relationship Id="rId9" Type="http://schemas.openxmlformats.org/officeDocument/2006/relationships/image" Target="../media/image160.gif"/></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hool.discoveryeducation.com/clipart/clip/ani-cano-gif.html"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diagramColors" Target="../diagrams/colors2.xml"/><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diagramQuickStyle" Target="../diagrams/quickStyle2.xml"/><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hyperlink" Target="http://www.scott.kyschools.us/index.aspx" TargetMode="External"/><Relationship Id="rId29"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diagramLayout" Target="../diagrams/layout2.xml"/><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diagramData" Target="../diagrams/data2.xml"/><Relationship Id="rId28" Type="http://schemas.openxmlformats.org/officeDocument/2006/relationships/image" Target="../media/image23.jpeg"/><Relationship Id="rId10" Type="http://schemas.openxmlformats.org/officeDocument/2006/relationships/image" Target="../media/image11.jpeg"/><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microsoft.com/office/2007/relationships/diagramDrawing" Target="../diagrams/drawing2.xml"/><Relationship Id="rId30"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erryrhodes1science.com/" TargetMode="External"/><Relationship Id="rId2" Type="http://schemas.openxmlformats.org/officeDocument/2006/relationships/hyperlink" Target="mailto:terry.rhodes@education.ky.gov" TargetMode="External"/><Relationship Id="rId1" Type="http://schemas.openxmlformats.org/officeDocument/2006/relationships/slideLayout" Target="../slideLayouts/slideLayout1.xml"/><Relationship Id="rId5" Type="http://schemas.openxmlformats.org/officeDocument/2006/relationships/image" Target="../media/image58.gif"/><Relationship Id="rId4" Type="http://schemas.openxmlformats.org/officeDocument/2006/relationships/hyperlink" Target="http://school.discoveryeducation.com/clipart/clip/ani-idea.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getu2thetop.com/wp-content/uploads/2013/06/key2success.jp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chool.discoveryeducation.com/clipart/clip/ani-wrld.html" TargetMode="External"/><Relationship Id="rId3" Type="http://schemas.openxmlformats.org/officeDocument/2006/relationships/image" Target="../media/image63.png"/><Relationship Id="rId7" Type="http://schemas.openxmlformats.org/officeDocument/2006/relationships/hyperlink" Target="http://www.debbiewaggoner.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mailto:debbie.waggoner@education.ky.gov" TargetMode="External"/><Relationship Id="rId5" Type="http://schemas.openxmlformats.org/officeDocument/2006/relationships/hyperlink" Target="http://www.pearsonschool.com/index.cfm?locator=PS1aU9&amp;elementType=news&amp;elementId=222989" TargetMode="External"/><Relationship Id="rId4" Type="http://schemas.openxmlformats.org/officeDocument/2006/relationships/hyperlink" Target="http://www.lacoe.edu/Home/Videos/PlayVideo/TabId/202/VideoId/220/College?Career??Civic?Life?C3?" TargetMode="External"/><Relationship Id="rId9" Type="http://schemas.openxmlformats.org/officeDocument/2006/relationships/image" Target="../media/image64.gif"/></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0.png"/><Relationship Id="rId4" Type="http://schemas.openxmlformats.org/officeDocument/2006/relationships/image" Target="../media/image71.png"/><Relationship Id="rId9"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hyperlink" Target="http://school.discoveryeducation.com/clipart/clip/ani-wrld.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chool.discoveryeducation.com/clipart/clip/ani_thinkingcap.html" TargetMode="Externa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gif"/></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google.com/imgres?imgurl=http://thebridgecincy.files.wordpress.com/2009/08/john-maxwell.jpg&amp;imgrefurl=http://thebridgecincy.wordpress.com/2009/08/20/john-maxwell-injoy-stewardship-conference/&amp;h=220&amp;w=245&amp;sz=11&amp;tbnid=_kliT2Czum1H2M:&amp;tbnh=99&amp;tbnw=110&amp;prev=/images?q%3Djohn%2Bmaxwell%2Bpictures&amp;usg=__2ZOrtIlJAbJTymxZB6aeBhZLqYM=&amp;ei=oFD7S_qcOYT7lweWrIzkDw&amp;sa=X&amp;oi=image_result&amp;resnum=3&amp;ct=image&amp;ved=0CBoQ9QEwA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hyperlink" Target="http://www.civilwar.org/education/teachers/lesson-plans/gettysburg-address-lesson-plan/the-gettysburg-address-lesson.html#anticipatoryhook"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4.wmf"/></Relationships>
</file>

<file path=ppt/slides/_rels/slide75.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todaysmeet.com/CKECISLN"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1.wmf"/></Relationships>
</file>

<file path=ppt/slides/_rels/slide81.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hyperlink" Target="http://youtu.be/4z7gDsSKUmU"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jpg"/><Relationship Id="rId4" Type="http://schemas.openxmlformats.org/officeDocument/2006/relationships/image" Target="../media/image132.jpg"/></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5.jp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education.ky.gov/teachers/HiEffTeach/Pages/Student-Voice-Survey.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hyperlink" Target="http://mediaportal.education.ky.gov/educator-effectivenes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42.jpg"/><Relationship Id="rId4" Type="http://schemas.openxmlformats.org/officeDocument/2006/relationships/image" Target="../media/image141.gif"/></Relationships>
</file>

<file path=ppt/slides/_rels/slide97.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43.jp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9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9903" y="21021"/>
            <a:ext cx="8339959" cy="1933575"/>
          </a:xfrm>
        </p:spPr>
        <p:txBody>
          <a:bodyPr>
            <a:noAutofit/>
          </a:bodyPr>
          <a:lstStyle/>
          <a:p>
            <a:pPr algn="ctr" eaLnBrk="1" hangingPunct="1">
              <a:defRPr/>
            </a:pPr>
            <a:r>
              <a:rPr lang="en-US" sz="4400" b="1" spc="300" dirty="0" smtClean="0">
                <a:solidFill>
                  <a:schemeClr val="bg1"/>
                </a:solidFill>
                <a:effectLst>
                  <a:outerShdw blurRad="38100" dist="38100" dir="2700000" algn="tl">
                    <a:srgbClr val="000000">
                      <a:alpha val="43137"/>
                    </a:srgbClr>
                  </a:outerShdw>
                </a:effectLst>
                <a:ea typeface="MS PGothic" pitchFamily="34" charset="-128"/>
              </a:rPr>
              <a:t>CKEC  Instructional  Support Leadership  Network  </a:t>
            </a:r>
          </a:p>
        </p:txBody>
      </p:sp>
      <p:sp>
        <p:nvSpPr>
          <p:cNvPr id="3" name="Subtitle 2"/>
          <p:cNvSpPr>
            <a:spLocks noGrp="1"/>
          </p:cNvSpPr>
          <p:nvPr>
            <p:ph type="subTitle" idx="1"/>
          </p:nvPr>
        </p:nvSpPr>
        <p:spPr>
          <a:xfrm>
            <a:off x="1013618" y="1938228"/>
            <a:ext cx="7116763" cy="862013"/>
          </a:xfrm>
        </p:spPr>
        <p:txBody>
          <a:bodyPr>
            <a:noAutofit/>
          </a:bodyPr>
          <a:lstStyle/>
          <a:p>
            <a:pPr algn="ctr">
              <a:defRPr/>
            </a:pPr>
            <a:r>
              <a:rPr lang="en-US" sz="6000" b="1" dirty="0" smtClean="0">
                <a:solidFill>
                  <a:srgbClr val="92D050"/>
                </a:solidFill>
                <a:effectLst>
                  <a:outerShdw blurRad="38100" dist="38100" dir="2700000" algn="tl">
                    <a:srgbClr val="000000">
                      <a:alpha val="43137"/>
                    </a:srgbClr>
                  </a:outerShdw>
                </a:effectLst>
                <a:ea typeface="MS PGothic" pitchFamily="34" charset="-128"/>
              </a:rPr>
              <a:t>February 20</a:t>
            </a:r>
            <a:r>
              <a:rPr lang="en-US" sz="6000" b="1" baseline="30000" dirty="0" smtClean="0">
                <a:solidFill>
                  <a:srgbClr val="92D050"/>
                </a:solidFill>
                <a:effectLst>
                  <a:outerShdw blurRad="38100" dist="38100" dir="2700000" algn="tl">
                    <a:srgbClr val="000000">
                      <a:alpha val="43137"/>
                    </a:srgbClr>
                  </a:outerShdw>
                </a:effectLst>
                <a:ea typeface="MS PGothic" pitchFamily="34" charset="-128"/>
              </a:rPr>
              <a:t>th</a:t>
            </a:r>
            <a:r>
              <a:rPr lang="en-US" sz="6000" b="1" dirty="0" smtClean="0">
                <a:solidFill>
                  <a:srgbClr val="92D050"/>
                </a:solidFill>
                <a:effectLst>
                  <a:outerShdw blurRad="38100" dist="38100" dir="2700000" algn="tl">
                    <a:srgbClr val="000000">
                      <a:alpha val="43137"/>
                    </a:srgbClr>
                  </a:outerShdw>
                </a:effectLst>
                <a:ea typeface="MS PGothic" pitchFamily="34" charset="-128"/>
              </a:rPr>
              <a:t>, 2014</a:t>
            </a:r>
            <a:endParaRPr lang="en-US" sz="6000" b="1" dirty="0">
              <a:solidFill>
                <a:srgbClr val="92D050"/>
              </a:solidFill>
              <a:effectLst>
                <a:outerShdw blurRad="38100" dist="38100" dir="2700000" algn="tl">
                  <a:srgbClr val="000000">
                    <a:alpha val="43137"/>
                  </a:srgbClr>
                </a:outerShdw>
              </a:effectLst>
              <a:ea typeface="MS PGothic" pitchFamily="34" charset="-128"/>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55950"/>
            <a:ext cx="38274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908300"/>
            <a:ext cx="1949669" cy="22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351463"/>
            <a:ext cx="9144000" cy="1384995"/>
          </a:xfrm>
          <a:prstGeom prst="rect">
            <a:avLst/>
          </a:prstGeom>
          <a:solidFill>
            <a:schemeClr val="bg1"/>
          </a:solidFill>
        </p:spPr>
        <p:txBody>
          <a:bodyPr>
            <a:spAutoFit/>
          </a:bodyPr>
          <a:lstStyle/>
          <a:p>
            <a:pPr algn="ctr">
              <a:defRPr/>
            </a:pPr>
            <a:r>
              <a:rPr lang="en-US" sz="2800" b="1" dirty="0">
                <a:solidFill>
                  <a:srgbClr val="00B050"/>
                </a:solidFill>
                <a:effectLst>
                  <a:outerShdw blurRad="38100" dist="38100" dir="2700000" algn="tl">
                    <a:srgbClr val="000000">
                      <a:alpha val="43137"/>
                    </a:srgbClr>
                  </a:outerShdw>
                </a:effectLst>
                <a:ea typeface="MS PGothic" pitchFamily="34" charset="-128"/>
              </a:rPr>
              <a:t>Today’s materials can be accessed at</a:t>
            </a:r>
            <a:r>
              <a:rPr lang="en-US" sz="2800" b="1" dirty="0" smtClean="0">
                <a:solidFill>
                  <a:srgbClr val="00B050"/>
                </a:solidFill>
                <a:effectLst>
                  <a:outerShdw blurRad="38100" dist="38100" dir="2700000" algn="tl">
                    <a:srgbClr val="000000">
                      <a:alpha val="43137"/>
                    </a:srgbClr>
                  </a:outerShdw>
                </a:effectLst>
                <a:ea typeface="MS PGothic" pitchFamily="34" charset="-128"/>
              </a:rPr>
              <a:t>:</a:t>
            </a:r>
          </a:p>
          <a:p>
            <a:pPr algn="ctr">
              <a:defRPr/>
            </a:pPr>
            <a:r>
              <a:rPr lang="en-US" sz="2800" b="1" dirty="0" smtClean="0">
                <a:solidFill>
                  <a:srgbClr val="00B050"/>
                </a:solidFill>
                <a:effectLst>
                  <a:outerShdw blurRad="38100" dist="38100" dir="2700000" algn="tl">
                    <a:srgbClr val="000000">
                      <a:alpha val="43137"/>
                    </a:srgbClr>
                  </a:outerShdw>
                </a:effectLst>
                <a:ea typeface="MS PGothic" pitchFamily="34" charset="-128"/>
              </a:rPr>
              <a:t> </a:t>
            </a:r>
            <a:r>
              <a:rPr lang="en-US" sz="2800" b="1" u="sng" dirty="0">
                <a:effectLst>
                  <a:outerShdw blurRad="38100" dist="38100" dir="2700000" algn="tl">
                    <a:srgbClr val="000000">
                      <a:alpha val="43137"/>
                    </a:srgbClr>
                  </a:outerShdw>
                </a:effectLst>
                <a:ea typeface="MS PGothic" pitchFamily="34" charset="-128"/>
                <a:hlinkClick r:id=""/>
              </a:rPr>
              <a:t>http://www.debbiewaggoner.com/</a:t>
            </a:r>
          </a:p>
          <a:p>
            <a:pPr algn="ctr">
              <a:defRPr/>
            </a:pPr>
            <a:r>
              <a:rPr lang="en-US" sz="2800" b="1" u="sng" dirty="0" smtClean="0">
                <a:effectLst>
                  <a:outerShdw blurRad="38100" dist="38100" dir="2700000" algn="tl">
                    <a:srgbClr val="000000">
                      <a:alpha val="43137"/>
                    </a:srgbClr>
                  </a:outerShdw>
                </a:effectLst>
                <a:ea typeface="MS PGothic" pitchFamily="34" charset="-128"/>
                <a:hlinkClick r:id=""/>
              </a:rPr>
              <a:t>feb-2014-isln.html</a:t>
            </a:r>
            <a:r>
              <a:rPr lang="en-US" sz="2800" dirty="0">
                <a:ea typeface="MS PGothic" pitchFamily="34" charset="-128"/>
              </a:rPr>
              <a:t> </a:t>
            </a:r>
          </a:p>
        </p:txBody>
      </p:sp>
    </p:spTree>
    <p:extLst>
      <p:ext uri="{BB962C8B-B14F-4D97-AF65-F5344CB8AC3E}">
        <p14:creationId xmlns:p14="http://schemas.microsoft.com/office/powerpoint/2010/main" val="2495638241"/>
      </p:ext>
    </p:extLst>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2000"/>
                                        <p:tgtEl>
                                          <p:spTgt spid="307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10</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469611"/>
            <a:ext cx="9258300" cy="369332"/>
          </a:xfrm>
          <a:prstGeom prst="rect">
            <a:avLst/>
          </a:prstGeom>
          <a:solidFill>
            <a:srgbClr val="FFFF00"/>
          </a:solidFill>
        </p:spPr>
        <p:txBody>
          <a:bodyPr wrap="square">
            <a:spAutoFit/>
          </a:bodyPr>
          <a:lstStyle/>
          <a:p>
            <a:pPr algn="ctr"/>
            <a:r>
              <a:rPr lang="en-US" dirty="0"/>
              <a:t>http://</a:t>
            </a:r>
            <a:r>
              <a:rPr lang="en-US" dirty="0" smtClean="0"/>
              <a:t>learningforward.org/publications/implementing-common-core/professional-learning-units</a:t>
            </a:r>
          </a:p>
        </p:txBody>
      </p:sp>
    </p:spTree>
    <p:extLst>
      <p:ext uri="{BB962C8B-B14F-4D97-AF65-F5344CB8AC3E}">
        <p14:creationId xmlns:p14="http://schemas.microsoft.com/office/powerpoint/2010/main" val="1061298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27276" cy="762000"/>
          </a:xfrm>
        </p:spPr>
        <p:txBody>
          <a:bodyPr>
            <a:normAutofit fontScale="90000"/>
          </a:bodyPr>
          <a:lstStyle/>
          <a:p>
            <a:pPr algn="ctr">
              <a:defRPr/>
            </a:pPr>
            <a:r>
              <a:rPr lang="en-US" b="1" i="1" dirty="0" smtClean="0">
                <a:solidFill>
                  <a:schemeClr val="bg2">
                    <a:lumMod val="90000"/>
                  </a:schemeClr>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bg2">
                  <a:lumMod val="90000"/>
                </a:schemeClr>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330784811"/>
              </p:ext>
            </p:extLst>
          </p:nvPr>
        </p:nvGraphicFramePr>
        <p:xfrm>
          <a:off x="0" y="685800"/>
          <a:ext cx="9144000" cy="5945372"/>
        </p:xfrm>
        <a:graphic>
          <a:graphicData uri="http://schemas.openxmlformats.org/drawingml/2006/table">
            <a:tbl>
              <a:tblPr firstRow="1" firstCol="1" bandRow="1">
                <a:tableStyleId>{5C22544A-7EE6-4342-B048-85BDC9FD1C3A}</a:tableStyleId>
              </a:tblPr>
              <a:tblGrid>
                <a:gridCol w="1576552"/>
                <a:gridCol w="2554014"/>
                <a:gridCol w="2554013"/>
                <a:gridCol w="2459421"/>
              </a:tblGrid>
              <a:tr h="477357">
                <a:tc>
                  <a:txBody>
                    <a:bodyPr/>
                    <a:lstStyle/>
                    <a:p>
                      <a:pPr marL="0" marR="0">
                        <a:lnSpc>
                          <a:spcPct val="115000"/>
                        </a:lnSpc>
                        <a:spcBef>
                          <a:spcPts val="0"/>
                        </a:spcBef>
                        <a:spcAft>
                          <a:spcPts val="0"/>
                        </a:spcAft>
                      </a:pPr>
                      <a:r>
                        <a:rPr lang="en-US" sz="2000" dirty="0" smtClean="0">
                          <a:solidFill>
                            <a:schemeClr val="bg1"/>
                          </a:solidFill>
                          <a:effectLst/>
                          <a:latin typeface="+mn-lt"/>
                          <a:ea typeface="+mn-ea"/>
                          <a:cs typeface="+mn-cs"/>
                        </a:rPr>
                        <a:t>DISTRICTS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5400" baseline="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A-F</a:t>
                      </a:r>
                      <a:endParaRPr lang="en-US" sz="54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a:t>
                      </a:r>
                      <a:r>
                        <a:rPr lang="en-US" sz="2400" b="1" u="sng"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G-O</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6824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P-Z</a:t>
                      </a:r>
                    </a:p>
                    <a:p>
                      <a:pPr marL="0" marR="0">
                        <a:lnSpc>
                          <a:spcPct val="115000"/>
                        </a:lnSpc>
                        <a:spcBef>
                          <a:spcPts val="0"/>
                        </a:spcBef>
                        <a:spcAft>
                          <a:spcPts val="0"/>
                        </a:spcAft>
                      </a:pP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smtClean="0">
                        <a:solidFill>
                          <a:srgbClr val="7030A0"/>
                        </a:solidFill>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a:t>
                      </a:r>
                      <a:r>
                        <a:rPr lang="en-US" sz="2400" b="1" u="sng"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txBody>
                  <a:tcPr marL="68580" marR="68580" marT="0" marB="0"/>
                </a:tc>
              </a:tr>
            </a:tbl>
          </a:graphicData>
        </a:graphic>
      </p:graphicFrame>
      <p:sp>
        <p:nvSpPr>
          <p:cNvPr id="3" name="Right Arrow 2"/>
          <p:cNvSpPr/>
          <p:nvPr/>
        </p:nvSpPr>
        <p:spPr>
          <a:xfrm>
            <a:off x="2667000" y="2494756"/>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454986"/>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840421" y="6065837"/>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73715316"/>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101</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2388"/>
            <a:ext cx="8686800"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big smile">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26648" y="3101928"/>
            <a:ext cx="1786704" cy="2144047"/>
          </a:xfrm>
          <a:prstGeom prst="rect">
            <a:avLst/>
          </a:prstGeom>
          <a:noFill/>
          <a:extLst>
            <a:ext uri="{909E8E84-426E-40DD-AFC4-6F175D3DCCD1}">
              <a14:hiddenFill xmlns:a14="http://schemas.microsoft.com/office/drawing/2010/main">
                <a:solidFill>
                  <a:srgbClr val="FFFFFF"/>
                </a:solidFill>
              </a14:hiddenFill>
            </a:ext>
          </a:extLst>
        </p:spPr>
      </p:pic>
      <p:sp>
        <p:nvSpPr>
          <p:cNvPr id="5" name="Left-Right Arrow 4"/>
          <p:cNvSpPr/>
          <p:nvPr/>
        </p:nvSpPr>
        <p:spPr>
          <a:xfrm>
            <a:off x="425669" y="5060731"/>
            <a:ext cx="8087683" cy="13085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Where is your district in implementing CHETL?</a:t>
            </a:r>
            <a:endParaRPr lang="en-US" sz="2400"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540411" y="-682289"/>
            <a:ext cx="24288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59-64</a:t>
            </a:r>
            <a:endParaRPr lang="en-US" sz="2400" b="1" dirty="0"/>
          </a:p>
        </p:txBody>
      </p:sp>
    </p:spTree>
    <p:extLst>
      <p:ext uri="{BB962C8B-B14F-4D97-AF65-F5344CB8AC3E}">
        <p14:creationId xmlns:p14="http://schemas.microsoft.com/office/powerpoint/2010/main" val="754606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102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24420" y="-744028"/>
            <a:ext cx="6257084" cy="869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09744" y="5738420"/>
            <a:ext cx="2680542" cy="461665"/>
          </a:xfrm>
          <a:prstGeom prst="rect">
            <a:avLst/>
          </a:prstGeom>
          <a:solidFill>
            <a:srgbClr val="FFFF00"/>
          </a:solidFill>
        </p:spPr>
        <p:txBody>
          <a:bodyPr wrap="none" rtlCol="0">
            <a:spAutoFit/>
          </a:bodyPr>
          <a:lstStyle/>
          <a:p>
            <a:r>
              <a:rPr lang="en-US" sz="2400" b="1" dirty="0" smtClean="0"/>
              <a:t>Packet pages 65-66</a:t>
            </a:r>
            <a:endParaRPr lang="en-US" sz="2400" b="1" dirty="0"/>
          </a:p>
        </p:txBody>
      </p:sp>
    </p:spTree>
    <p:extLst>
      <p:ext uri="{BB962C8B-B14F-4D97-AF65-F5344CB8AC3E}">
        <p14:creationId xmlns:p14="http://schemas.microsoft.com/office/powerpoint/2010/main" val="1869573715"/>
      </p:ext>
    </p:extLst>
  </p:cSld>
  <p:clrMapOvr>
    <a:masterClrMapping/>
  </p:clrMapOvr>
  <p:transition spd="slow">
    <p:pull/>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103</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083" y="0"/>
            <a:ext cx="6148551"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891500" y="4341167"/>
            <a:ext cx="2149948" cy="461665"/>
          </a:xfrm>
          <a:prstGeom prst="rect">
            <a:avLst/>
          </a:prstGeom>
          <a:solidFill>
            <a:srgbClr val="FFFF00"/>
          </a:solidFill>
        </p:spPr>
        <p:txBody>
          <a:bodyPr wrap="none" rtlCol="0">
            <a:spAutoFit/>
          </a:bodyPr>
          <a:lstStyle/>
          <a:p>
            <a:r>
              <a:rPr lang="en-US" sz="2400" b="1" dirty="0" smtClean="0"/>
              <a:t>Packet page 67</a:t>
            </a:r>
            <a:endParaRPr lang="en-US" sz="2400" b="1" dirty="0"/>
          </a:p>
        </p:txBody>
      </p:sp>
    </p:spTree>
    <p:extLst>
      <p:ext uri="{BB962C8B-B14F-4D97-AF65-F5344CB8AC3E}">
        <p14:creationId xmlns:p14="http://schemas.microsoft.com/office/powerpoint/2010/main" val="2294060129"/>
      </p:ext>
    </p:extLst>
  </p:cSld>
  <p:clrMapOvr>
    <a:masterClrMapping/>
  </p:clrMapOvr>
  <p:transition spd="slow">
    <p:cov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615"/>
            <a:ext cx="8991600" cy="1143000"/>
          </a:xfrm>
        </p:spPr>
        <p:txBody>
          <a:bodyPr>
            <a:normAutofit fontScale="90000"/>
          </a:bodyPr>
          <a:lstStyle/>
          <a:p>
            <a:pPr algn="ctr">
              <a:defRPr/>
            </a:pPr>
            <a:r>
              <a:rPr lang="en-US" b="1" dirty="0">
                <a:ea typeface="MS PGothic" pitchFamily="34" charset="-128"/>
              </a:rPr>
              <a:t>CKEC Instructional </a:t>
            </a:r>
            <a:r>
              <a:rPr lang="en-US" b="1" dirty="0" smtClean="0">
                <a:ea typeface="MS PGothic" pitchFamily="34" charset="-128"/>
              </a:rPr>
              <a:t>Support</a:t>
            </a:r>
            <a:br>
              <a:rPr lang="en-US" b="1" dirty="0" smtClean="0">
                <a:ea typeface="MS PGothic" pitchFamily="34" charset="-128"/>
              </a:rPr>
            </a:br>
            <a:r>
              <a:rPr lang="en-US" b="1" dirty="0" smtClean="0">
                <a:ea typeface="MS PGothic" pitchFamily="34" charset="-128"/>
              </a:rPr>
              <a:t>Leadership </a:t>
            </a:r>
            <a:r>
              <a:rPr lang="en-US" b="1" dirty="0">
                <a:ea typeface="MS PGothic" pitchFamily="34" charset="-128"/>
              </a:rPr>
              <a:t>Network </a:t>
            </a:r>
            <a:r>
              <a:rPr lang="en-US" b="1" dirty="0" smtClean="0">
                <a:ea typeface="MS PGothic" pitchFamily="34" charset="-128"/>
              </a:rPr>
              <a:t>2013-2014</a:t>
            </a:r>
            <a:endParaRPr lang="en-US" dirty="0">
              <a:ea typeface="MS PGothic" pitchFamily="34" charset="-128"/>
            </a:endParaRPr>
          </a:p>
        </p:txBody>
      </p:sp>
      <p:sp>
        <p:nvSpPr>
          <p:cNvPr id="3" name="Content Placeholder 2"/>
          <p:cNvSpPr>
            <a:spLocks noGrp="1"/>
          </p:cNvSpPr>
          <p:nvPr>
            <p:ph idx="1"/>
          </p:nvPr>
        </p:nvSpPr>
        <p:spPr>
          <a:xfrm>
            <a:off x="661988" y="1736725"/>
            <a:ext cx="8507412" cy="4979385"/>
          </a:xfrm>
          <a:solidFill>
            <a:schemeClr val="bg1">
              <a:lumMod val="95000"/>
            </a:schemeClr>
          </a:solidFill>
        </p:spPr>
        <p:txBody>
          <a:bodyPr>
            <a:normAutofit fontScale="92500" lnSpcReduction="10000"/>
          </a:bodyPr>
          <a:lstStyle/>
          <a:p>
            <a:pPr marL="0" indent="0" algn="ctr">
              <a:buFont typeface="Arial" pitchFamily="34" charset="0"/>
              <a:buNone/>
              <a:defRPr/>
            </a:pPr>
            <a:r>
              <a:rPr lang="en-US" sz="3200" i="1" dirty="0" err="1" smtClean="0">
                <a:ea typeface="MS PGothic" pitchFamily="34" charset="-128"/>
              </a:rPr>
              <a:t>NorthEast</a:t>
            </a:r>
            <a:r>
              <a:rPr lang="en-US" sz="3200" i="1" dirty="0" smtClean="0">
                <a:ea typeface="MS PGothic" pitchFamily="34" charset="-128"/>
              </a:rPr>
              <a:t> </a:t>
            </a:r>
            <a:r>
              <a:rPr lang="en-US" sz="3200" i="1" dirty="0">
                <a:ea typeface="MS PGothic" pitchFamily="34" charset="-128"/>
              </a:rPr>
              <a:t>Christian Church </a:t>
            </a:r>
            <a:r>
              <a:rPr lang="en-US" sz="3200" i="1" dirty="0" smtClean="0">
                <a:ea typeface="MS PGothic" pitchFamily="34" charset="-128"/>
              </a:rPr>
              <a:t>8:30am-12:30pm</a:t>
            </a:r>
          </a:p>
          <a:p>
            <a:pPr marL="0" indent="0" algn="ctr">
              <a:buFont typeface="Arial" pitchFamily="34" charset="0"/>
              <a:buNone/>
              <a:defRPr/>
            </a:pPr>
            <a:endParaRPr lang="en-US" sz="3200" dirty="0">
              <a:ea typeface="MS PGothic" pitchFamily="34" charset="-128"/>
            </a:endParaRPr>
          </a:p>
          <a:p>
            <a:pPr marL="0" indent="0" algn="ctr">
              <a:buFont typeface="Arial" pitchFamily="34" charset="0"/>
              <a:buNone/>
              <a:defRPr/>
            </a:pPr>
            <a:r>
              <a:rPr lang="en-US" sz="3900" b="1" u="sng" dirty="0">
                <a:solidFill>
                  <a:srgbClr val="0070C0"/>
                </a:solidFill>
                <a:ea typeface="MS PGothic" pitchFamily="34" charset="-128"/>
              </a:rPr>
              <a:t>September </a:t>
            </a:r>
            <a:r>
              <a:rPr lang="en-US" sz="3900" b="1" u="sng" dirty="0" smtClean="0">
                <a:solidFill>
                  <a:srgbClr val="0070C0"/>
                </a:solidFill>
                <a:ea typeface="MS PGothic" pitchFamily="34" charset="-128"/>
              </a:rPr>
              <a:t>19th, 2013</a:t>
            </a:r>
          </a:p>
          <a:p>
            <a:pPr marL="0" indent="0" algn="ctr">
              <a:buFont typeface="Arial" pitchFamily="34" charset="0"/>
              <a:buNone/>
              <a:defRPr/>
            </a:pPr>
            <a:r>
              <a:rPr lang="en-US" sz="3900" b="1" u="sng" dirty="0" smtClean="0">
                <a:solidFill>
                  <a:srgbClr val="0070C0"/>
                </a:solidFill>
                <a:ea typeface="MS PGothic" pitchFamily="34" charset="-128"/>
              </a:rPr>
              <a:t>October 17</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2013</a:t>
            </a:r>
          </a:p>
          <a:p>
            <a:pPr marL="0" indent="0" algn="ctr">
              <a:buFont typeface="Arial" pitchFamily="34" charset="0"/>
              <a:buNone/>
              <a:defRPr/>
            </a:pPr>
            <a:r>
              <a:rPr lang="en-US" sz="3900" b="1" u="sng" dirty="0" smtClean="0">
                <a:solidFill>
                  <a:srgbClr val="0070C0"/>
                </a:solidFill>
                <a:ea typeface="MS PGothic" pitchFamily="34" charset="-128"/>
              </a:rPr>
              <a:t>November 21</a:t>
            </a:r>
            <a:r>
              <a:rPr lang="en-US" sz="3900" b="1" u="sng" baseline="30000" dirty="0" smtClean="0">
                <a:solidFill>
                  <a:srgbClr val="0070C0"/>
                </a:solidFill>
                <a:ea typeface="MS PGothic" pitchFamily="34" charset="-128"/>
              </a:rPr>
              <a:t>st</a:t>
            </a:r>
            <a:r>
              <a:rPr lang="en-US" sz="3900" b="1" u="sng" dirty="0" smtClean="0">
                <a:solidFill>
                  <a:srgbClr val="0070C0"/>
                </a:solidFill>
                <a:ea typeface="MS PGothic" pitchFamily="34" charset="-128"/>
              </a:rPr>
              <a:t>, 2013</a:t>
            </a:r>
          </a:p>
          <a:p>
            <a:pPr marL="0" indent="0" algn="ctr">
              <a:buFont typeface="Arial" pitchFamily="34" charset="0"/>
              <a:buNone/>
              <a:defRPr/>
            </a:pPr>
            <a:r>
              <a:rPr lang="en-US" sz="3900" b="1" u="sng" dirty="0" smtClean="0">
                <a:solidFill>
                  <a:srgbClr val="0070C0"/>
                </a:solidFill>
                <a:ea typeface="MS PGothic" pitchFamily="34" charset="-128"/>
              </a:rPr>
              <a:t>January 16</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p>
          <a:p>
            <a:pPr marL="0" indent="0" algn="ctr">
              <a:buFont typeface="Arial" pitchFamily="34" charset="0"/>
              <a:buNone/>
              <a:defRPr/>
            </a:pPr>
            <a:r>
              <a:rPr lang="en-US" sz="3900" b="1" u="sng" dirty="0" smtClean="0">
                <a:solidFill>
                  <a:srgbClr val="0070C0"/>
                </a:solidFill>
                <a:ea typeface="MS PGothic" pitchFamily="34" charset="-128"/>
              </a:rPr>
              <a:t>February 20</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p>
          <a:p>
            <a:pPr marL="0" indent="0" algn="ctr">
              <a:buFont typeface="Arial" pitchFamily="34" charset="0"/>
              <a:buNone/>
              <a:defRPr/>
            </a:pPr>
            <a:r>
              <a:rPr lang="en-US" sz="3900" b="1" u="sng" dirty="0" smtClean="0">
                <a:solidFill>
                  <a:srgbClr val="0070C0"/>
                </a:solidFill>
                <a:ea typeface="MS PGothic" pitchFamily="34" charset="-128"/>
              </a:rPr>
              <a:t>March 20</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endParaRPr lang="en-US" sz="3900" b="1" dirty="0" smtClean="0">
              <a:ea typeface="MS PGothic" pitchFamily="34" charset="-128"/>
            </a:endParaRPr>
          </a:p>
        </p:txBody>
      </p:sp>
      <p:pic>
        <p:nvPicPr>
          <p:cNvPr id="73730"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2876113"/>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C:\Users\dwaggon\AppData\Local\Microsoft\Windows\Temporary Internet Files\Content.IE5\XPEU6Q6P\MC90043156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5597307"/>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3452813"/>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1167" y="4025900"/>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1169" y="4635282"/>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1168" y="5215212"/>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94481" y="1865368"/>
            <a:ext cx="1734207" cy="584775"/>
          </a:xfrm>
          <a:prstGeom prst="rect">
            <a:avLst/>
          </a:prstGeom>
          <a:solidFill>
            <a:srgbClr val="FFFF00"/>
          </a:solidFill>
        </p:spPr>
        <p:txBody>
          <a:bodyPr wrap="square" rtlCol="0">
            <a:spAutoFit/>
          </a:bodyPr>
          <a:lstStyle/>
          <a:p>
            <a:r>
              <a:rPr lang="en-US" sz="3200" b="1" dirty="0" smtClean="0"/>
              <a:t>11:30am</a:t>
            </a:r>
            <a:r>
              <a:rPr lang="en-US" sz="3200" dirty="0" smtClean="0"/>
              <a:t> </a:t>
            </a:r>
            <a:endParaRPr lang="en-US" sz="3200" dirty="0"/>
          </a:p>
        </p:txBody>
      </p:sp>
      <p:cxnSp>
        <p:nvCxnSpPr>
          <p:cNvPr id="8" name="Straight Arrow Connector 7"/>
          <p:cNvCxnSpPr/>
          <p:nvPr/>
        </p:nvCxnSpPr>
        <p:spPr>
          <a:xfrm flipV="1">
            <a:off x="6794938" y="2450144"/>
            <a:ext cx="1166646" cy="382661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6472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42" presetClass="entr" presetSubtype="0" fill="hold" nodeType="afterEffect">
                                  <p:stCondLst>
                                    <p:cond delay="0"/>
                                  </p:stCondLst>
                                  <p:childTnLst>
                                    <p:set>
                                      <p:cBhvr>
                                        <p:cTn id="19" dur="1" fill="hold">
                                          <p:stCondLst>
                                            <p:cond delay="0"/>
                                          </p:stCondLst>
                                        </p:cTn>
                                        <p:tgtEl>
                                          <p:spTgt spid="73731"/>
                                        </p:tgtEl>
                                        <p:attrNameLst>
                                          <p:attrName>style.visibility</p:attrName>
                                        </p:attrNameLst>
                                      </p:cBhvr>
                                      <p:to>
                                        <p:strVal val="visible"/>
                                      </p:to>
                                    </p:set>
                                    <p:animEffect transition="in" filter="fade">
                                      <p:cBhvr>
                                        <p:cTn id="20" dur="1000"/>
                                        <p:tgtEl>
                                          <p:spTgt spid="73731"/>
                                        </p:tgtEl>
                                      </p:cBhvr>
                                    </p:animEffect>
                                    <p:anim calcmode="lin" valueType="num">
                                      <p:cBhvr>
                                        <p:cTn id="21" dur="1000" fill="hold"/>
                                        <p:tgtEl>
                                          <p:spTgt spid="73731"/>
                                        </p:tgtEl>
                                        <p:attrNameLst>
                                          <p:attrName>ppt_x</p:attrName>
                                        </p:attrNameLst>
                                      </p:cBhvr>
                                      <p:tavLst>
                                        <p:tav tm="0">
                                          <p:val>
                                            <p:strVal val="#ppt_x"/>
                                          </p:val>
                                        </p:tav>
                                        <p:tav tm="100000">
                                          <p:val>
                                            <p:strVal val="#ppt_x"/>
                                          </p:val>
                                        </p:tav>
                                      </p:tavLst>
                                    </p:anim>
                                    <p:anim calcmode="lin" valueType="num">
                                      <p:cBhvr>
                                        <p:cTn id="22" dur="1000" fill="hold"/>
                                        <p:tgtEl>
                                          <p:spTgt spid="7373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625600"/>
            <a:ext cx="5154613" cy="5299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0" y="1841500"/>
            <a:ext cx="4799013" cy="486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talking apple">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7048" y="1841500"/>
            <a:ext cx="1552829" cy="18633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7" name="Title 1"/>
          <p:cNvSpPr txBox="1">
            <a:spLocks/>
          </p:cNvSpPr>
          <p:nvPr/>
        </p:nvSpPr>
        <p:spPr>
          <a:xfrm>
            <a:off x="1639508" y="0"/>
            <a:ext cx="6164318" cy="1562537"/>
          </a:xfrm>
          <a:prstGeom prst="rect">
            <a:avLst/>
          </a:prstGeom>
          <a:solidFill>
            <a:srgbClr val="FFFF00"/>
          </a:solidFill>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en-US" sz="3200" smtClean="0">
                <a:ea typeface="MS PGothic" pitchFamily="34" charset="-128"/>
              </a:rPr>
              <a:t>Please complete the yellow evaluation before you leave.  </a:t>
            </a:r>
            <a:r>
              <a:rPr lang="en-US" altLang="en-US" sz="3600" smtClean="0">
                <a:ea typeface="MS PGothic" pitchFamily="34" charset="-128"/>
              </a:rPr>
              <a:t/>
            </a:r>
            <a:br>
              <a:rPr lang="en-US" altLang="en-US" sz="3600" smtClean="0">
                <a:ea typeface="MS PGothic" pitchFamily="34" charset="-128"/>
              </a:rPr>
            </a:br>
            <a:r>
              <a:rPr lang="en-US" altLang="en-US" sz="3600" i="1" smtClean="0">
                <a:solidFill>
                  <a:schemeClr val="tx1"/>
                </a:solidFill>
                <a:effectLst>
                  <a:outerShdw blurRad="38100" dist="38100" dir="2700000" algn="tl">
                    <a:srgbClr val="000000">
                      <a:alpha val="43137"/>
                    </a:srgbClr>
                  </a:outerShdw>
                </a:effectLst>
                <a:ea typeface="MS PGothic" pitchFamily="34" charset="-128"/>
              </a:rPr>
              <a:t>We need your feedback!</a:t>
            </a:r>
            <a:endParaRPr lang="en-US" altLang="en-US" sz="3600" i="1" dirty="0" smtClean="0">
              <a:solidFill>
                <a:schemeClr val="tx1"/>
              </a:solidFill>
              <a:effectLst>
                <a:outerShdw blurRad="38100" dist="38100" dir="2700000" algn="tl">
                  <a:srgbClr val="000000">
                    <a:alpha val="43137"/>
                  </a:srgbClr>
                </a:outerShdw>
              </a:effectLst>
              <a:ea typeface="MS PGothic" pitchFamily="34" charset="-128"/>
            </a:endParaRPr>
          </a:p>
        </p:txBody>
      </p:sp>
    </p:spTree>
    <p:extLst>
      <p:ext uri="{BB962C8B-B14F-4D97-AF65-F5344CB8AC3E}">
        <p14:creationId xmlns:p14="http://schemas.microsoft.com/office/powerpoint/2010/main" val="2285283973"/>
      </p:ext>
    </p:extLst>
  </p:cSld>
  <p:clrMapOvr>
    <a:masterClrMapping/>
  </p:clrMapOvr>
  <p:transition spd="slow">
    <p:wheel spokes="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1547" y="3677877"/>
            <a:ext cx="7003200" cy="584775"/>
          </a:xfrm>
          <a:prstGeom prst="rect">
            <a:avLst/>
          </a:prstGeom>
          <a:solidFill>
            <a:srgbClr val="00B050"/>
          </a:solidFill>
        </p:spPr>
        <p:txBody>
          <a:bodyPr wrap="none">
            <a:spAutoFit/>
          </a:bodyPr>
          <a:lstStyle/>
          <a:p>
            <a:pPr algn="ctr"/>
            <a:r>
              <a:rPr lang="en-US" sz="3200" b="1" dirty="0" smtClean="0">
                <a:solidFill>
                  <a:schemeClr val="bg1"/>
                </a:solidFill>
                <a:effectLst>
                  <a:outerShdw blurRad="38100" dist="38100" dir="2700000" algn="tl">
                    <a:srgbClr val="000000">
                      <a:alpha val="43137"/>
                    </a:srgbClr>
                  </a:outerShdw>
                </a:effectLst>
              </a:rPr>
              <a:t>See you on Thursday, </a:t>
            </a:r>
            <a:r>
              <a:rPr lang="en-US" sz="3200" b="1" dirty="0">
                <a:solidFill>
                  <a:schemeClr val="bg1"/>
                </a:solidFill>
                <a:effectLst>
                  <a:outerShdw blurRad="38100" dist="38100" dir="2700000" algn="tl">
                    <a:srgbClr val="000000">
                      <a:alpha val="43137"/>
                    </a:srgbClr>
                  </a:outerShdw>
                </a:effectLst>
              </a:rPr>
              <a:t>March </a:t>
            </a:r>
            <a:r>
              <a:rPr lang="en-US" sz="3200" b="1" dirty="0" smtClean="0">
                <a:solidFill>
                  <a:schemeClr val="bg1"/>
                </a:solidFill>
                <a:effectLst>
                  <a:outerShdw blurRad="38100" dist="38100" dir="2700000" algn="tl">
                    <a:srgbClr val="000000">
                      <a:alpha val="43137"/>
                    </a:srgbClr>
                  </a:outerShdw>
                </a:effectLst>
              </a:rPr>
              <a:t>20</a:t>
            </a:r>
            <a:r>
              <a:rPr lang="en-US" sz="3200" b="1" baseline="30000" dirty="0" smtClean="0">
                <a:solidFill>
                  <a:schemeClr val="bg1"/>
                </a:solidFill>
                <a:effectLst>
                  <a:outerShdw blurRad="38100" dist="38100" dir="2700000" algn="tl">
                    <a:srgbClr val="000000">
                      <a:alpha val="43137"/>
                    </a:srgbClr>
                  </a:outerShdw>
                </a:effectLst>
              </a:rPr>
              <a:t>th</a:t>
            </a:r>
            <a:r>
              <a:rPr lang="en-US" sz="3200" b="1" dirty="0">
                <a:solidFill>
                  <a:schemeClr val="bg1"/>
                </a:solidFill>
                <a:effectLst>
                  <a:outerShdw blurRad="38100" dist="38100" dir="2700000" algn="tl">
                    <a:srgbClr val="000000">
                      <a:alpha val="43137"/>
                    </a:srgbClr>
                  </a:outerShdw>
                </a:effectLst>
              </a:rPr>
              <a:t>, 2014</a:t>
            </a:r>
          </a:p>
        </p:txBody>
      </p:sp>
      <p:pic>
        <p:nvPicPr>
          <p:cNvPr id="3074" name="Picture 2" descr="C:\Users\dwaggon\AppData\Local\Microsoft\Windows\Temporary Internet Files\Content.IE5\1GIVP4A7\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065" y="3218095"/>
            <a:ext cx="1496482" cy="1504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fbcdn-sphotos-e-a.akamaihd.net/hphotos-ak-prn2/t1/1395904_598435800191508_98975276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52338"/>
            <a:ext cx="7086600" cy="262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0200" y="4901454"/>
            <a:ext cx="3733800" cy="1420518"/>
          </a:xfrm>
          <a:prstGeom prst="rect">
            <a:avLst/>
          </a:prstGeom>
          <a:noFill/>
        </p:spPr>
        <p:txBody>
          <a:bodyPr wrap="none" lIns="91440" tIns="45720" rIns="91440" bIns="45720">
            <a:prstTxWarp prst="textCurveUp">
              <a:avLst/>
            </a:prstTxWarp>
            <a:spAutoFit/>
          </a:bodyPr>
          <a:lstStyle/>
          <a:p>
            <a:pPr algn="ctr"/>
            <a:r>
              <a:rPr lang="en-US" sz="5400" b="1" cap="all" dirty="0" smtClean="0">
                <a:ln w="9000" cmpd="sng">
                  <a:solidFill>
                    <a:srgbClr val="00B0F0"/>
                  </a:solidFill>
                  <a:prstDash val="solid"/>
                </a:ln>
                <a:solidFill>
                  <a:schemeClr val="bg1"/>
                </a:solidFill>
                <a:effectLst>
                  <a:glow rad="63500">
                    <a:schemeClr val="accent5">
                      <a:satMod val="175000"/>
                      <a:alpha val="40000"/>
                    </a:schemeClr>
                  </a:glow>
                  <a:innerShdw blurRad="63500" dist="50800" dir="13500000">
                    <a:prstClr val="black">
                      <a:alpha val="50000"/>
                    </a:prstClr>
                  </a:innerShdw>
                  <a:reflection blurRad="12700" stA="28000" endPos="45000" dist="1000" dir="5400000" sy="-100000" algn="bl" rotWithShape="0"/>
                </a:effectLst>
              </a:rPr>
              <a:t>GO BIG BLUE!!!</a:t>
            </a:r>
            <a:endParaRPr lang="en-US" sz="5400" b="1" cap="all" dirty="0">
              <a:ln w="9000" cmpd="sng">
                <a:solidFill>
                  <a:srgbClr val="00B0F0"/>
                </a:solidFill>
                <a:prstDash val="solid"/>
              </a:ln>
              <a:solidFill>
                <a:schemeClr val="bg1"/>
              </a:solidFill>
              <a:effectLst>
                <a:glow rad="63500">
                  <a:schemeClr val="accent5">
                    <a:satMod val="175000"/>
                    <a:alpha val="40000"/>
                  </a:schemeClr>
                </a:glow>
                <a:innerShdw blurRad="63500" dist="50800" dir="13500000">
                  <a:prstClr val="black">
                    <a:alpha val="50000"/>
                  </a:prstClr>
                </a:innerShdw>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0"/>
            <a:ext cx="4895850" cy="31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61340" y="2770276"/>
            <a:ext cx="4840236" cy="830997"/>
          </a:xfrm>
          <a:prstGeom prst="rect">
            <a:avLst/>
          </a:prstGeom>
          <a:solidFill>
            <a:srgbClr val="FFC000"/>
          </a:solidFill>
        </p:spPr>
        <p:txBody>
          <a:bodyPr wrap="none" rtlCol="0">
            <a:spAutoFit/>
          </a:bodyPr>
          <a:lstStyle/>
          <a:p>
            <a:pPr algn="ctr"/>
            <a:r>
              <a:rPr lang="en-US" sz="2400" b="1" dirty="0" smtClean="0"/>
              <a:t>Pep Talk for Teachers and Students</a:t>
            </a:r>
          </a:p>
          <a:p>
            <a:pPr algn="ctr"/>
            <a:r>
              <a:rPr lang="en-US" sz="2400" dirty="0">
                <a:hlinkClick r:id="rId5"/>
              </a:rPr>
              <a:t>http://</a:t>
            </a:r>
            <a:r>
              <a:rPr lang="en-US" sz="2400" dirty="0" smtClean="0">
                <a:hlinkClick r:id="rId5"/>
              </a:rPr>
              <a:t>youtu.be/RwlhUcSGqgs</a:t>
            </a:r>
            <a:endParaRPr lang="en-US" sz="2400" dirty="0"/>
          </a:p>
        </p:txBody>
      </p:sp>
    </p:spTree>
    <p:extLst>
      <p:ext uri="{BB962C8B-B14F-4D97-AF65-F5344CB8AC3E}">
        <p14:creationId xmlns:p14="http://schemas.microsoft.com/office/powerpoint/2010/main" val="33722617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1000" fill="hold"/>
                                        <p:tgtEl>
                                          <p:spTgt spid="3076"/>
                                        </p:tgtEl>
                                        <p:attrNameLst>
                                          <p:attrName>ppt_w</p:attrName>
                                        </p:attrNameLst>
                                      </p:cBhvr>
                                      <p:tavLst>
                                        <p:tav tm="0">
                                          <p:val>
                                            <p:fltVal val="0"/>
                                          </p:val>
                                        </p:tav>
                                        <p:tav tm="100000">
                                          <p:val>
                                            <p:strVal val="#ppt_w"/>
                                          </p:val>
                                        </p:tav>
                                      </p:tavLst>
                                    </p:anim>
                                    <p:anim calcmode="lin" valueType="num">
                                      <p:cBhvr>
                                        <p:cTn id="18" dur="1000" fill="hold"/>
                                        <p:tgtEl>
                                          <p:spTgt spid="3076"/>
                                        </p:tgtEl>
                                        <p:attrNameLst>
                                          <p:attrName>ppt_h</p:attrName>
                                        </p:attrNameLst>
                                      </p:cBhvr>
                                      <p:tavLst>
                                        <p:tav tm="0">
                                          <p:val>
                                            <p:fltVal val="0"/>
                                          </p:val>
                                        </p:tav>
                                        <p:tav tm="100000">
                                          <p:val>
                                            <p:strVal val="#ppt_h"/>
                                          </p:val>
                                        </p:tav>
                                      </p:tavLst>
                                    </p:anim>
                                    <p:anim calcmode="lin" valueType="num">
                                      <p:cBhvr>
                                        <p:cTn id="19" dur="1000" fill="hold"/>
                                        <p:tgtEl>
                                          <p:spTgt spid="3076"/>
                                        </p:tgtEl>
                                        <p:attrNameLst>
                                          <p:attrName>style.rotation</p:attrName>
                                        </p:attrNameLst>
                                      </p:cBhvr>
                                      <p:tavLst>
                                        <p:tav tm="0">
                                          <p:val>
                                            <p:fltVal val="90"/>
                                          </p:val>
                                        </p:tav>
                                        <p:tav tm="100000">
                                          <p:val>
                                            <p:fltVal val="0"/>
                                          </p:val>
                                        </p:tav>
                                      </p:tavLst>
                                    </p:anim>
                                    <p:animEffect transition="in" filter="fade">
                                      <p:cBhvr>
                                        <p:cTn id="20" dur="1000"/>
                                        <p:tgtEl>
                                          <p:spTgt spid="3076"/>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588579"/>
            <a:ext cx="5638800" cy="1981200"/>
          </a:xfrm>
          <a:solidFill>
            <a:schemeClr val="accent2">
              <a:lumMod val="20000"/>
              <a:lumOff val="80000"/>
            </a:schemeClr>
          </a:solidFill>
          <a:ln>
            <a:solidFill>
              <a:schemeClr val="accent4"/>
            </a:solidFill>
            <a:miter lim="800000"/>
            <a:headEnd/>
            <a:tailEnd/>
          </a:ln>
          <a:extLst/>
        </p:spPr>
        <p:txBody>
          <a:bodyPr>
            <a:normAutofit fontScale="90000"/>
          </a:bodyPr>
          <a:lstStyle/>
          <a:p>
            <a:pPr>
              <a:defRPr/>
            </a:pPr>
            <a: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t>Thank you!  </a:t>
            </a:r>
            <a:b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br>
            <a: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t>We’re excited to be your Facilitation Team and look forward to serving you.</a:t>
            </a:r>
            <a:endParaRPr lang="en-US" sz="320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endParaRPr>
          </a:p>
        </p:txBody>
      </p:sp>
      <p:sp>
        <p:nvSpPr>
          <p:cNvPr id="72707" name="Subtitle 2"/>
          <p:cNvSpPr>
            <a:spLocks noGrp="1"/>
          </p:cNvSpPr>
          <p:nvPr>
            <p:ph type="subTitle" idx="1"/>
          </p:nvPr>
        </p:nvSpPr>
        <p:spPr>
          <a:xfrm>
            <a:off x="1143000" y="2832538"/>
            <a:ext cx="7315200" cy="2570163"/>
          </a:xfrm>
          <a:solidFill>
            <a:srgbClr val="FFFF00"/>
          </a:solidFill>
        </p:spPr>
        <p:txBody>
          <a:bodyPr>
            <a:normAutofit fontScale="92500" lnSpcReduction="10000"/>
          </a:bodyPr>
          <a:lstStyle/>
          <a:p>
            <a:pPr>
              <a:defRPr/>
            </a:pPr>
            <a:r>
              <a:rPr lang="en-US" altLang="en-US" sz="3200" b="1" dirty="0" smtClean="0">
                <a:solidFill>
                  <a:srgbClr val="FFFF00"/>
                </a:solidFill>
                <a:ea typeface="MS PGothic" pitchFamily="34" charset="-128"/>
                <a:hlinkClick r:id="rId3"/>
              </a:rPr>
              <a:t>debbie.waggoner@education.ky.gov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4"/>
              </a:rPr>
              <a:t>terry.rhodes@education.ky.gov</a:t>
            </a:r>
            <a:endParaRPr lang="en-US" altLang="en-US" sz="3200" b="1" dirty="0" smtClean="0">
              <a:solidFill>
                <a:srgbClr val="FFFF00"/>
              </a:solidFill>
              <a:ea typeface="MS PGothic" pitchFamily="34" charset="-128"/>
            </a:endParaRPr>
          </a:p>
          <a:p>
            <a:pPr>
              <a:defRPr/>
            </a:pPr>
            <a:r>
              <a:rPr lang="en-US" altLang="en-US" sz="3200" b="1" dirty="0">
                <a:solidFill>
                  <a:srgbClr val="FFFF00"/>
                </a:solidFill>
                <a:ea typeface="MS PGothic" pitchFamily="34" charset="-128"/>
                <a:hlinkClick r:id="rId5"/>
              </a:rPr>
              <a:t>k</a:t>
            </a:r>
            <a:r>
              <a:rPr lang="en-US" altLang="en-US" sz="3200" b="1" dirty="0" smtClean="0">
                <a:solidFill>
                  <a:srgbClr val="FFFF00"/>
                </a:solidFill>
                <a:ea typeface="MS PGothic" pitchFamily="34" charset="-128"/>
                <a:hlinkClick r:id="rId5"/>
              </a:rPr>
              <a:t>elly.philbeck@education.ky.gov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6"/>
              </a:rPr>
              <a:t>rebecca.woosley@education.ky.gov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7"/>
              </a:rPr>
              <a:t>mike.cassady@ckec.org</a:t>
            </a:r>
            <a:endParaRPr lang="en-US" altLang="en-US" sz="3200" b="1" dirty="0" smtClean="0">
              <a:solidFill>
                <a:srgbClr val="FFFF00"/>
              </a:solidFill>
              <a:ea typeface="MS PGothic" pitchFamily="34" charset="-128"/>
            </a:endParaRPr>
          </a:p>
        </p:txBody>
      </p:sp>
      <p:pic>
        <p:nvPicPr>
          <p:cNvPr id="3074" name="Picture 2" descr="people smiling">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938400" y="4116167"/>
            <a:ext cx="2858759" cy="343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97027"/>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11</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38113"/>
            <a:ext cx="862965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73970" y="6099302"/>
            <a:ext cx="1996059" cy="461665"/>
          </a:xfrm>
          <a:prstGeom prst="rect">
            <a:avLst/>
          </a:prstGeom>
          <a:solidFill>
            <a:srgbClr val="FFFF00"/>
          </a:solidFill>
        </p:spPr>
        <p:txBody>
          <a:bodyPr wrap="none" rtlCol="0">
            <a:spAutoFit/>
          </a:bodyPr>
          <a:lstStyle/>
          <a:p>
            <a:r>
              <a:rPr lang="en-US" sz="2400" b="1" dirty="0" smtClean="0"/>
              <a:t>Packet page 2</a:t>
            </a:r>
            <a:endParaRPr lang="en-US" sz="2400" b="1" dirty="0"/>
          </a:p>
        </p:txBody>
      </p:sp>
    </p:spTree>
    <p:extLst>
      <p:ext uri="{BB962C8B-B14F-4D97-AF65-F5344CB8AC3E}">
        <p14:creationId xmlns:p14="http://schemas.microsoft.com/office/powerpoint/2010/main" val="730581964"/>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12</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46515" y="4051737"/>
            <a:ext cx="6558206" cy="1200329"/>
          </a:xfrm>
          <a:prstGeom prst="rect">
            <a:avLst/>
          </a:prstGeom>
          <a:noFill/>
        </p:spPr>
        <p:txBody>
          <a:bodyPr wrap="none" rtlCol="0">
            <a:spAutoFit/>
          </a:bodyPr>
          <a:lstStyle/>
          <a:p>
            <a:r>
              <a:rPr lang="en-US" sz="3600" dirty="0" smtClean="0"/>
              <a:t>The only thing Permanent in LIFE</a:t>
            </a:r>
          </a:p>
          <a:p>
            <a:r>
              <a:rPr lang="en-US" sz="3600" dirty="0" smtClean="0"/>
              <a:t> is Change…  ~</a:t>
            </a:r>
            <a:r>
              <a:rPr lang="en-US" sz="3600" i="1" dirty="0"/>
              <a:t>Heraclitus</a:t>
            </a:r>
          </a:p>
        </p:txBody>
      </p:sp>
    </p:spTree>
    <p:extLst>
      <p:ext uri="{BB962C8B-B14F-4D97-AF65-F5344CB8AC3E}">
        <p14:creationId xmlns:p14="http://schemas.microsoft.com/office/powerpoint/2010/main" val="2235791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13</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0988"/>
            <a:ext cx="807720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159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14</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7188"/>
            <a:ext cx="822960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9090" y="1986454"/>
            <a:ext cx="7752763" cy="954107"/>
          </a:xfrm>
          <a:prstGeom prst="rect">
            <a:avLst/>
          </a:prstGeom>
          <a:noFill/>
        </p:spPr>
        <p:txBody>
          <a:bodyPr wrap="none" rtlCol="0">
            <a:spAutoFit/>
          </a:bodyPr>
          <a:lstStyle/>
          <a:p>
            <a:pPr algn="ctr"/>
            <a:r>
              <a:rPr lang="en-US" sz="2800" i="1" dirty="0" smtClean="0">
                <a:latin typeface="Calibri" panose="020F0502020204030204" pitchFamily="34" charset="0"/>
              </a:rPr>
              <a:t>How many “programs” have you initiated without </a:t>
            </a:r>
          </a:p>
          <a:p>
            <a:pPr algn="ctr"/>
            <a:r>
              <a:rPr lang="en-US" sz="2800" i="1" dirty="0" smtClean="0">
                <a:latin typeface="Calibri" panose="020F0502020204030204" pitchFamily="34" charset="0"/>
              </a:rPr>
              <a:t>full implementation much less institutionalization?</a:t>
            </a:r>
            <a:endParaRPr lang="en-US" sz="2800" i="1" dirty="0">
              <a:latin typeface="Calibri" panose="020F0502020204030204" pitchFamily="34" charset="0"/>
            </a:endParaRPr>
          </a:p>
        </p:txBody>
      </p:sp>
    </p:spTree>
    <p:extLst>
      <p:ext uri="{BB962C8B-B14F-4D97-AF65-F5344CB8AC3E}">
        <p14:creationId xmlns:p14="http://schemas.microsoft.com/office/powerpoint/2010/main" val="3226413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15</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404813"/>
            <a:ext cx="819150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85617" y="6104373"/>
            <a:ext cx="2372765" cy="461665"/>
          </a:xfrm>
          <a:prstGeom prst="rect">
            <a:avLst/>
          </a:prstGeom>
          <a:solidFill>
            <a:srgbClr val="FFFF00"/>
          </a:solidFill>
        </p:spPr>
        <p:txBody>
          <a:bodyPr wrap="none" rtlCol="0">
            <a:spAutoFit/>
          </a:bodyPr>
          <a:lstStyle/>
          <a:p>
            <a:r>
              <a:rPr lang="en-US" sz="2400" b="1" dirty="0" smtClean="0"/>
              <a:t>Packet pages 3-7</a:t>
            </a:r>
            <a:endParaRPr lang="en-US" sz="2400" b="1" dirty="0"/>
          </a:p>
        </p:txBody>
      </p:sp>
      <p:sp>
        <p:nvSpPr>
          <p:cNvPr id="3" name="TextBox 2"/>
          <p:cNvSpPr txBox="1"/>
          <p:nvPr/>
        </p:nvSpPr>
        <p:spPr>
          <a:xfrm>
            <a:off x="2973485" y="2547288"/>
            <a:ext cx="4646515" cy="369332"/>
          </a:xfrm>
          <a:prstGeom prst="rect">
            <a:avLst/>
          </a:prstGeom>
          <a:solidFill>
            <a:srgbClr val="FFC000"/>
          </a:solidFill>
        </p:spPr>
        <p:txBody>
          <a:bodyPr wrap="square" rtlCol="0">
            <a:spAutoFit/>
          </a:bodyPr>
          <a:lstStyle/>
          <a:p>
            <a:r>
              <a:rPr lang="en-US" b="1" dirty="0" smtClean="0"/>
              <a:t>Four A’s protocol note taking form on page 7 </a:t>
            </a:r>
            <a:endParaRPr lang="en-US" b="1" dirty="0"/>
          </a:p>
        </p:txBody>
      </p:sp>
      <p:sp>
        <p:nvSpPr>
          <p:cNvPr id="5" name="TextBox 4"/>
          <p:cNvSpPr txBox="1"/>
          <p:nvPr/>
        </p:nvSpPr>
        <p:spPr>
          <a:xfrm>
            <a:off x="476250" y="4888414"/>
            <a:ext cx="8191500" cy="954107"/>
          </a:xfrm>
          <a:prstGeom prst="rect">
            <a:avLst/>
          </a:prstGeom>
          <a:solidFill>
            <a:srgbClr val="FFC000"/>
          </a:solidFill>
        </p:spPr>
        <p:txBody>
          <a:bodyPr wrap="square" rtlCol="0">
            <a:spAutoFit/>
          </a:bodyPr>
          <a:lstStyle/>
          <a:p>
            <a:r>
              <a:rPr lang="en-US" sz="2800" dirty="0" smtClean="0"/>
              <a:t>Have each person share one thing you either agree with or want to argue with, and one thing you aspire to</a:t>
            </a:r>
            <a:r>
              <a:rPr lang="en-US" dirty="0" smtClean="0"/>
              <a:t>….</a:t>
            </a:r>
            <a:endParaRPr lang="en-US" dirty="0"/>
          </a:p>
        </p:txBody>
      </p:sp>
    </p:spTree>
    <p:extLst>
      <p:ext uri="{BB962C8B-B14F-4D97-AF65-F5344CB8AC3E}">
        <p14:creationId xmlns:p14="http://schemas.microsoft.com/office/powerpoint/2010/main" val="7859306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16</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381000"/>
            <a:ext cx="81915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5821860"/>
            <a:ext cx="1996059" cy="461665"/>
          </a:xfrm>
          <a:prstGeom prst="rect">
            <a:avLst/>
          </a:prstGeom>
          <a:solidFill>
            <a:srgbClr val="FFFF00"/>
          </a:solidFill>
        </p:spPr>
        <p:txBody>
          <a:bodyPr wrap="none" rtlCol="0">
            <a:spAutoFit/>
          </a:bodyPr>
          <a:lstStyle/>
          <a:p>
            <a:r>
              <a:rPr lang="en-US" sz="2400" b="1" dirty="0" smtClean="0"/>
              <a:t>Packet page 8</a:t>
            </a:r>
            <a:endParaRPr lang="en-US" sz="2400" b="1" dirty="0"/>
          </a:p>
        </p:txBody>
      </p:sp>
    </p:spTree>
    <p:extLst>
      <p:ext uri="{BB962C8B-B14F-4D97-AF65-F5344CB8AC3E}">
        <p14:creationId xmlns:p14="http://schemas.microsoft.com/office/powerpoint/2010/main" val="4075752312"/>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17</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385763"/>
            <a:ext cx="818197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5821860"/>
            <a:ext cx="1996059" cy="461665"/>
          </a:xfrm>
          <a:prstGeom prst="rect">
            <a:avLst/>
          </a:prstGeom>
          <a:solidFill>
            <a:srgbClr val="FFFF00"/>
          </a:solidFill>
        </p:spPr>
        <p:txBody>
          <a:bodyPr wrap="none" rtlCol="0">
            <a:spAutoFit/>
          </a:bodyPr>
          <a:lstStyle/>
          <a:p>
            <a:r>
              <a:rPr lang="en-US" sz="2400" b="1" dirty="0" smtClean="0"/>
              <a:t>Packet page 8</a:t>
            </a:r>
            <a:endParaRPr lang="en-US" sz="2400" b="1" dirty="0"/>
          </a:p>
        </p:txBody>
      </p:sp>
      <p:sp>
        <p:nvSpPr>
          <p:cNvPr id="3" name="Rectangle 2"/>
          <p:cNvSpPr/>
          <p:nvPr/>
        </p:nvSpPr>
        <p:spPr>
          <a:xfrm>
            <a:off x="1150883" y="2632841"/>
            <a:ext cx="5029200"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rupting volcano">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83922" y="1445400"/>
            <a:ext cx="1979066" cy="237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5495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18</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242887"/>
            <a:ext cx="843915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7589"/>
            <a:ext cx="1996059" cy="461665"/>
          </a:xfrm>
          <a:prstGeom prst="rect">
            <a:avLst/>
          </a:prstGeom>
          <a:solidFill>
            <a:srgbClr val="FFFF00"/>
          </a:solidFill>
        </p:spPr>
        <p:txBody>
          <a:bodyPr wrap="none" rtlCol="0">
            <a:spAutoFit/>
          </a:bodyPr>
          <a:lstStyle/>
          <a:p>
            <a:r>
              <a:rPr lang="en-US" sz="2400" b="1" dirty="0" smtClean="0"/>
              <a:t>Packet page 9</a:t>
            </a:r>
            <a:endParaRPr lang="en-US" sz="2400" b="1" dirty="0"/>
          </a:p>
        </p:txBody>
      </p:sp>
    </p:spTree>
    <p:extLst>
      <p:ext uri="{BB962C8B-B14F-4D97-AF65-F5344CB8AC3E}">
        <p14:creationId xmlns:p14="http://schemas.microsoft.com/office/powerpoint/2010/main" val="1419484653"/>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19</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261938"/>
            <a:ext cx="82677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10</a:t>
            </a:r>
            <a:endParaRPr lang="en-US" sz="2400" b="1" dirty="0"/>
          </a:p>
        </p:txBody>
      </p:sp>
    </p:spTree>
    <p:extLst>
      <p:ext uri="{BB962C8B-B14F-4D97-AF65-F5344CB8AC3E}">
        <p14:creationId xmlns:p14="http://schemas.microsoft.com/office/powerpoint/2010/main" val="843029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228600"/>
            <a:ext cx="7998372" cy="990600"/>
          </a:xfrm>
        </p:spPr>
        <p:txBody>
          <a:bodyPr>
            <a:normAutofit/>
          </a:bodyPr>
          <a:lstStyle/>
          <a:p>
            <a:pPr algn="ctr" eaLnBrk="1" hangingPunct="1">
              <a:defRPr/>
            </a:pPr>
            <a:r>
              <a:rPr lang="en-US" sz="4400" b="1" spc="300" dirty="0" smtClean="0">
                <a:effectLst>
                  <a:outerShdw blurRad="38100" dist="38100" dir="2700000" algn="tl">
                    <a:srgbClr val="000000">
                      <a:alpha val="43137"/>
                    </a:srgbClr>
                  </a:outerShdw>
                </a:effectLst>
                <a:ea typeface="MS PGothic" pitchFamily="34" charset="-128"/>
              </a:rPr>
              <a:t>CKEC ISLN Facilitation Team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3808489"/>
              </p:ext>
            </p:extLst>
          </p:nvPr>
        </p:nvGraphicFramePr>
        <p:xfrm>
          <a:off x="683568" y="1524000"/>
          <a:ext cx="8460432"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1794985"/>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20</a:t>
            </a:fld>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280988"/>
            <a:ext cx="84010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10</a:t>
            </a:r>
            <a:endParaRPr lang="en-US" sz="2400" b="1" dirty="0"/>
          </a:p>
        </p:txBody>
      </p:sp>
    </p:spTree>
    <p:extLst>
      <p:ext uri="{BB962C8B-B14F-4D97-AF65-F5344CB8AC3E}">
        <p14:creationId xmlns:p14="http://schemas.microsoft.com/office/powerpoint/2010/main" val="307373742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21</a:t>
            </a:fld>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0513"/>
            <a:ext cx="807720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10</a:t>
            </a:r>
            <a:endParaRPr lang="en-US" sz="2400" b="1" dirty="0"/>
          </a:p>
        </p:txBody>
      </p:sp>
    </p:spTree>
    <p:extLst>
      <p:ext uri="{BB962C8B-B14F-4D97-AF65-F5344CB8AC3E}">
        <p14:creationId xmlns:p14="http://schemas.microsoft.com/office/powerpoint/2010/main" val="26650791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22</a:t>
            </a:fld>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4325"/>
            <a:ext cx="83820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10</a:t>
            </a:r>
            <a:endParaRPr lang="en-US" sz="2400" b="1" dirty="0"/>
          </a:p>
        </p:txBody>
      </p:sp>
    </p:spTree>
    <p:extLst>
      <p:ext uri="{BB962C8B-B14F-4D97-AF65-F5344CB8AC3E}">
        <p14:creationId xmlns:p14="http://schemas.microsoft.com/office/powerpoint/2010/main" val="39675470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23</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304800"/>
            <a:ext cx="820102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12641" y="1970690"/>
            <a:ext cx="5413726" cy="2308324"/>
          </a:xfrm>
          <a:prstGeom prst="rect">
            <a:avLst/>
          </a:prstGeom>
          <a:solidFill>
            <a:srgbClr val="FFFF00"/>
          </a:solidFill>
        </p:spPr>
        <p:txBody>
          <a:bodyPr wrap="none" rtlCol="0">
            <a:spAutoFit/>
          </a:bodyPr>
          <a:lstStyle/>
          <a:p>
            <a:r>
              <a:rPr lang="en-US" sz="2400" b="1" dirty="0" smtClean="0"/>
              <a:t>Tools to Explore:</a:t>
            </a:r>
          </a:p>
          <a:p>
            <a:r>
              <a:rPr lang="en-US" sz="2400" b="1" dirty="0" smtClean="0"/>
              <a:t>-Teamwork Questionnaire </a:t>
            </a:r>
            <a:r>
              <a:rPr lang="en-US" sz="2400" b="1" i="1" dirty="0" smtClean="0"/>
              <a:t>pgs11-13</a:t>
            </a:r>
          </a:p>
          <a:p>
            <a:r>
              <a:rPr lang="en-US" sz="2400" b="1" dirty="0" smtClean="0"/>
              <a:t>-Team Meetings Survey Tool </a:t>
            </a:r>
            <a:r>
              <a:rPr lang="en-US" sz="2400" b="1" i="1" dirty="0" smtClean="0"/>
              <a:t>pg14</a:t>
            </a:r>
          </a:p>
          <a:p>
            <a:r>
              <a:rPr lang="en-US" sz="2400" b="1" dirty="0" smtClean="0"/>
              <a:t>-Rate Yourself as a Team Player </a:t>
            </a:r>
            <a:r>
              <a:rPr lang="en-US" sz="2400" b="1" i="1" dirty="0" smtClean="0"/>
              <a:t>pg15</a:t>
            </a:r>
          </a:p>
          <a:p>
            <a:r>
              <a:rPr lang="en-US" sz="2400" b="1" dirty="0" smtClean="0"/>
              <a:t>-Protocol to Discuss Survey results </a:t>
            </a:r>
            <a:r>
              <a:rPr lang="en-US" sz="2400" b="1" i="1" dirty="0" smtClean="0"/>
              <a:t>pg16</a:t>
            </a:r>
          </a:p>
          <a:p>
            <a:r>
              <a:rPr lang="en-US" sz="2400" b="1" dirty="0" smtClean="0"/>
              <a:t>-Learning Teams Survey </a:t>
            </a:r>
            <a:r>
              <a:rPr lang="en-US" sz="2400" b="1" i="1" dirty="0" smtClean="0"/>
              <a:t>pgs17-18</a:t>
            </a:r>
            <a:endParaRPr lang="en-US" sz="2400" b="1" i="1" dirty="0"/>
          </a:p>
        </p:txBody>
      </p:sp>
    </p:spTree>
    <p:extLst>
      <p:ext uri="{BB962C8B-B14F-4D97-AF65-F5344CB8AC3E}">
        <p14:creationId xmlns:p14="http://schemas.microsoft.com/office/powerpoint/2010/main" val="19788996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24</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85750"/>
            <a:ext cx="8277225"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84784" y="5589762"/>
            <a:ext cx="2663550" cy="461665"/>
          </a:xfrm>
          <a:prstGeom prst="rect">
            <a:avLst/>
          </a:prstGeom>
          <a:solidFill>
            <a:srgbClr val="FFFF00"/>
          </a:solidFill>
        </p:spPr>
        <p:txBody>
          <a:bodyPr wrap="none" rtlCol="0">
            <a:spAutoFit/>
          </a:bodyPr>
          <a:lstStyle/>
          <a:p>
            <a:r>
              <a:rPr lang="en-US" sz="2400" b="1" dirty="0" smtClean="0"/>
              <a:t>Packet pages 11-18</a:t>
            </a:r>
            <a:endParaRPr lang="en-US" sz="2400" b="1" dirty="0"/>
          </a:p>
        </p:txBody>
      </p:sp>
    </p:spTree>
    <p:extLst>
      <p:ext uri="{BB962C8B-B14F-4D97-AF65-F5344CB8AC3E}">
        <p14:creationId xmlns:p14="http://schemas.microsoft.com/office/powerpoint/2010/main" val="23823328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25</a:t>
            </a:fld>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33363"/>
            <a:ext cx="8296275" cy="639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19</a:t>
            </a:r>
            <a:endParaRPr lang="en-US" sz="2400" b="1" dirty="0"/>
          </a:p>
        </p:txBody>
      </p:sp>
    </p:spTree>
    <p:extLst>
      <p:ext uri="{BB962C8B-B14F-4D97-AF65-F5344CB8AC3E}">
        <p14:creationId xmlns:p14="http://schemas.microsoft.com/office/powerpoint/2010/main" val="2108409594"/>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26</a:t>
            </a:fld>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981"/>
            <a:ext cx="8891685" cy="269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Pentagon 12"/>
          <p:cNvSpPr/>
          <p:nvPr/>
        </p:nvSpPr>
        <p:spPr>
          <a:xfrm>
            <a:off x="6684579" y="1560786"/>
            <a:ext cx="2459421" cy="20968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5008179" y="1560786"/>
            <a:ext cx="2459421" cy="2096814"/>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a:off x="3347545" y="1560786"/>
            <a:ext cx="2459421" cy="20968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a:off x="1602828" y="1560786"/>
            <a:ext cx="2459421" cy="2096814"/>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0" y="1560786"/>
            <a:ext cx="2459421" cy="20968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5" y="342735"/>
            <a:ext cx="9079296" cy="109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60331" y="342735"/>
            <a:ext cx="4377558" cy="209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82783" y="4367049"/>
            <a:ext cx="9138464" cy="1446550"/>
          </a:xfrm>
          <a:prstGeom prst="rect">
            <a:avLst/>
          </a:prstGeom>
          <a:noFill/>
        </p:spPr>
        <p:txBody>
          <a:bodyPr wrap="none" rtlCol="0">
            <a:spAutoFit/>
          </a:bodyPr>
          <a:lstStyle/>
          <a:p>
            <a:r>
              <a:rPr lang="en-US" sz="4400" b="1" dirty="0" smtClean="0">
                <a:effectLst>
                  <a:outerShdw blurRad="38100" dist="38100" dir="2700000" algn="tl">
                    <a:srgbClr val="000000">
                      <a:alpha val="43137"/>
                    </a:srgbClr>
                  </a:outerShdw>
                </a:effectLst>
              </a:rPr>
              <a:t>Directions: Use all five pieces, </a:t>
            </a:r>
          </a:p>
          <a:p>
            <a:r>
              <a:rPr lang="en-US" sz="4400" b="1" dirty="0" smtClean="0">
                <a:effectLst>
                  <a:outerShdw blurRad="38100" dist="38100" dir="2700000" algn="tl">
                    <a:srgbClr val="000000">
                      <a:alpha val="43137"/>
                    </a:srgbClr>
                  </a:outerShdw>
                </a:effectLst>
              </a:rPr>
              <a:t>put them in order of implementation.</a:t>
            </a:r>
            <a:endParaRPr lang="en-US" sz="4400" b="1" dirty="0">
              <a:effectLst>
                <a:outerShdw blurRad="38100" dist="38100" dir="2700000" algn="tl">
                  <a:srgbClr val="000000">
                    <a:alpha val="43137"/>
                  </a:srgbClr>
                </a:outerShdw>
              </a:effectLst>
            </a:endParaRPr>
          </a:p>
        </p:txBody>
      </p:sp>
      <p:sp>
        <p:nvSpPr>
          <p:cNvPr id="14" name="TextBox 13"/>
          <p:cNvSpPr txBox="1"/>
          <p:nvPr/>
        </p:nvSpPr>
        <p:spPr>
          <a:xfrm>
            <a:off x="1229710" y="5848249"/>
            <a:ext cx="6006773" cy="646331"/>
          </a:xfrm>
          <a:prstGeom prst="rect">
            <a:avLst/>
          </a:prstGeom>
          <a:solidFill>
            <a:srgbClr val="FFFF00"/>
          </a:solidFill>
        </p:spPr>
        <p:txBody>
          <a:bodyPr wrap="none" rtlCol="0">
            <a:spAutoFit/>
          </a:bodyPr>
          <a:lstStyle/>
          <a:p>
            <a:r>
              <a:rPr lang="en-US" sz="3600" b="1" dirty="0" smtClean="0"/>
              <a:t>“Answers” on Packet page 30</a:t>
            </a:r>
            <a:endParaRPr lang="en-US" sz="3600" b="1" dirty="0"/>
          </a:p>
        </p:txBody>
      </p:sp>
    </p:spTree>
    <p:extLst>
      <p:ext uri="{BB962C8B-B14F-4D97-AF65-F5344CB8AC3E}">
        <p14:creationId xmlns:p14="http://schemas.microsoft.com/office/powerpoint/2010/main" val="2927965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P spid="10" grpId="0" animBg="1"/>
      <p:bldP spid="4"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27</a:t>
            </a:fld>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257175"/>
            <a:ext cx="82677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1729" y="6052693"/>
            <a:ext cx="2680542" cy="461665"/>
          </a:xfrm>
          <a:prstGeom prst="rect">
            <a:avLst/>
          </a:prstGeom>
          <a:solidFill>
            <a:srgbClr val="FFFF00"/>
          </a:solidFill>
        </p:spPr>
        <p:txBody>
          <a:bodyPr wrap="none" rtlCol="0">
            <a:spAutoFit/>
          </a:bodyPr>
          <a:lstStyle/>
          <a:p>
            <a:r>
              <a:rPr lang="en-US" sz="2400" b="1" dirty="0" smtClean="0"/>
              <a:t>Packet pages 30-31</a:t>
            </a:r>
            <a:endParaRPr lang="en-US" sz="2400" b="1" dirty="0"/>
          </a:p>
        </p:txBody>
      </p:sp>
    </p:spTree>
    <p:extLst>
      <p:ext uri="{BB962C8B-B14F-4D97-AF65-F5344CB8AC3E}">
        <p14:creationId xmlns:p14="http://schemas.microsoft.com/office/powerpoint/2010/main" val="28637563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786" y="28575"/>
            <a:ext cx="5611539"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60786" y="1887785"/>
            <a:ext cx="599090" cy="5062924"/>
          </a:xfrm>
          <a:prstGeom prst="rect">
            <a:avLst/>
          </a:prstGeom>
          <a:noFill/>
        </p:spPr>
        <p:txBody>
          <a:bodyPr wrap="square" rtlCol="0">
            <a:spAutoFit/>
          </a:bodyPr>
          <a:lstStyle/>
          <a:p>
            <a:r>
              <a:rPr lang="en-US" sz="2000" dirty="0" smtClean="0"/>
              <a:t>1</a:t>
            </a:r>
          </a:p>
          <a:p>
            <a:r>
              <a:rPr lang="en-US" sz="2000" dirty="0" smtClean="0"/>
              <a:t>2</a:t>
            </a:r>
          </a:p>
          <a:p>
            <a:r>
              <a:rPr lang="en-US" sz="2000" dirty="0" smtClean="0"/>
              <a:t>3</a:t>
            </a:r>
          </a:p>
          <a:p>
            <a:r>
              <a:rPr lang="en-US" sz="2000" dirty="0" smtClean="0"/>
              <a:t>4</a:t>
            </a:r>
          </a:p>
          <a:p>
            <a:endParaRPr lang="en-US" sz="500" dirty="0" smtClean="0"/>
          </a:p>
          <a:p>
            <a:r>
              <a:rPr lang="en-US" sz="2000" dirty="0" smtClean="0"/>
              <a:t>5</a:t>
            </a:r>
          </a:p>
          <a:p>
            <a:r>
              <a:rPr lang="en-US" sz="2000" dirty="0" smtClean="0"/>
              <a:t>6</a:t>
            </a:r>
          </a:p>
          <a:p>
            <a:r>
              <a:rPr lang="en-US" sz="2000" dirty="0" smtClean="0"/>
              <a:t>7</a:t>
            </a:r>
          </a:p>
          <a:p>
            <a:r>
              <a:rPr lang="en-US" sz="2000" dirty="0" smtClean="0"/>
              <a:t>8</a:t>
            </a:r>
          </a:p>
          <a:p>
            <a:r>
              <a:rPr lang="en-US" sz="2000" dirty="0" smtClean="0"/>
              <a:t>9</a:t>
            </a:r>
          </a:p>
          <a:p>
            <a:r>
              <a:rPr lang="en-US" sz="1850" dirty="0" smtClean="0"/>
              <a:t>10</a:t>
            </a:r>
          </a:p>
          <a:p>
            <a:r>
              <a:rPr lang="en-US" sz="1850" dirty="0" smtClean="0"/>
              <a:t>11</a:t>
            </a:r>
          </a:p>
          <a:p>
            <a:r>
              <a:rPr lang="en-US" sz="1850" dirty="0" smtClean="0"/>
              <a:t>12</a:t>
            </a:r>
          </a:p>
          <a:p>
            <a:r>
              <a:rPr lang="en-US" sz="1850" dirty="0" smtClean="0"/>
              <a:t>13</a:t>
            </a:r>
          </a:p>
          <a:p>
            <a:r>
              <a:rPr lang="en-US" sz="1850" dirty="0" smtClean="0"/>
              <a:t>14</a:t>
            </a:r>
          </a:p>
          <a:p>
            <a:r>
              <a:rPr lang="en-US" sz="1850" dirty="0" smtClean="0"/>
              <a:t>15</a:t>
            </a:r>
          </a:p>
          <a:p>
            <a:endParaRPr lang="en-US" dirty="0"/>
          </a:p>
        </p:txBody>
      </p:sp>
      <p:sp>
        <p:nvSpPr>
          <p:cNvPr id="5" name="TextBox 4"/>
          <p:cNvSpPr txBox="1"/>
          <p:nvPr/>
        </p:nvSpPr>
        <p:spPr>
          <a:xfrm>
            <a:off x="6227177" y="820762"/>
            <a:ext cx="2321469" cy="461665"/>
          </a:xfrm>
          <a:prstGeom prst="rect">
            <a:avLst/>
          </a:prstGeom>
          <a:solidFill>
            <a:srgbClr val="FFFF00"/>
          </a:solidFill>
        </p:spPr>
        <p:txBody>
          <a:bodyPr wrap="none" rtlCol="0">
            <a:spAutoFit/>
          </a:bodyPr>
          <a:lstStyle/>
          <a:p>
            <a:r>
              <a:rPr lang="en-US" sz="2400" b="1" dirty="0" smtClean="0"/>
              <a:t>Packet page 29b</a:t>
            </a:r>
            <a:endParaRPr lang="en-US" sz="2400" b="1" dirty="0"/>
          </a:p>
        </p:txBody>
      </p:sp>
      <p:sp>
        <p:nvSpPr>
          <p:cNvPr id="4" name="Right Arrow 3"/>
          <p:cNvSpPr/>
          <p:nvPr/>
        </p:nvSpPr>
        <p:spPr>
          <a:xfrm rot="20216066">
            <a:off x="526551" y="35618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564" y="2144110"/>
            <a:ext cx="1539845" cy="1200329"/>
          </a:xfrm>
          <a:prstGeom prst="rect">
            <a:avLst/>
          </a:prstGeom>
          <a:noFill/>
        </p:spPr>
        <p:txBody>
          <a:bodyPr wrap="none" rtlCol="0">
            <a:spAutoFit/>
          </a:bodyPr>
          <a:lstStyle/>
          <a:p>
            <a:pPr algn="ctr"/>
            <a:r>
              <a:rPr lang="en-US" b="1" dirty="0" smtClean="0"/>
              <a:t>Number the </a:t>
            </a:r>
          </a:p>
          <a:p>
            <a:pPr algn="ctr"/>
            <a:r>
              <a:rPr lang="en-US" b="1" dirty="0" smtClean="0"/>
              <a:t>Learning </a:t>
            </a:r>
          </a:p>
          <a:p>
            <a:pPr algn="ctr"/>
            <a:r>
              <a:rPr lang="en-US" b="1" dirty="0" smtClean="0"/>
              <a:t>Designs from </a:t>
            </a:r>
          </a:p>
          <a:p>
            <a:pPr algn="ctr"/>
            <a:r>
              <a:rPr lang="en-US" b="1" dirty="0" smtClean="0"/>
              <a:t>1 to 15</a:t>
            </a:r>
            <a:endParaRPr lang="en-US" b="1" dirty="0"/>
          </a:p>
        </p:txBody>
      </p:sp>
      <p:sp>
        <p:nvSpPr>
          <p:cNvPr id="7" name="TextBox 6"/>
          <p:cNvSpPr txBox="1"/>
          <p:nvPr/>
        </p:nvSpPr>
        <p:spPr>
          <a:xfrm>
            <a:off x="6438612" y="2144110"/>
            <a:ext cx="2767104" cy="2308324"/>
          </a:xfrm>
          <a:prstGeom prst="rect">
            <a:avLst/>
          </a:prstGeom>
          <a:noFill/>
        </p:spPr>
        <p:txBody>
          <a:bodyPr wrap="none" rtlCol="0">
            <a:spAutoFit/>
          </a:bodyPr>
          <a:lstStyle/>
          <a:p>
            <a:pPr algn="ctr"/>
            <a:r>
              <a:rPr lang="en-US" sz="2400" b="1" dirty="0" smtClean="0"/>
              <a:t>Record one way </a:t>
            </a:r>
          </a:p>
          <a:p>
            <a:pPr algn="ctr"/>
            <a:r>
              <a:rPr lang="en-US" sz="2400" b="1" dirty="0" smtClean="0"/>
              <a:t>you might use each </a:t>
            </a:r>
          </a:p>
          <a:p>
            <a:pPr algn="ctr"/>
            <a:r>
              <a:rPr lang="en-US" sz="2400" b="1" dirty="0" smtClean="0"/>
              <a:t>learning design as </a:t>
            </a:r>
          </a:p>
          <a:p>
            <a:pPr algn="ctr"/>
            <a:r>
              <a:rPr lang="en-US" sz="2400" b="1" dirty="0" smtClean="0"/>
              <a:t>your group shares </a:t>
            </a:r>
          </a:p>
          <a:p>
            <a:pPr algn="ctr"/>
            <a:r>
              <a:rPr lang="en-US" sz="2400" b="1" dirty="0" smtClean="0"/>
              <a:t>each design </a:t>
            </a:r>
          </a:p>
          <a:p>
            <a:pPr algn="ctr"/>
            <a:r>
              <a:rPr lang="en-US" sz="2400" b="1" dirty="0" smtClean="0"/>
              <a:t>on the list</a:t>
            </a:r>
            <a:r>
              <a:rPr lang="en-US" b="1" dirty="0" smtClean="0"/>
              <a:t>.</a:t>
            </a:r>
            <a:endParaRPr lang="en-US" b="1" dirty="0"/>
          </a:p>
        </p:txBody>
      </p:sp>
    </p:spTree>
    <p:extLst>
      <p:ext uri="{BB962C8B-B14F-4D97-AF65-F5344CB8AC3E}">
        <p14:creationId xmlns:p14="http://schemas.microsoft.com/office/powerpoint/2010/main" val="5712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29</a:t>
            </a:fld>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57188"/>
            <a:ext cx="845820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1729" y="6039148"/>
            <a:ext cx="2680542" cy="461665"/>
          </a:xfrm>
          <a:prstGeom prst="rect">
            <a:avLst/>
          </a:prstGeom>
          <a:solidFill>
            <a:srgbClr val="FFFF00"/>
          </a:solidFill>
        </p:spPr>
        <p:txBody>
          <a:bodyPr wrap="none" rtlCol="0">
            <a:spAutoFit/>
          </a:bodyPr>
          <a:lstStyle/>
          <a:p>
            <a:r>
              <a:rPr lang="en-US" sz="2400" b="1" dirty="0" smtClean="0"/>
              <a:t>Packet pages 20-29</a:t>
            </a:r>
            <a:endParaRPr lang="en-US" sz="2400" b="1" dirty="0"/>
          </a:p>
        </p:txBody>
      </p:sp>
    </p:spTree>
    <p:extLst>
      <p:ext uri="{BB962C8B-B14F-4D97-AF65-F5344CB8AC3E}">
        <p14:creationId xmlns:p14="http://schemas.microsoft.com/office/powerpoint/2010/main" val="14723224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219325" y="1931988"/>
            <a:ext cx="4675188" cy="36671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226"/>
            <a:ext cx="11207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184943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ea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23637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362200"/>
            <a:ext cx="191135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62400"/>
            <a:ext cx="19939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nch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029200"/>
            <a:ext cx="10842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Description: fcps-eng-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0"/>
            <a:ext cx="1490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webheader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1066800"/>
            <a:ext cx="2590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0350" y="0"/>
            <a:ext cx="18748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0113" y="133350"/>
            <a:ext cx="2784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1963" y="685800"/>
            <a:ext cx="23320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3700" y="1676400"/>
            <a:ext cx="11303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0" y="2884488"/>
            <a:ext cx="16764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3962400"/>
            <a:ext cx="8540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8488" y="4876800"/>
            <a:ext cx="21955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0000" y="5805488"/>
            <a:ext cx="10382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6019800"/>
            <a:ext cx="18684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turn to Homepage">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3800" y="5640388"/>
            <a:ext cx="1490663"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descr="image0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4600" y="5638800"/>
            <a:ext cx="99853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Diagram 26"/>
          <p:cNvGraphicFramePr/>
          <p:nvPr>
            <p:extLst>
              <p:ext uri="{D42A27DB-BD31-4B8C-83A1-F6EECF244321}">
                <p14:modId xmlns:p14="http://schemas.microsoft.com/office/powerpoint/2010/main" val="2778076618"/>
              </p:ext>
            </p:extLst>
          </p:nvPr>
        </p:nvGraphicFramePr>
        <p:xfrm>
          <a:off x="2219325" y="1971781"/>
          <a:ext cx="4787758" cy="404801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4" name="Picture 13" descr="header.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990600"/>
            <a:ext cx="23622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ckec-logo 2009 e-mail logo"/>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59944" y="2964629"/>
            <a:ext cx="23939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29"/>
          <p:cNvSpPr>
            <a:spLocks noChangeArrowheads="1"/>
          </p:cNvSpPr>
          <p:nvPr/>
        </p:nvSpPr>
        <p:spPr bwMode="auto">
          <a:xfrm>
            <a:off x="0" y="3505200"/>
            <a:ext cx="2239963" cy="477838"/>
          </a:xfrm>
          <a:prstGeom prst="rect">
            <a:avLst/>
          </a:prstGeom>
          <a:solidFill>
            <a:schemeClr val="tx2"/>
          </a:solidFill>
          <a:ln w="9525">
            <a:noFill/>
            <a:miter lim="800000"/>
            <a:headEnd/>
            <a:tailEnd/>
          </a:ln>
        </p:spPr>
        <p:txBody>
          <a:bodyPr anchor="ctr">
            <a:spAutoFit/>
          </a:bodyPr>
          <a:lstStyle/>
          <a:p>
            <a:pPr eaLnBrk="0" hangingPunct="0">
              <a:defRPr/>
            </a:pPr>
            <a:r>
              <a:rPr lang="en-US" sz="1400" b="1" dirty="0">
                <a:ln>
                  <a:solidFill>
                    <a:schemeClr val="bg1"/>
                  </a:solidFill>
                </a:ln>
                <a:solidFill>
                  <a:srgbClr val="8B0000"/>
                </a:solidFill>
                <a:latin typeface="Edwardian Script ITC" pitchFamily="66" charset="0"/>
                <a:ea typeface="MS PGothic" pitchFamily="34" charset="-128"/>
                <a:cs typeface="Times New Roman" pitchFamily="18" charset="0"/>
              </a:rPr>
              <a:t>Burgin Independent School</a:t>
            </a:r>
            <a:endParaRPr lang="en-US" sz="1400" b="1" dirty="0">
              <a:ln>
                <a:solidFill>
                  <a:schemeClr val="bg1"/>
                </a:solidFill>
              </a:ln>
              <a:solidFill>
                <a:srgbClr val="000000"/>
              </a:solidFill>
              <a:ea typeface="MS PGothic" pitchFamily="34" charset="-128"/>
              <a:cs typeface="Times New Roman" pitchFamily="18" charset="0"/>
            </a:endParaRPr>
          </a:p>
          <a:p>
            <a:pPr eaLnBrk="0" hangingPunct="0">
              <a:defRPr/>
            </a:pPr>
            <a:r>
              <a:rPr lang="en-US" sz="1100" b="1" dirty="0">
                <a:solidFill>
                  <a:srgbClr val="000000"/>
                </a:solidFill>
                <a:ea typeface="MS PGothic" pitchFamily="34" charset="-128"/>
                <a:cs typeface="Times New Roman" pitchFamily="18" charset="0"/>
              </a:rPr>
              <a:t>Over 100 years of Excellence</a:t>
            </a:r>
            <a:r>
              <a:rPr lang="en-US" sz="1100" dirty="0">
                <a:ea typeface="MS PGothic" pitchFamily="34" charset="-128"/>
              </a:rPr>
              <a:t> </a:t>
            </a:r>
          </a:p>
        </p:txBody>
      </p:sp>
      <p:pic>
        <p:nvPicPr>
          <p:cNvPr id="2050"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29400" y="1600200"/>
            <a:ext cx="1090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57800" y="5791200"/>
            <a:ext cx="16192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37901"/>
      </p:ext>
    </p:extLst>
  </p:cSld>
  <p:clrMapOvr>
    <a:masterClrMapping/>
  </p:clrMapOvr>
  <p:transition>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30</a:t>
            </a:fld>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66688"/>
            <a:ext cx="8515350"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149948" cy="461665"/>
          </a:xfrm>
          <a:prstGeom prst="rect">
            <a:avLst/>
          </a:prstGeom>
          <a:solidFill>
            <a:srgbClr val="FFFF00"/>
          </a:solidFill>
        </p:spPr>
        <p:txBody>
          <a:bodyPr wrap="none" rtlCol="0">
            <a:spAutoFit/>
          </a:bodyPr>
          <a:lstStyle/>
          <a:p>
            <a:r>
              <a:rPr lang="en-US" sz="2400" b="1" dirty="0" smtClean="0"/>
              <a:t>Packet page 32</a:t>
            </a:r>
            <a:endParaRPr lang="en-US" sz="2400" b="1" dirty="0"/>
          </a:p>
        </p:txBody>
      </p:sp>
    </p:spTree>
    <p:extLst>
      <p:ext uri="{BB962C8B-B14F-4D97-AF65-F5344CB8AC3E}">
        <p14:creationId xmlns:p14="http://schemas.microsoft.com/office/powerpoint/2010/main" val="872002155"/>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31</a:t>
            </a:fld>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61938"/>
            <a:ext cx="82105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3970" y="6052693"/>
            <a:ext cx="2680542" cy="461665"/>
          </a:xfrm>
          <a:prstGeom prst="rect">
            <a:avLst/>
          </a:prstGeom>
          <a:solidFill>
            <a:srgbClr val="FFFF00"/>
          </a:solidFill>
        </p:spPr>
        <p:txBody>
          <a:bodyPr wrap="none" rtlCol="0">
            <a:spAutoFit/>
          </a:bodyPr>
          <a:lstStyle/>
          <a:p>
            <a:r>
              <a:rPr lang="en-US" sz="2400" b="1" dirty="0" smtClean="0"/>
              <a:t>Packet pages 33-35</a:t>
            </a:r>
            <a:endParaRPr lang="en-US" sz="2400" b="1" dirty="0"/>
          </a:p>
        </p:txBody>
      </p:sp>
      <p:sp>
        <p:nvSpPr>
          <p:cNvPr id="3" name="TextBox 2"/>
          <p:cNvSpPr txBox="1"/>
          <p:nvPr/>
        </p:nvSpPr>
        <p:spPr>
          <a:xfrm>
            <a:off x="813535" y="5249918"/>
            <a:ext cx="7516930" cy="584775"/>
          </a:xfrm>
          <a:prstGeom prst="rect">
            <a:avLst/>
          </a:prstGeom>
          <a:solidFill>
            <a:srgbClr val="FFC000"/>
          </a:solidFill>
        </p:spPr>
        <p:txBody>
          <a:bodyPr wrap="none" rtlCol="0">
            <a:spAutoFit/>
          </a:bodyPr>
          <a:lstStyle/>
          <a:p>
            <a:r>
              <a:rPr lang="en-US" sz="3200" b="1" dirty="0" smtClean="0"/>
              <a:t>What are your strengths and weaknesses?</a:t>
            </a:r>
            <a:endParaRPr lang="en-US" sz="3200" b="1" dirty="0"/>
          </a:p>
        </p:txBody>
      </p:sp>
    </p:spTree>
    <p:extLst>
      <p:ext uri="{BB962C8B-B14F-4D97-AF65-F5344CB8AC3E}">
        <p14:creationId xmlns:p14="http://schemas.microsoft.com/office/powerpoint/2010/main" val="3993361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32</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469611"/>
            <a:ext cx="9258300" cy="369332"/>
          </a:xfrm>
          <a:prstGeom prst="rect">
            <a:avLst/>
          </a:prstGeom>
          <a:solidFill>
            <a:srgbClr val="FFFF00"/>
          </a:solidFill>
        </p:spPr>
        <p:txBody>
          <a:bodyPr wrap="square">
            <a:spAutoFit/>
          </a:bodyPr>
          <a:lstStyle/>
          <a:p>
            <a:pPr algn="ctr"/>
            <a:r>
              <a:rPr lang="en-US" dirty="0"/>
              <a:t>http://</a:t>
            </a:r>
            <a:r>
              <a:rPr lang="en-US" dirty="0" smtClean="0"/>
              <a:t>learningforward.org/publications/implementing-common-core/professional-learning-units</a:t>
            </a:r>
          </a:p>
        </p:txBody>
      </p:sp>
    </p:spTree>
    <p:extLst>
      <p:ext uri="{BB962C8B-B14F-4D97-AF65-F5344CB8AC3E}">
        <p14:creationId xmlns:p14="http://schemas.microsoft.com/office/powerpoint/2010/main" val="3838973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27276" cy="762000"/>
          </a:xfrm>
        </p:spPr>
        <p:txBody>
          <a:bodyPr>
            <a:normAutofit fontScale="90000"/>
          </a:bodyPr>
          <a:lstStyle/>
          <a:p>
            <a:pPr algn="ctr">
              <a:defRPr/>
            </a:pPr>
            <a:r>
              <a:rPr lang="en-US" b="1" i="1" dirty="0" smtClean="0">
                <a:solidFill>
                  <a:schemeClr val="bg2">
                    <a:lumMod val="90000"/>
                  </a:schemeClr>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bg2">
                  <a:lumMod val="90000"/>
                </a:schemeClr>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3769653075"/>
              </p:ext>
            </p:extLst>
          </p:nvPr>
        </p:nvGraphicFramePr>
        <p:xfrm>
          <a:off x="0" y="685800"/>
          <a:ext cx="9144000" cy="5945372"/>
        </p:xfrm>
        <a:graphic>
          <a:graphicData uri="http://schemas.openxmlformats.org/drawingml/2006/table">
            <a:tbl>
              <a:tblPr firstRow="1" firstCol="1" bandRow="1">
                <a:tableStyleId>{5C22544A-7EE6-4342-B048-85BDC9FD1C3A}</a:tableStyleId>
              </a:tblPr>
              <a:tblGrid>
                <a:gridCol w="1576552"/>
                <a:gridCol w="2554014"/>
                <a:gridCol w="2554013"/>
                <a:gridCol w="2459421"/>
              </a:tblGrid>
              <a:tr h="477357">
                <a:tc>
                  <a:txBody>
                    <a:bodyPr/>
                    <a:lstStyle/>
                    <a:p>
                      <a:pPr marL="0" marR="0">
                        <a:lnSpc>
                          <a:spcPct val="115000"/>
                        </a:lnSpc>
                        <a:spcBef>
                          <a:spcPts val="0"/>
                        </a:spcBef>
                        <a:spcAft>
                          <a:spcPts val="0"/>
                        </a:spcAft>
                      </a:pPr>
                      <a:r>
                        <a:rPr lang="en-US" sz="2000" dirty="0" smtClean="0">
                          <a:solidFill>
                            <a:schemeClr val="bg1"/>
                          </a:solidFill>
                          <a:effectLst/>
                          <a:latin typeface="+mn-lt"/>
                          <a:ea typeface="+mn-ea"/>
                          <a:cs typeface="+mn-cs"/>
                        </a:rPr>
                        <a:t>DISTRICTS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5400" baseline="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A-F</a:t>
                      </a:r>
                      <a:endParaRPr lang="en-US" sz="54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a:t>
                      </a:r>
                      <a:r>
                        <a:rPr lang="en-US" sz="2400" b="1" u="sng"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G-O</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6824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P-Z</a:t>
                      </a:r>
                    </a:p>
                    <a:p>
                      <a:pPr marL="0" marR="0">
                        <a:lnSpc>
                          <a:spcPct val="115000"/>
                        </a:lnSpc>
                        <a:spcBef>
                          <a:spcPts val="0"/>
                        </a:spcBef>
                        <a:spcAft>
                          <a:spcPts val="0"/>
                        </a:spcAft>
                      </a:pP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smtClean="0">
                        <a:solidFill>
                          <a:srgbClr val="7030A0"/>
                        </a:solidFill>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a:t>
                      </a:r>
                      <a:r>
                        <a:rPr lang="en-US" sz="2400" b="1" u="sng"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txBody>
                  <a:tcPr marL="68580" marR="68580" marT="0" marB="0"/>
                </a:tc>
              </a:tr>
            </a:tbl>
          </a:graphicData>
        </a:graphic>
      </p:graphicFrame>
      <p:sp>
        <p:nvSpPr>
          <p:cNvPr id="3" name="Right Arrow 2"/>
          <p:cNvSpPr/>
          <p:nvPr/>
        </p:nvSpPr>
        <p:spPr>
          <a:xfrm>
            <a:off x="2667000" y="2494756"/>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454986"/>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840421" y="6065837"/>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8904877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0034" y="709448"/>
            <a:ext cx="7772400" cy="1470025"/>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solidFill>
                  <a:schemeClr val="bg1"/>
                </a:solidFill>
                <a:effectLst>
                  <a:outerShdw blurRad="50800" dist="39000" dir="5460000" algn="tl">
                    <a:srgbClr val="000000">
                      <a:alpha val="38000"/>
                    </a:srgbClr>
                  </a:outerShdw>
                </a:effectLst>
              </a:rPr>
              <a:t>Science Balanced Assessment</a:t>
            </a:r>
            <a:endParaRPr lang="en-US" sz="7200" b="1" dirty="0">
              <a:ln w="11430"/>
              <a:solidFill>
                <a:schemeClr val="bg1"/>
              </a:solidFill>
              <a:effectLst>
                <a:outerShdw blurRad="50800" dist="39000" dir="5460000" algn="tl">
                  <a:srgbClr val="000000">
                    <a:alpha val="38000"/>
                  </a:srgbClr>
                </a:outerShdw>
              </a:effectLst>
            </a:endParaRPr>
          </a:p>
        </p:txBody>
      </p:sp>
      <p:sp>
        <p:nvSpPr>
          <p:cNvPr id="5" name="TextBox 4"/>
          <p:cNvSpPr txBox="1"/>
          <p:nvPr/>
        </p:nvSpPr>
        <p:spPr>
          <a:xfrm>
            <a:off x="-148005" y="5285333"/>
            <a:ext cx="9292005" cy="1569660"/>
          </a:xfrm>
          <a:prstGeom prst="rect">
            <a:avLst/>
          </a:prstGeom>
          <a:solidFill>
            <a:srgbClr val="FFFF00"/>
          </a:solidFill>
        </p:spPr>
        <p:txBody>
          <a:bodyPr wrap="square" rtlCol="0">
            <a:spAutoFit/>
          </a:bodyPr>
          <a:lstStyle/>
          <a:p>
            <a:pPr algn="ctr"/>
            <a:r>
              <a:rPr lang="en-US" sz="3200" dirty="0" smtClean="0"/>
              <a:t>Terry Rhodes KDE/CKEC</a:t>
            </a:r>
          </a:p>
          <a:p>
            <a:pPr algn="ctr"/>
            <a:r>
              <a:rPr lang="en-US" sz="3200" dirty="0">
                <a:hlinkClick r:id="rId2"/>
              </a:rPr>
              <a:t>t</a:t>
            </a:r>
            <a:r>
              <a:rPr lang="en-US" sz="3200" dirty="0" smtClean="0">
                <a:hlinkClick r:id="rId2"/>
              </a:rPr>
              <a:t>erry.rhodes@education.ky.gov</a:t>
            </a:r>
            <a:endParaRPr lang="en-US" sz="3200" dirty="0" smtClean="0"/>
          </a:p>
          <a:p>
            <a:pPr algn="ctr"/>
            <a:r>
              <a:rPr lang="en-US" sz="3200" dirty="0" smtClean="0">
                <a:hlinkClick r:id="rId3"/>
              </a:rPr>
              <a:t>www.terryrhodes1science.com</a:t>
            </a:r>
            <a:r>
              <a:rPr lang="en-US" sz="3200" dirty="0" smtClean="0"/>
              <a:t> </a:t>
            </a:r>
            <a:endParaRPr lang="en-US" sz="3200" dirty="0"/>
          </a:p>
        </p:txBody>
      </p:sp>
      <p:sp>
        <p:nvSpPr>
          <p:cNvPr id="7" name="TextBox 6"/>
          <p:cNvSpPr txBox="1"/>
          <p:nvPr/>
        </p:nvSpPr>
        <p:spPr>
          <a:xfrm>
            <a:off x="1154774" y="2304010"/>
            <a:ext cx="6686446" cy="2246769"/>
          </a:xfrm>
          <a:prstGeom prst="rect">
            <a:avLst/>
          </a:prstGeom>
          <a:solidFill>
            <a:srgbClr val="92D050"/>
          </a:solidFill>
        </p:spPr>
        <p:txBody>
          <a:bodyPr wrap="none" rtlCol="0">
            <a:spAutoFit/>
          </a:bodyPr>
          <a:lstStyle/>
          <a:p>
            <a:pPr algn="ctr"/>
            <a:r>
              <a:rPr lang="en-US" sz="2800" b="1" dirty="0" smtClean="0">
                <a:solidFill>
                  <a:schemeClr val="tx1">
                    <a:lumMod val="85000"/>
                    <a:lumOff val="15000"/>
                  </a:schemeClr>
                </a:solidFill>
                <a:effectLst>
                  <a:outerShdw blurRad="38100" dist="38100" dir="2700000" algn="tl">
                    <a:srgbClr val="000000">
                      <a:alpha val="43137"/>
                    </a:srgbClr>
                  </a:outerShdw>
                </a:effectLst>
              </a:rPr>
              <a:t>CKEC Science Content Network Meetings</a:t>
            </a:r>
          </a:p>
          <a:p>
            <a:pPr algn="ctr"/>
            <a:r>
              <a:rPr lang="en-US" sz="2800" b="1" strike="sngStrike" dirty="0" smtClean="0">
                <a:solidFill>
                  <a:schemeClr val="tx1">
                    <a:lumMod val="85000"/>
                    <a:lumOff val="15000"/>
                  </a:schemeClr>
                </a:solidFill>
                <a:effectLst>
                  <a:outerShdw blurRad="38100" dist="38100" dir="2700000" algn="tl">
                    <a:srgbClr val="000000">
                      <a:alpha val="43137"/>
                    </a:srgbClr>
                  </a:outerShdw>
                </a:effectLst>
              </a:rPr>
              <a:t>Monday, January 27</a:t>
            </a:r>
            <a:r>
              <a:rPr lang="en-US" sz="2800" b="1" strike="sngStrike" baseline="30000" dirty="0" smtClean="0">
                <a:solidFill>
                  <a:schemeClr val="tx1">
                    <a:lumMod val="85000"/>
                    <a:lumOff val="15000"/>
                  </a:schemeClr>
                </a:solidFill>
                <a:effectLst>
                  <a:outerShdw blurRad="38100" dist="38100" dir="2700000" algn="tl">
                    <a:srgbClr val="000000">
                      <a:alpha val="43137"/>
                    </a:srgbClr>
                  </a:outerShdw>
                </a:effectLst>
              </a:rPr>
              <a:t>th</a:t>
            </a:r>
            <a:r>
              <a:rPr lang="en-US" sz="2800" b="1" strike="sngStrike" dirty="0" smtClean="0">
                <a:solidFill>
                  <a:schemeClr val="tx1">
                    <a:lumMod val="85000"/>
                    <a:lumOff val="15000"/>
                  </a:schemeClr>
                </a:solidFill>
                <a:effectLst>
                  <a:outerShdw blurRad="38100" dist="38100" dir="2700000" algn="tl">
                    <a:srgbClr val="000000">
                      <a:alpha val="43137"/>
                    </a:srgbClr>
                  </a:outerShdw>
                </a:effectLst>
              </a:rPr>
              <a:t>, 2014</a:t>
            </a:r>
          </a:p>
          <a:p>
            <a:pPr algn="ctr"/>
            <a:r>
              <a:rPr lang="en-US" sz="2800" b="1" dirty="0" smtClean="0">
                <a:solidFill>
                  <a:schemeClr val="tx1">
                    <a:lumMod val="85000"/>
                    <a:lumOff val="15000"/>
                  </a:schemeClr>
                </a:solidFill>
                <a:effectLst>
                  <a:outerShdw blurRad="38100" dist="38100" dir="2700000" algn="tl">
                    <a:srgbClr val="000000">
                      <a:alpha val="43137"/>
                    </a:srgbClr>
                  </a:outerShdw>
                </a:effectLst>
              </a:rPr>
              <a:t>Monday February 24</a:t>
            </a:r>
            <a:r>
              <a:rPr lang="en-US" sz="2800" b="1" baseline="30000" dirty="0" smtClean="0">
                <a:solidFill>
                  <a:schemeClr val="tx1">
                    <a:lumMod val="85000"/>
                    <a:lumOff val="15000"/>
                  </a:schemeClr>
                </a:solidFill>
                <a:effectLst>
                  <a:outerShdw blurRad="38100" dist="38100" dir="2700000" algn="tl">
                    <a:srgbClr val="000000">
                      <a:alpha val="43137"/>
                    </a:srgbClr>
                  </a:outerShdw>
                </a:effectLst>
              </a:rPr>
              <a:t>th</a:t>
            </a:r>
            <a:r>
              <a:rPr lang="en-US" sz="2800" b="1" dirty="0" smtClean="0">
                <a:solidFill>
                  <a:schemeClr val="tx1">
                    <a:lumMod val="85000"/>
                    <a:lumOff val="15000"/>
                  </a:schemeClr>
                </a:solidFill>
                <a:effectLst>
                  <a:outerShdw blurRad="38100" dist="38100" dir="2700000" algn="tl">
                    <a:srgbClr val="000000">
                      <a:alpha val="43137"/>
                    </a:srgbClr>
                  </a:outerShdw>
                </a:effectLst>
              </a:rPr>
              <a:t>, 2014</a:t>
            </a:r>
          </a:p>
          <a:p>
            <a:pPr algn="ctr"/>
            <a:r>
              <a:rPr lang="en-US" sz="2800" b="1" dirty="0" smtClean="0">
                <a:solidFill>
                  <a:schemeClr val="tx1">
                    <a:lumMod val="85000"/>
                    <a:lumOff val="15000"/>
                  </a:schemeClr>
                </a:solidFill>
                <a:effectLst>
                  <a:outerShdw blurRad="38100" dist="38100" dir="2700000" algn="tl">
                    <a:srgbClr val="000000">
                      <a:alpha val="43137"/>
                    </a:srgbClr>
                  </a:outerShdw>
                </a:effectLst>
              </a:rPr>
              <a:t>Monday, March 24</a:t>
            </a:r>
            <a:r>
              <a:rPr lang="en-US" sz="2800" b="1" baseline="30000" dirty="0" smtClean="0">
                <a:solidFill>
                  <a:schemeClr val="tx1">
                    <a:lumMod val="85000"/>
                    <a:lumOff val="15000"/>
                  </a:schemeClr>
                </a:solidFill>
                <a:effectLst>
                  <a:outerShdw blurRad="38100" dist="38100" dir="2700000" algn="tl">
                    <a:srgbClr val="000000">
                      <a:alpha val="43137"/>
                    </a:srgbClr>
                  </a:outerShdw>
                </a:effectLst>
              </a:rPr>
              <a:t>th</a:t>
            </a:r>
            <a:r>
              <a:rPr lang="en-US" sz="2800" b="1" dirty="0" smtClean="0">
                <a:solidFill>
                  <a:schemeClr val="tx1">
                    <a:lumMod val="85000"/>
                    <a:lumOff val="15000"/>
                  </a:schemeClr>
                </a:solidFill>
                <a:effectLst>
                  <a:outerShdw blurRad="38100" dist="38100" dir="2700000" algn="tl">
                    <a:srgbClr val="000000">
                      <a:alpha val="43137"/>
                    </a:srgbClr>
                  </a:outerShdw>
                </a:effectLst>
              </a:rPr>
              <a:t>, 2014</a:t>
            </a:r>
          </a:p>
          <a:p>
            <a:pPr algn="ctr"/>
            <a:r>
              <a:rPr lang="en-US" sz="2800" b="1" dirty="0" smtClean="0">
                <a:solidFill>
                  <a:schemeClr val="tx1">
                    <a:lumMod val="85000"/>
                    <a:lumOff val="15000"/>
                  </a:schemeClr>
                </a:solidFill>
                <a:effectLst>
                  <a:outerShdw blurRad="38100" dist="38100" dir="2700000" algn="tl">
                    <a:srgbClr val="000000">
                      <a:alpha val="43137"/>
                    </a:srgbClr>
                  </a:outerShdw>
                </a:effectLst>
              </a:rPr>
              <a:t>Monday, April 28</a:t>
            </a:r>
            <a:r>
              <a:rPr lang="en-US" sz="2800" b="1" baseline="30000" dirty="0" smtClean="0">
                <a:solidFill>
                  <a:schemeClr val="tx1">
                    <a:lumMod val="85000"/>
                    <a:lumOff val="15000"/>
                  </a:schemeClr>
                </a:solidFill>
                <a:effectLst>
                  <a:outerShdw blurRad="38100" dist="38100" dir="2700000" algn="tl">
                    <a:srgbClr val="000000">
                      <a:alpha val="43137"/>
                    </a:srgbClr>
                  </a:outerShdw>
                </a:effectLst>
              </a:rPr>
              <a:t>th</a:t>
            </a:r>
            <a:r>
              <a:rPr lang="en-US" sz="2800" b="1" dirty="0" smtClean="0">
                <a:solidFill>
                  <a:schemeClr val="tx1">
                    <a:lumMod val="85000"/>
                    <a:lumOff val="15000"/>
                  </a:schemeClr>
                </a:solidFill>
                <a:effectLst>
                  <a:outerShdw blurRad="38100" dist="38100" dir="2700000" algn="tl">
                    <a:srgbClr val="000000">
                      <a:alpha val="43137"/>
                    </a:srgbClr>
                  </a:outerShdw>
                </a:effectLst>
              </a:rPr>
              <a:t> , 2014</a:t>
            </a:r>
            <a:endParaRPr lang="en-US" sz="2800" b="1" dirty="0">
              <a:solidFill>
                <a:schemeClr val="tx1">
                  <a:lumMod val="85000"/>
                  <a:lumOff val="15000"/>
                </a:schemeClr>
              </a:solidFill>
              <a:effectLst>
                <a:outerShdw blurRad="38100" dist="38100" dir="2700000" algn="tl">
                  <a:srgbClr val="000000">
                    <a:alpha val="43137"/>
                  </a:srgbClr>
                </a:outerShdw>
              </a:effectLst>
            </a:endParaRPr>
          </a:p>
        </p:txBody>
      </p:sp>
      <p:pic>
        <p:nvPicPr>
          <p:cNvPr id="7170" name="Picture 2" descr="light bulb">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29808" y="3310759"/>
            <a:ext cx="2014192" cy="241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644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57" y="1502104"/>
            <a:ext cx="8678943" cy="4247317"/>
          </a:xfrm>
          <a:prstGeom prst="rect">
            <a:avLst/>
          </a:prstGeom>
          <a:noFill/>
        </p:spPr>
        <p:txBody>
          <a:bodyPr wrap="square" rtlCol="0">
            <a:spAutoFit/>
          </a:bodyPr>
          <a:lstStyle/>
          <a:p>
            <a:pPr algn="ctr"/>
            <a:r>
              <a:rPr lang="en-US" sz="3200" dirty="0" smtClean="0"/>
              <a:t>Clear Purpose:  Assessment </a:t>
            </a:r>
            <a:r>
              <a:rPr lang="en-US" sz="3200" i="1" dirty="0" smtClean="0"/>
              <a:t>for </a:t>
            </a:r>
            <a:r>
              <a:rPr lang="en-US" sz="3200" dirty="0" smtClean="0"/>
              <a:t>and </a:t>
            </a:r>
            <a:r>
              <a:rPr lang="en-US" sz="3200" i="1" dirty="0" smtClean="0"/>
              <a:t>of</a:t>
            </a:r>
            <a:r>
              <a:rPr lang="en-US" sz="3200" dirty="0" smtClean="0"/>
              <a:t> Learning:</a:t>
            </a:r>
          </a:p>
          <a:p>
            <a:pPr algn="ctr"/>
            <a:endParaRPr lang="en-US" sz="3200" dirty="0"/>
          </a:p>
          <a:p>
            <a:pPr algn="ctr"/>
            <a:r>
              <a:rPr lang="en-US" sz="3200" dirty="0" smtClean="0"/>
              <a:t>A Balanced Assessment System</a:t>
            </a:r>
          </a:p>
          <a:p>
            <a:pPr algn="ctr"/>
            <a:endParaRPr lang="en-US" sz="3200" dirty="0"/>
          </a:p>
          <a:p>
            <a:pPr algn="ctr"/>
            <a:r>
              <a:rPr lang="en-US" sz="3200" dirty="0" smtClean="0"/>
              <a:t>“If we can do something with assessment information beyond using it to figure grades, we can improve learning”</a:t>
            </a:r>
          </a:p>
          <a:p>
            <a:pPr algn="r"/>
            <a:r>
              <a:rPr lang="en-US" sz="1400" dirty="0" smtClean="0"/>
              <a:t>Classroom Assessment for Student Learning</a:t>
            </a:r>
          </a:p>
          <a:p>
            <a:pPr algn="ctr"/>
            <a:endParaRPr lang="en-US" sz="3200" dirty="0"/>
          </a:p>
        </p:txBody>
      </p:sp>
    </p:spTree>
    <p:extLst>
      <p:ext uri="{BB962C8B-B14F-4D97-AF65-F5344CB8AC3E}">
        <p14:creationId xmlns:p14="http://schemas.microsoft.com/office/powerpoint/2010/main" val="2382785908"/>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63915"/>
            <a:ext cx="8534400" cy="4770537"/>
          </a:xfrm>
          <a:prstGeom prst="rect">
            <a:avLst/>
          </a:prstGeom>
          <a:noFill/>
        </p:spPr>
        <p:txBody>
          <a:bodyPr wrap="square" rtlCol="0">
            <a:spAutoFit/>
          </a:bodyPr>
          <a:lstStyle/>
          <a:p>
            <a:pPr algn="ctr"/>
            <a:r>
              <a:rPr lang="en-US" sz="4000" dirty="0" smtClean="0"/>
              <a:t>Learning Targets</a:t>
            </a:r>
          </a:p>
          <a:p>
            <a:pPr algn="ctr"/>
            <a:endParaRPr lang="en-US" sz="4000" dirty="0"/>
          </a:p>
          <a:p>
            <a:pPr marL="571500" indent="-571500">
              <a:buFont typeface="Arial" panose="020B0604020202020204" pitchFamily="34" charset="0"/>
              <a:buChar char="•"/>
            </a:pPr>
            <a:r>
              <a:rPr lang="en-US" sz="2800" dirty="0" smtClean="0"/>
              <a:t>How formative and summative assessment fit into a balanced assessment system</a:t>
            </a:r>
          </a:p>
          <a:p>
            <a:pPr marL="571500" indent="-571500">
              <a:buFont typeface="Arial" panose="020B0604020202020204" pitchFamily="34" charset="0"/>
              <a:buChar char="•"/>
            </a:pPr>
            <a:r>
              <a:rPr lang="en-US" sz="2800" dirty="0" smtClean="0"/>
              <a:t>Major differences between formative and summative assessment</a:t>
            </a:r>
          </a:p>
          <a:p>
            <a:pPr marL="571500" indent="-571500">
              <a:buFont typeface="Arial" panose="020B0604020202020204" pitchFamily="34" charset="0"/>
              <a:buChar char="•"/>
            </a:pPr>
            <a:r>
              <a:rPr lang="en-US" sz="2800" dirty="0" smtClean="0"/>
              <a:t>What the Seven Strategies of Assessment </a:t>
            </a:r>
            <a:r>
              <a:rPr lang="en-US" sz="2800" i="1" dirty="0" smtClean="0"/>
              <a:t>for</a:t>
            </a:r>
            <a:r>
              <a:rPr lang="en-US" sz="2800" dirty="0" smtClean="0"/>
              <a:t> Learning are and how they connect to research on formative assessment</a:t>
            </a:r>
          </a:p>
          <a:p>
            <a:pPr marL="571500" indent="-571500">
              <a:buFont typeface="Arial" panose="020B0604020202020204" pitchFamily="34" charset="0"/>
              <a:buChar char="•"/>
            </a:pPr>
            <a:endParaRPr lang="en-US" sz="2800" dirty="0"/>
          </a:p>
        </p:txBody>
      </p:sp>
    </p:spTree>
    <p:extLst>
      <p:ext uri="{BB962C8B-B14F-4D97-AF65-F5344CB8AC3E}">
        <p14:creationId xmlns:p14="http://schemas.microsoft.com/office/powerpoint/2010/main" val="31040245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199"/>
            <a:ext cx="7342331" cy="646331"/>
          </a:xfrm>
          <a:prstGeom prst="rect">
            <a:avLst/>
          </a:prstGeom>
          <a:noFill/>
        </p:spPr>
        <p:txBody>
          <a:bodyPr wrap="none" rtlCol="0">
            <a:spAutoFit/>
          </a:bodyPr>
          <a:lstStyle/>
          <a:p>
            <a:r>
              <a:rPr lang="en-US" sz="3600" dirty="0" smtClean="0"/>
              <a:t>Keys to Quality Classroom Assessment</a:t>
            </a:r>
            <a:endParaRPr lang="en-US" sz="3600" dirty="0"/>
          </a:p>
        </p:txBody>
      </p:sp>
      <p:pic>
        <p:nvPicPr>
          <p:cNvPr id="2050" name="Picture 2" descr="social media succes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047" y="1196844"/>
            <a:ext cx="5664636" cy="462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67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888" y="-260080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5288" y="-258556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5917473" cy="2899561"/>
          </a:xfrm>
          <a:prstGeom prst="rect">
            <a:avLst/>
          </a:prstGeom>
        </p:spPr>
      </p:pic>
      <p:sp>
        <p:nvSpPr>
          <p:cNvPr id="3" name="TextBox 2"/>
          <p:cNvSpPr txBox="1"/>
          <p:nvPr/>
        </p:nvSpPr>
        <p:spPr>
          <a:xfrm>
            <a:off x="2057400" y="1447800"/>
            <a:ext cx="4421788" cy="707886"/>
          </a:xfrm>
          <a:prstGeom prst="rect">
            <a:avLst/>
          </a:prstGeom>
          <a:noFill/>
        </p:spPr>
        <p:txBody>
          <a:bodyPr wrap="none" rtlCol="0">
            <a:spAutoFit/>
          </a:bodyPr>
          <a:lstStyle/>
          <a:p>
            <a:r>
              <a:rPr lang="en-US" sz="4000" b="1" dirty="0" smtClean="0"/>
              <a:t>Key 1:Clear Purpose</a:t>
            </a:r>
            <a:endParaRPr lang="en-US" sz="4000" b="1" dirty="0"/>
          </a:p>
        </p:txBody>
      </p:sp>
      <p:sp>
        <p:nvSpPr>
          <p:cNvPr id="4" name="TextBox 3"/>
          <p:cNvSpPr txBox="1"/>
          <p:nvPr/>
        </p:nvSpPr>
        <p:spPr>
          <a:xfrm>
            <a:off x="381000" y="3443200"/>
            <a:ext cx="8382000" cy="2554545"/>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t>Who will use the information?</a:t>
            </a:r>
          </a:p>
          <a:p>
            <a:pPr marL="571500" indent="-571500">
              <a:buFont typeface="Arial" panose="020B0604020202020204" pitchFamily="34" charset="0"/>
              <a:buChar char="•"/>
            </a:pPr>
            <a:r>
              <a:rPr lang="en-US" sz="4000" dirty="0" smtClean="0"/>
              <a:t>How will they use it?</a:t>
            </a:r>
          </a:p>
          <a:p>
            <a:pPr marL="571500" indent="-571500">
              <a:buFont typeface="Arial" panose="020B0604020202020204" pitchFamily="34" charset="0"/>
              <a:buChar char="•"/>
            </a:pPr>
            <a:r>
              <a:rPr lang="en-US" sz="4000" dirty="0" smtClean="0"/>
              <a:t>What in formation, in what detail, is required?</a:t>
            </a:r>
            <a:endParaRPr lang="en-US" sz="4000" dirty="0"/>
          </a:p>
        </p:txBody>
      </p:sp>
    </p:spTree>
    <p:extLst>
      <p:ext uri="{BB962C8B-B14F-4D97-AF65-F5344CB8AC3E}">
        <p14:creationId xmlns:p14="http://schemas.microsoft.com/office/powerpoint/2010/main" val="29378125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888" y="-260080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5288" y="-258556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5917473" cy="2899561"/>
          </a:xfrm>
          <a:prstGeom prst="rect">
            <a:avLst/>
          </a:prstGeom>
        </p:spPr>
      </p:pic>
      <p:sp>
        <p:nvSpPr>
          <p:cNvPr id="3" name="TextBox 2"/>
          <p:cNvSpPr txBox="1"/>
          <p:nvPr/>
        </p:nvSpPr>
        <p:spPr>
          <a:xfrm>
            <a:off x="2057400" y="1447800"/>
            <a:ext cx="4311821" cy="707886"/>
          </a:xfrm>
          <a:prstGeom prst="rect">
            <a:avLst/>
          </a:prstGeom>
          <a:noFill/>
        </p:spPr>
        <p:txBody>
          <a:bodyPr wrap="none" rtlCol="0">
            <a:spAutoFit/>
          </a:bodyPr>
          <a:lstStyle/>
          <a:p>
            <a:r>
              <a:rPr lang="en-US" sz="4000" b="1" dirty="0" smtClean="0"/>
              <a:t>Key 2: Clear Targets</a:t>
            </a:r>
            <a:endParaRPr lang="en-US" sz="4000" b="1" dirty="0"/>
          </a:p>
        </p:txBody>
      </p:sp>
      <p:sp>
        <p:nvSpPr>
          <p:cNvPr id="4" name="TextBox 3"/>
          <p:cNvSpPr txBox="1"/>
          <p:nvPr/>
        </p:nvSpPr>
        <p:spPr>
          <a:xfrm>
            <a:off x="152400" y="3443200"/>
            <a:ext cx="8839200"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t>Are learning targets clear to teachers?</a:t>
            </a:r>
          </a:p>
          <a:p>
            <a:pPr marL="571500" indent="-571500">
              <a:buFont typeface="Arial" panose="020B0604020202020204" pitchFamily="34" charset="0"/>
              <a:buChar char="•"/>
            </a:pPr>
            <a:r>
              <a:rPr lang="en-US" sz="4000" dirty="0" smtClean="0"/>
              <a:t>What kinds of achievements are to be assessed?</a:t>
            </a:r>
          </a:p>
          <a:p>
            <a:pPr marL="571500" indent="-571500">
              <a:buFont typeface="Arial" panose="020B0604020202020204" pitchFamily="34" charset="0"/>
              <a:buChar char="•"/>
            </a:pPr>
            <a:r>
              <a:rPr lang="en-US" sz="4000" dirty="0" smtClean="0"/>
              <a:t>Are these learning targets the focus of instruction?</a:t>
            </a:r>
          </a:p>
          <a:p>
            <a:pPr marL="571500" indent="-571500">
              <a:buFont typeface="Arial" panose="020B0604020202020204" pitchFamily="34" charset="0"/>
              <a:buChar char="•"/>
            </a:pPr>
            <a:endParaRPr lang="en-US" sz="4000" dirty="0"/>
          </a:p>
        </p:txBody>
      </p:sp>
    </p:spTree>
    <p:extLst>
      <p:ext uri="{BB962C8B-B14F-4D97-AF65-F5344CB8AC3E}">
        <p14:creationId xmlns:p14="http://schemas.microsoft.com/office/powerpoint/2010/main" val="1727872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0225"/>
            <a:ext cx="8229600" cy="1143000"/>
          </a:xfrm>
        </p:spPr>
        <p:txBody>
          <a:bodyPr/>
          <a:lstStyle/>
          <a:p>
            <a:pPr eaLnBrk="1" hangingPunct="1">
              <a:defRPr/>
            </a:pPr>
            <a:r>
              <a:rPr lang="en-US" sz="6600" dirty="0" smtClean="0">
                <a:solidFill>
                  <a:schemeClr val="accent6">
                    <a:lumMod val="75000"/>
                  </a:schemeClr>
                </a:solidFill>
                <a:ea typeface="MS PGothic" pitchFamily="34" charset="-128"/>
                <a:cs typeface="Lucida Sans Unicode" pitchFamily="34" charset="0"/>
              </a:rPr>
              <a:t>     </a:t>
            </a:r>
            <a:r>
              <a:rPr lang="en-US" sz="6600" dirty="0" smtClean="0">
                <a:effectLst>
                  <a:outerShdw blurRad="38100" dist="38100" dir="2700000" algn="tl">
                    <a:srgbClr val="000000">
                      <a:alpha val="43137"/>
                    </a:srgbClr>
                  </a:outerShdw>
                </a:effectLst>
                <a:ea typeface="MS PGothic" pitchFamily="34" charset="-128"/>
                <a:cs typeface="Lucida Sans Unicode" pitchFamily="34" charset="0"/>
              </a:rPr>
              <a:t>Norms</a:t>
            </a:r>
            <a:endParaRPr lang="en-US" sz="6600" dirty="0">
              <a:effectLst>
                <a:outerShdw blurRad="38100" dist="38100" dir="2700000" algn="tl">
                  <a:srgbClr val="000000">
                    <a:alpha val="43137"/>
                  </a:srgbClr>
                </a:outerShdw>
              </a:effectLst>
              <a:ea typeface="MS PGothic" pitchFamily="34" charset="-128"/>
            </a:endParaRPr>
          </a:p>
        </p:txBody>
      </p:sp>
      <p:sp>
        <p:nvSpPr>
          <p:cNvPr id="5123" name="Content Placeholder 8"/>
          <p:cNvSpPr>
            <a:spLocks noGrp="1"/>
          </p:cNvSpPr>
          <p:nvPr>
            <p:ph idx="1"/>
          </p:nvPr>
        </p:nvSpPr>
        <p:spPr>
          <a:xfrm>
            <a:off x="457200" y="1828800"/>
            <a:ext cx="8153400" cy="5141913"/>
          </a:xfrm>
        </p:spPr>
        <p:txBody>
          <a:bodyPr>
            <a:normAutofit/>
          </a:bodyPr>
          <a:lstStyle/>
          <a:p>
            <a:pPr eaLnBrk="1" hangingPunct="1">
              <a:defRPr/>
            </a:pPr>
            <a:r>
              <a:rPr lang="en-US" altLang="en-US" sz="2400" b="1" u="sng" dirty="0" smtClean="0">
                <a:ea typeface="MS PGothic" pitchFamily="34" charset="-128"/>
              </a:rPr>
              <a:t>Be an ambassador of  “lifelong learning.” </a:t>
            </a:r>
            <a:r>
              <a:rPr lang="en-US" altLang="en-US" sz="2400" dirty="0" smtClean="0">
                <a:solidFill>
                  <a:schemeClr val="tx1"/>
                </a:solidFill>
                <a:ea typeface="MS PGothic" pitchFamily="34" charset="-128"/>
              </a:rPr>
              <a:t>Show your enthusiasm for the work, support the learning of others, be willing to take risks, participate fully. </a:t>
            </a:r>
          </a:p>
          <a:p>
            <a:pPr eaLnBrk="1" hangingPunct="1">
              <a:defRPr/>
            </a:pPr>
            <a:r>
              <a:rPr lang="en-US" altLang="en-US" sz="2400" b="1" u="sng" dirty="0" smtClean="0">
                <a:ea typeface="MS PGothic" pitchFamily="34" charset="-128"/>
              </a:rPr>
              <a:t>Come to meetings prepared</a:t>
            </a:r>
            <a:r>
              <a:rPr lang="en-US" altLang="en-US" sz="2400" u="sng" dirty="0" smtClean="0">
                <a:ea typeface="MS PGothic" pitchFamily="34" charset="-128"/>
              </a:rPr>
              <a:t>.  </a:t>
            </a:r>
            <a:r>
              <a:rPr lang="en-US" altLang="en-US" sz="2400" dirty="0" smtClean="0">
                <a:solidFill>
                  <a:schemeClr val="tx1"/>
                </a:solidFill>
                <a:ea typeface="MS PGothic" pitchFamily="34" charset="-128"/>
              </a:rPr>
              <a:t>Be on time, any preparations/ readings completed, with necessary materials.</a:t>
            </a:r>
          </a:p>
          <a:p>
            <a:pPr eaLnBrk="1" hangingPunct="1">
              <a:defRPr/>
            </a:pPr>
            <a:r>
              <a:rPr lang="en-US" altLang="en-US" sz="2400" b="1" u="sng" dirty="0" smtClean="0">
                <a:ea typeface="MS PGothic" pitchFamily="34" charset="-128"/>
              </a:rPr>
              <a:t>Be focused during meetings</a:t>
            </a:r>
            <a:r>
              <a:rPr lang="en-US" altLang="en-US" sz="2400" u="sng" dirty="0" smtClean="0">
                <a:ea typeface="MS PGothic" pitchFamily="34" charset="-128"/>
              </a:rPr>
              <a:t>.  </a:t>
            </a:r>
            <a:r>
              <a:rPr lang="en-US" altLang="en-US" sz="2400" dirty="0" smtClean="0">
                <a:solidFill>
                  <a:schemeClr val="tx1"/>
                </a:solidFill>
                <a:ea typeface="MS PGothic" pitchFamily="34" charset="-128"/>
              </a:rPr>
              <a:t>Stick to network goals/ targets, use technology to enhance work at hand, limit sidebar conversations.</a:t>
            </a:r>
          </a:p>
          <a:p>
            <a:pPr eaLnBrk="1" hangingPunct="1">
              <a:defRPr/>
            </a:pPr>
            <a:r>
              <a:rPr lang="en-US" altLang="en-US" sz="2400" b="1" u="sng" dirty="0" smtClean="0">
                <a:ea typeface="MS PGothic" pitchFamily="34" charset="-128"/>
              </a:rPr>
              <a:t>Work collaboratively</a:t>
            </a:r>
            <a:r>
              <a:rPr lang="en-US" altLang="en-US" sz="2400" u="sng" dirty="0" smtClean="0">
                <a:ea typeface="MS PGothic" pitchFamily="34" charset="-128"/>
              </a:rPr>
              <a:t>.  </a:t>
            </a:r>
            <a:r>
              <a:rPr lang="en-US" altLang="en-US" sz="2400" dirty="0" smtClean="0">
                <a:solidFill>
                  <a:schemeClr val="tx1"/>
                </a:solidFill>
                <a:ea typeface="MS PGothic" pitchFamily="34" charset="-128"/>
              </a:rPr>
              <a:t>All members’ contributions are valued and honored, seek first to understand, then be  understood.</a:t>
            </a:r>
          </a:p>
          <a:p>
            <a:pPr eaLnBrk="1" hangingPunct="1">
              <a:defRPr/>
            </a:pPr>
            <a:endParaRPr lang="en-US" altLang="en-US" dirty="0" smtClean="0">
              <a:ea typeface="MS PGothic" pitchFamily="34" charset="-128"/>
            </a:endParaRPr>
          </a:p>
          <a:p>
            <a:pPr eaLnBrk="1" hangingPunct="1">
              <a:defRPr/>
            </a:pPr>
            <a:endParaRPr lang="en-US" altLang="en-US" sz="2000" dirty="0" smtClean="0">
              <a:ea typeface="MS PGothic" pitchFamily="34" charset="-128"/>
            </a:endParaRP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786" y="374650"/>
            <a:ext cx="2096814" cy="160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685836"/>
      </p:ext>
    </p:extLst>
  </p:cSld>
  <p:clrMapOvr>
    <a:masterClrMapping/>
  </p:clrMapOvr>
  <p:transition spd="slow">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888" y="-260080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5288" y="-258556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5917473" cy="2899561"/>
          </a:xfrm>
          <a:prstGeom prst="rect">
            <a:avLst/>
          </a:prstGeom>
        </p:spPr>
      </p:pic>
      <p:sp>
        <p:nvSpPr>
          <p:cNvPr id="3" name="TextBox 2"/>
          <p:cNvSpPr txBox="1"/>
          <p:nvPr/>
        </p:nvSpPr>
        <p:spPr>
          <a:xfrm>
            <a:off x="2057400" y="1447800"/>
            <a:ext cx="4477893" cy="707886"/>
          </a:xfrm>
          <a:prstGeom prst="rect">
            <a:avLst/>
          </a:prstGeom>
          <a:noFill/>
        </p:spPr>
        <p:txBody>
          <a:bodyPr wrap="none" rtlCol="0">
            <a:spAutoFit/>
          </a:bodyPr>
          <a:lstStyle/>
          <a:p>
            <a:r>
              <a:rPr lang="en-US" sz="4000" b="1" dirty="0" smtClean="0"/>
              <a:t>Key 3: Sound Design</a:t>
            </a:r>
            <a:endParaRPr lang="en-US" sz="4000" b="1" dirty="0"/>
          </a:p>
        </p:txBody>
      </p:sp>
      <p:sp>
        <p:nvSpPr>
          <p:cNvPr id="4" name="TextBox 3"/>
          <p:cNvSpPr txBox="1"/>
          <p:nvPr/>
        </p:nvSpPr>
        <p:spPr>
          <a:xfrm>
            <a:off x="152400" y="3443200"/>
            <a:ext cx="8839200" cy="3046988"/>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t>Do assessment methods match learning targets?</a:t>
            </a:r>
          </a:p>
          <a:p>
            <a:pPr marL="571500" indent="-571500">
              <a:buFont typeface="Arial" panose="020B0604020202020204" pitchFamily="34" charset="0"/>
              <a:buChar char="•"/>
            </a:pPr>
            <a:r>
              <a:rPr lang="en-US" sz="3200" dirty="0" smtClean="0"/>
              <a:t>Does the sample represent learning appropriately?</a:t>
            </a:r>
          </a:p>
          <a:p>
            <a:pPr marL="571500" indent="-571500">
              <a:buFont typeface="Arial" panose="020B0604020202020204" pitchFamily="34" charset="0"/>
              <a:buChar char="•"/>
            </a:pPr>
            <a:r>
              <a:rPr lang="en-US" sz="3200" dirty="0" smtClean="0"/>
              <a:t>Are items, tasks, and scoring rubrics of high quality?</a:t>
            </a:r>
          </a:p>
          <a:p>
            <a:pPr marL="571500" indent="-571500">
              <a:buFont typeface="Arial" panose="020B0604020202020204" pitchFamily="34" charset="0"/>
              <a:buChar char="•"/>
            </a:pPr>
            <a:r>
              <a:rPr lang="en-US" sz="3200" dirty="0" smtClean="0"/>
              <a:t>Does the assessment control for bias?</a:t>
            </a:r>
            <a:endParaRPr lang="en-US" sz="3200" dirty="0"/>
          </a:p>
        </p:txBody>
      </p:sp>
    </p:spTree>
    <p:extLst>
      <p:ext uri="{BB962C8B-B14F-4D97-AF65-F5344CB8AC3E}">
        <p14:creationId xmlns:p14="http://schemas.microsoft.com/office/powerpoint/2010/main" val="2908433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888" y="-260080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5288" y="-258556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5917473" cy="2899561"/>
          </a:xfrm>
          <a:prstGeom prst="rect">
            <a:avLst/>
          </a:prstGeom>
        </p:spPr>
      </p:pic>
      <p:sp>
        <p:nvSpPr>
          <p:cNvPr id="3" name="TextBox 2"/>
          <p:cNvSpPr txBox="1"/>
          <p:nvPr/>
        </p:nvSpPr>
        <p:spPr>
          <a:xfrm>
            <a:off x="2057400" y="1447800"/>
            <a:ext cx="4890249" cy="523220"/>
          </a:xfrm>
          <a:prstGeom prst="rect">
            <a:avLst/>
          </a:prstGeom>
          <a:noFill/>
        </p:spPr>
        <p:txBody>
          <a:bodyPr wrap="none" rtlCol="0">
            <a:spAutoFit/>
          </a:bodyPr>
          <a:lstStyle/>
          <a:p>
            <a:r>
              <a:rPr lang="en-US" sz="2800" b="1" dirty="0" smtClean="0"/>
              <a:t>Key 4: Effective Communication</a:t>
            </a:r>
            <a:endParaRPr lang="en-US" sz="2800" b="1" dirty="0"/>
          </a:p>
        </p:txBody>
      </p:sp>
      <p:sp>
        <p:nvSpPr>
          <p:cNvPr id="4" name="TextBox 3"/>
          <p:cNvSpPr txBox="1"/>
          <p:nvPr/>
        </p:nvSpPr>
        <p:spPr>
          <a:xfrm>
            <a:off x="152400" y="3443200"/>
            <a:ext cx="8839200" cy="2677656"/>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t>Can assessment results be used to guide instruction?</a:t>
            </a:r>
          </a:p>
          <a:p>
            <a:pPr marL="571500" indent="-571500">
              <a:buFont typeface="Arial" panose="020B0604020202020204" pitchFamily="34" charset="0"/>
              <a:buChar char="•"/>
            </a:pPr>
            <a:r>
              <a:rPr lang="en-US" sz="2800" dirty="0" smtClean="0"/>
              <a:t>Do formative assessments function as effective feedback?</a:t>
            </a:r>
          </a:p>
          <a:p>
            <a:pPr marL="571500" indent="-571500">
              <a:buFont typeface="Arial" panose="020B0604020202020204" pitchFamily="34" charset="0"/>
              <a:buChar char="•"/>
            </a:pPr>
            <a:r>
              <a:rPr lang="en-US" sz="2800" dirty="0" smtClean="0"/>
              <a:t>Is achievement tracked by learning target and reported by standard?</a:t>
            </a:r>
          </a:p>
          <a:p>
            <a:pPr marL="571500" indent="-571500">
              <a:buFont typeface="Arial" panose="020B0604020202020204" pitchFamily="34" charset="0"/>
              <a:buChar char="•"/>
            </a:pPr>
            <a:r>
              <a:rPr lang="en-US" sz="2800" dirty="0" smtClean="0"/>
              <a:t>Do grades communicate achievement accurately?</a:t>
            </a:r>
            <a:endParaRPr lang="en-US" sz="2800" dirty="0"/>
          </a:p>
        </p:txBody>
      </p:sp>
    </p:spTree>
    <p:extLst>
      <p:ext uri="{BB962C8B-B14F-4D97-AF65-F5344CB8AC3E}">
        <p14:creationId xmlns:p14="http://schemas.microsoft.com/office/powerpoint/2010/main" val="3231754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888" y="-260080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5288" y="-25855613"/>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5917473" cy="2899561"/>
          </a:xfrm>
          <a:prstGeom prst="rect">
            <a:avLst/>
          </a:prstGeom>
        </p:spPr>
      </p:pic>
      <p:sp>
        <p:nvSpPr>
          <p:cNvPr id="3" name="TextBox 2"/>
          <p:cNvSpPr txBox="1"/>
          <p:nvPr/>
        </p:nvSpPr>
        <p:spPr>
          <a:xfrm>
            <a:off x="2057400" y="1447800"/>
            <a:ext cx="4290598" cy="523220"/>
          </a:xfrm>
          <a:prstGeom prst="rect">
            <a:avLst/>
          </a:prstGeom>
          <a:noFill/>
        </p:spPr>
        <p:txBody>
          <a:bodyPr wrap="none" rtlCol="0">
            <a:spAutoFit/>
          </a:bodyPr>
          <a:lstStyle/>
          <a:p>
            <a:r>
              <a:rPr lang="en-US" sz="2800" b="1" dirty="0" smtClean="0"/>
              <a:t>Key 5: Student Involvement</a:t>
            </a:r>
            <a:endParaRPr lang="en-US" sz="2800" b="1" dirty="0"/>
          </a:p>
        </p:txBody>
      </p:sp>
      <p:sp>
        <p:nvSpPr>
          <p:cNvPr id="4" name="TextBox 3"/>
          <p:cNvSpPr txBox="1"/>
          <p:nvPr/>
        </p:nvSpPr>
        <p:spPr>
          <a:xfrm>
            <a:off x="152400" y="3443200"/>
            <a:ext cx="8839200" cy="3108543"/>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t>Do assessment practices meet students’ information needs?</a:t>
            </a:r>
          </a:p>
          <a:p>
            <a:pPr marL="571500" indent="-571500">
              <a:buFont typeface="Arial" panose="020B0604020202020204" pitchFamily="34" charset="0"/>
              <a:buChar char="•"/>
            </a:pPr>
            <a:r>
              <a:rPr lang="en-US" sz="2800" dirty="0" smtClean="0"/>
              <a:t>Are learning targets clear to students?</a:t>
            </a:r>
          </a:p>
          <a:p>
            <a:pPr marL="571500" indent="-571500">
              <a:buFont typeface="Arial" panose="020B0604020202020204" pitchFamily="34" charset="0"/>
              <a:buChar char="•"/>
            </a:pPr>
            <a:r>
              <a:rPr lang="en-US" sz="2800" dirty="0" smtClean="0"/>
              <a:t>Will the assessment yield information that students can use to self-assess and set goals?</a:t>
            </a:r>
          </a:p>
          <a:p>
            <a:pPr marL="571500" indent="-571500">
              <a:buFont typeface="Arial" panose="020B0604020202020204" pitchFamily="34" charset="0"/>
              <a:buChar char="•"/>
            </a:pPr>
            <a:r>
              <a:rPr lang="en-US" sz="2800" dirty="0" smtClean="0"/>
              <a:t>Are students tracking and communicating their evolving learning?</a:t>
            </a:r>
          </a:p>
        </p:txBody>
      </p:sp>
    </p:spTree>
    <p:extLst>
      <p:ext uri="{BB962C8B-B14F-4D97-AF65-F5344CB8AC3E}">
        <p14:creationId xmlns:p14="http://schemas.microsoft.com/office/powerpoint/2010/main" val="42331533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6765">
            <a:off x="685800" y="977907"/>
            <a:ext cx="4545873" cy="2227477"/>
          </a:xfrm>
          <a:prstGeom prst="rect">
            <a:avLst/>
          </a:prstGeom>
        </p:spPr>
      </p:pic>
      <p:sp>
        <p:nvSpPr>
          <p:cNvPr id="3" name="Rectangle 2"/>
          <p:cNvSpPr/>
          <p:nvPr/>
        </p:nvSpPr>
        <p:spPr>
          <a:xfrm rot="20448581">
            <a:off x="1522339" y="1646971"/>
            <a:ext cx="3154838" cy="523220"/>
          </a:xfrm>
          <a:prstGeom prst="rect">
            <a:avLst/>
          </a:prstGeom>
        </p:spPr>
        <p:txBody>
          <a:bodyPr wrap="none">
            <a:spAutoFit/>
          </a:bodyPr>
          <a:lstStyle/>
          <a:p>
            <a:r>
              <a:rPr lang="en-US" sz="2800" b="1" dirty="0" smtClean="0"/>
              <a:t>Key 1:Clear Purpose</a:t>
            </a:r>
            <a:endParaRPr lang="en-US" sz="2800" b="1" dirty="0"/>
          </a:p>
        </p:txBody>
      </p:sp>
      <p:sp>
        <p:nvSpPr>
          <p:cNvPr id="5" name="TextBox 4"/>
          <p:cNvSpPr txBox="1"/>
          <p:nvPr/>
        </p:nvSpPr>
        <p:spPr>
          <a:xfrm>
            <a:off x="418687" y="4191000"/>
            <a:ext cx="8302209" cy="769441"/>
          </a:xfrm>
          <a:prstGeom prst="rect">
            <a:avLst/>
          </a:prstGeom>
          <a:noFill/>
        </p:spPr>
        <p:txBody>
          <a:bodyPr wrap="none" rtlCol="0">
            <a:spAutoFit/>
          </a:bodyPr>
          <a:lstStyle/>
          <a:p>
            <a:r>
              <a:rPr lang="en-US" sz="4400" dirty="0" smtClean="0"/>
              <a:t>Who uses assessment information?</a:t>
            </a:r>
            <a:endParaRPr lang="en-US" sz="4400" dirty="0"/>
          </a:p>
        </p:txBody>
      </p:sp>
    </p:spTree>
    <p:extLst>
      <p:ext uri="{BB962C8B-B14F-4D97-AF65-F5344CB8AC3E}">
        <p14:creationId xmlns:p14="http://schemas.microsoft.com/office/powerpoint/2010/main" val="279090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37" b="65108"/>
          <a:stretch/>
        </p:blipFill>
        <p:spPr bwMode="auto">
          <a:xfrm>
            <a:off x="835572" y="380999"/>
            <a:ext cx="7062952" cy="326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736401"/>
            <a:ext cx="8458200" cy="1754326"/>
          </a:xfrm>
          <a:prstGeom prst="rect">
            <a:avLst/>
          </a:prstGeom>
          <a:noFill/>
        </p:spPr>
        <p:txBody>
          <a:bodyPr wrap="square" rtlCol="0">
            <a:spAutoFit/>
          </a:bodyPr>
          <a:lstStyle/>
          <a:p>
            <a:r>
              <a:rPr lang="en-US" sz="3600" dirty="0" smtClean="0"/>
              <a:t>At the classroom level, what role should assessments play in planning instruction and certifying student learning?</a:t>
            </a:r>
            <a:endParaRPr lang="en-US" sz="3600" dirty="0"/>
          </a:p>
        </p:txBody>
      </p:sp>
    </p:spTree>
    <p:extLst>
      <p:ext uri="{BB962C8B-B14F-4D97-AF65-F5344CB8AC3E}">
        <p14:creationId xmlns:p14="http://schemas.microsoft.com/office/powerpoint/2010/main" val="14569547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684" r="2504" b="35043"/>
          <a:stretch/>
        </p:blipFill>
        <p:spPr bwMode="auto">
          <a:xfrm>
            <a:off x="725214" y="484909"/>
            <a:ext cx="7624365" cy="306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6519" y="3790146"/>
            <a:ext cx="8077200" cy="2308324"/>
          </a:xfrm>
          <a:prstGeom prst="rect">
            <a:avLst/>
          </a:prstGeom>
          <a:noFill/>
        </p:spPr>
        <p:txBody>
          <a:bodyPr wrap="square" rtlCol="0">
            <a:spAutoFit/>
          </a:bodyPr>
          <a:lstStyle/>
          <a:p>
            <a:r>
              <a:rPr lang="en-US" sz="3600" dirty="0" smtClean="0"/>
              <a:t>Would you agree that at the district level, even formative assessments are often used only </a:t>
            </a:r>
            <a:r>
              <a:rPr lang="en-US" sz="3600" dirty="0" err="1" smtClean="0"/>
              <a:t>summatively</a:t>
            </a:r>
            <a:r>
              <a:rPr lang="en-US" sz="3600" dirty="0" smtClean="0"/>
              <a:t>? If so, what is formative about it?</a:t>
            </a:r>
            <a:endParaRPr lang="en-US" sz="3600" dirty="0"/>
          </a:p>
        </p:txBody>
      </p:sp>
    </p:spTree>
    <p:extLst>
      <p:ext uri="{BB962C8B-B14F-4D97-AF65-F5344CB8AC3E}">
        <p14:creationId xmlns:p14="http://schemas.microsoft.com/office/powerpoint/2010/main" val="11985160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750" r="1432" b="8709"/>
          <a:stretch/>
        </p:blipFill>
        <p:spPr bwMode="auto">
          <a:xfrm>
            <a:off x="457200" y="228600"/>
            <a:ext cx="831353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0999" y="3505200"/>
            <a:ext cx="8465937" cy="2862322"/>
          </a:xfrm>
          <a:prstGeom prst="rect">
            <a:avLst/>
          </a:prstGeom>
          <a:noFill/>
        </p:spPr>
        <p:txBody>
          <a:bodyPr wrap="square" rtlCol="0">
            <a:spAutoFit/>
          </a:bodyPr>
          <a:lstStyle/>
          <a:p>
            <a:r>
              <a:rPr lang="en-US" sz="3600" dirty="0" smtClean="0"/>
              <a:t>In a balanced assessment system, the key players’ formative and summative information needs are identified and assessments are planned to meet their needs.</a:t>
            </a:r>
            <a:endParaRPr lang="en-US" sz="3600" dirty="0"/>
          </a:p>
        </p:txBody>
      </p:sp>
    </p:spTree>
    <p:extLst>
      <p:ext uri="{BB962C8B-B14F-4D97-AF65-F5344CB8AC3E}">
        <p14:creationId xmlns:p14="http://schemas.microsoft.com/office/powerpoint/2010/main" val="1166918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6309"/>
            <a:ext cx="5165501" cy="668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939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19-02-2014-12-21-07-page-3.pdf - Adobe Reader"/>
          <p:cNvPicPr>
            <a:picLocks noChangeAspect="1"/>
          </p:cNvPicPr>
          <p:nvPr/>
        </p:nvPicPr>
        <p:blipFill rotWithShape="1">
          <a:blip r:embed="rId2">
            <a:extLst>
              <a:ext uri="{28A0092B-C50C-407E-A947-70E740481C1C}">
                <a14:useLocalDpi xmlns:a14="http://schemas.microsoft.com/office/drawing/2010/main" val="0"/>
              </a:ext>
            </a:extLst>
          </a:blip>
          <a:srcRect l="12879" t="12146" r="28030" b="2295"/>
          <a:stretch/>
        </p:blipFill>
        <p:spPr>
          <a:xfrm>
            <a:off x="1560786" y="2122616"/>
            <a:ext cx="5943599" cy="4632958"/>
          </a:xfrm>
          <a:prstGeom prst="rect">
            <a:avLst/>
          </a:prstGeom>
        </p:spPr>
      </p:pic>
      <p:sp>
        <p:nvSpPr>
          <p:cNvPr id="3" name="TextBox 2"/>
          <p:cNvSpPr txBox="1"/>
          <p:nvPr/>
        </p:nvSpPr>
        <p:spPr>
          <a:xfrm>
            <a:off x="228600" y="304800"/>
            <a:ext cx="8686800" cy="1754326"/>
          </a:xfrm>
          <a:prstGeom prst="rect">
            <a:avLst/>
          </a:prstGeom>
          <a:noFill/>
        </p:spPr>
        <p:txBody>
          <a:bodyPr wrap="square" rtlCol="0">
            <a:spAutoFit/>
          </a:bodyPr>
          <a:lstStyle/>
          <a:p>
            <a:r>
              <a:rPr lang="en-US" b="1" dirty="0" smtClean="0"/>
              <a:t>Formative Assessment: </a:t>
            </a:r>
            <a:r>
              <a:rPr lang="en-US" dirty="0" smtClean="0"/>
              <a:t>formal and informal processes teachers and students use to gather evidence for the purpose of improving learning; </a:t>
            </a:r>
            <a:r>
              <a:rPr lang="en-US" b="1" dirty="0" smtClean="0"/>
              <a:t>assessment </a:t>
            </a:r>
            <a:r>
              <a:rPr lang="en-US" b="1" i="1" dirty="0" smtClean="0"/>
              <a:t>for </a:t>
            </a:r>
            <a:r>
              <a:rPr lang="en-US" b="1" dirty="0" smtClean="0"/>
              <a:t>learning </a:t>
            </a:r>
          </a:p>
          <a:p>
            <a:endParaRPr lang="en-US" b="1" dirty="0"/>
          </a:p>
          <a:p>
            <a:r>
              <a:rPr lang="en-US" b="1" dirty="0" smtClean="0"/>
              <a:t>Summative Assessment:</a:t>
            </a:r>
            <a:r>
              <a:rPr lang="en-US" dirty="0" smtClean="0"/>
              <a:t> assessment information used to provide evidence of student achievement for the purpose of making a judgment about student competence or program effectiveness; </a:t>
            </a:r>
            <a:r>
              <a:rPr lang="en-US" b="1" dirty="0" smtClean="0"/>
              <a:t>assessment </a:t>
            </a:r>
            <a:r>
              <a:rPr lang="en-US" b="1" i="1" dirty="0" smtClean="0"/>
              <a:t>of </a:t>
            </a:r>
            <a:r>
              <a:rPr lang="en-US" b="1" dirty="0" smtClean="0"/>
              <a:t>learning.</a:t>
            </a:r>
            <a:endParaRPr lang="en-US" b="1" dirty="0"/>
          </a:p>
        </p:txBody>
      </p:sp>
    </p:spTree>
    <p:extLst>
      <p:ext uri="{BB962C8B-B14F-4D97-AF65-F5344CB8AC3E}">
        <p14:creationId xmlns:p14="http://schemas.microsoft.com/office/powerpoint/2010/main" val="2819354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4536"/>
            <a:ext cx="8458200" cy="7355860"/>
          </a:xfrm>
          <a:prstGeom prst="rect">
            <a:avLst/>
          </a:prstGeom>
          <a:noFill/>
        </p:spPr>
        <p:txBody>
          <a:bodyPr wrap="square" rtlCol="0">
            <a:spAutoFit/>
          </a:bodyPr>
          <a:lstStyle/>
          <a:p>
            <a:pPr algn="ctr"/>
            <a:r>
              <a:rPr lang="en-US" sz="3600" dirty="0" smtClean="0"/>
              <a:t>Why is the distinction important?</a:t>
            </a:r>
          </a:p>
          <a:p>
            <a:endParaRPr lang="en-US" sz="1600" dirty="0"/>
          </a:p>
          <a:p>
            <a:pPr marL="457200" indent="-457200">
              <a:buFont typeface="Arial" panose="020B0604020202020204" pitchFamily="34" charset="0"/>
              <a:buChar char="•"/>
            </a:pPr>
            <a:r>
              <a:rPr lang="en-US" sz="3200" dirty="0" smtClean="0"/>
              <a:t>Understanding the distinction is pivotal to realizing gains in student achievement. </a:t>
            </a:r>
          </a:p>
          <a:p>
            <a:pPr marL="457200" indent="-457200">
              <a:buFont typeface="Arial" panose="020B0604020202020204" pitchFamily="34" charset="0"/>
              <a:buChar char="•"/>
            </a:pPr>
            <a:r>
              <a:rPr lang="en-US" sz="3200" dirty="0" smtClean="0"/>
              <a:t>The gains attributed to formative assessment will not materialize unless certain conditions are met, among them </a:t>
            </a:r>
          </a:p>
          <a:p>
            <a:pPr marL="1828800" lvl="3" indent="-457200">
              <a:buFont typeface="Wingdings" panose="05000000000000000000" pitchFamily="2" charset="2"/>
              <a:buChar char="Ø"/>
            </a:pPr>
            <a:r>
              <a:rPr lang="en-US" sz="3200" dirty="0" smtClean="0"/>
              <a:t>Alignment to standards to be learned</a:t>
            </a:r>
          </a:p>
          <a:p>
            <a:pPr marL="1828800" lvl="3" indent="-457200">
              <a:buFont typeface="Wingdings" panose="05000000000000000000" pitchFamily="2" charset="2"/>
              <a:buChar char="Ø"/>
            </a:pPr>
            <a:r>
              <a:rPr lang="en-US" sz="3200" dirty="0" smtClean="0"/>
              <a:t>Alignment to what is being taught</a:t>
            </a:r>
          </a:p>
          <a:p>
            <a:pPr marL="1828800" lvl="3" indent="-457200">
              <a:buFont typeface="Wingdings" panose="05000000000000000000" pitchFamily="2" charset="2"/>
              <a:buChar char="Ø"/>
            </a:pPr>
            <a:r>
              <a:rPr lang="en-US" sz="3200" dirty="0" smtClean="0"/>
              <a:t>Pinpoints specific information so that teachers can make decisions</a:t>
            </a:r>
          </a:p>
          <a:p>
            <a:pPr marL="1828800" lvl="3" indent="-457200">
              <a:buFont typeface="Wingdings" panose="05000000000000000000" pitchFamily="2" charset="2"/>
              <a:buChar char="Ø"/>
            </a:pPr>
            <a:r>
              <a:rPr lang="en-US" sz="3200" dirty="0" smtClean="0"/>
              <a:t>Results available in time to take action</a:t>
            </a:r>
          </a:p>
          <a:p>
            <a:pPr marL="1828800" lvl="3" indent="-457200">
              <a:buFont typeface="Wingdings" panose="05000000000000000000" pitchFamily="2" charset="2"/>
              <a:buChar char="Ø"/>
            </a:pPr>
            <a:r>
              <a:rPr lang="en-US" sz="3200" dirty="0" smtClean="0"/>
              <a:t>Action is indeed taken based on results</a:t>
            </a:r>
          </a:p>
          <a:p>
            <a:endParaRPr lang="en-US" sz="3600" dirty="0"/>
          </a:p>
          <a:p>
            <a:endParaRPr lang="en-US" sz="3200" dirty="0"/>
          </a:p>
        </p:txBody>
      </p:sp>
    </p:spTree>
    <p:extLst>
      <p:ext uri="{BB962C8B-B14F-4D97-AF65-F5344CB8AC3E}">
        <p14:creationId xmlns:p14="http://schemas.microsoft.com/office/powerpoint/2010/main" val="462352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a:xfrm>
            <a:off x="1293813" y="304800"/>
            <a:ext cx="7497762" cy="1143000"/>
          </a:xfrm>
        </p:spPr>
        <p:txBody>
          <a:bodyPr>
            <a:normAutofit fontScale="90000"/>
          </a:bodyPr>
          <a:lstStyle/>
          <a:p>
            <a:pPr algn="ctr" eaLnBrk="1" hangingPunct="1">
              <a:defRPr/>
            </a:pPr>
            <a:r>
              <a:rPr lang="en-US" altLang="en-US" sz="3600" b="1" spc="300" dirty="0" smtClean="0">
                <a:ea typeface="MS PGothic" pitchFamily="34" charset="-128"/>
              </a:rPr>
              <a:t>ISLN Meeting </a:t>
            </a:r>
            <a:br>
              <a:rPr lang="en-US" altLang="en-US" sz="3600" b="1" spc="300" dirty="0" smtClean="0">
                <a:ea typeface="MS PGothic" pitchFamily="34" charset="-128"/>
              </a:rPr>
            </a:br>
            <a:r>
              <a:rPr lang="en-US" altLang="en-US" sz="3600" b="1" spc="300" dirty="0" smtClean="0">
                <a:ea typeface="MS PGothic" pitchFamily="34" charset="-128"/>
              </a:rPr>
              <a:t>   IMPORTANT NOTES</a:t>
            </a:r>
          </a:p>
        </p:txBody>
      </p:sp>
      <p:sp>
        <p:nvSpPr>
          <p:cNvPr id="7171" name="Rectangle 6"/>
          <p:cNvSpPr>
            <a:spLocks noChangeArrowheads="1"/>
          </p:cNvSpPr>
          <p:nvPr/>
        </p:nvSpPr>
        <p:spPr bwMode="auto">
          <a:xfrm>
            <a:off x="533400" y="19050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endParaRPr lang="en-US" altLang="en-US" sz="3200">
              <a:solidFill>
                <a:srgbClr val="DD5807"/>
              </a:solidFill>
            </a:endParaRPr>
          </a:p>
        </p:txBody>
      </p:sp>
      <p:graphicFrame>
        <p:nvGraphicFramePr>
          <p:cNvPr id="5" name="Table 4"/>
          <p:cNvGraphicFramePr>
            <a:graphicFrameLocks noGrp="1"/>
          </p:cNvGraphicFramePr>
          <p:nvPr/>
        </p:nvGraphicFramePr>
        <p:xfrm>
          <a:off x="1311275" y="1447800"/>
          <a:ext cx="7462838" cy="5426075"/>
        </p:xfrm>
        <a:graphic>
          <a:graphicData uri="http://schemas.openxmlformats.org/drawingml/2006/table">
            <a:tbl>
              <a:tblPr>
                <a:tableStyleId>{5940675A-B579-460E-94D1-54222C63F5DA}</a:tableStyleId>
              </a:tblPr>
              <a:tblGrid>
                <a:gridCol w="3710655"/>
                <a:gridCol w="3752183"/>
              </a:tblGrid>
              <a:tr h="5426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endParaRPr kumimoji="0" lang="en-US" sz="2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effectLst/>
                        </a:rPr>
                        <a:t>What do I want to remember? </a:t>
                      </a:r>
                      <a:endParaRPr kumimoji="0" lang="en-US" sz="3200" b="1" i="0" u="none" strike="noStrike" cap="none" normalizeH="0" baseline="0" dirty="0" smtClean="0">
                        <a:ln>
                          <a:noFill/>
                        </a:ln>
                        <a:solidFill>
                          <a:schemeClr val="accent6">
                            <a:lumMod val="75000"/>
                          </a:schemeClr>
                        </a:solidFill>
                        <a:effectLst/>
                        <a:latin typeface="Georgia" pitchFamily="18" charset="0"/>
                      </a:endParaRPr>
                    </a:p>
                  </a:txBody>
                  <a:tcPr marL="91427" marR="91427"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effectLst/>
                        </a:rPr>
                        <a:t>How will I use this information, and how will I share it with others in my district?</a:t>
                      </a:r>
                      <a:r>
                        <a:rPr kumimoji="0" lang="en-US" sz="32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Georgia" pitchFamily="18" charset="0"/>
                      </a:endParaRPr>
                    </a:p>
                  </a:txBody>
                  <a:tcPr marL="91427" marR="91427" marT="45728" marB="45728" horzOverflow="overflow"/>
                </a:tc>
              </a:tr>
            </a:tbl>
          </a:graphicData>
        </a:graphic>
      </p:graphicFrame>
      <p:pic>
        <p:nvPicPr>
          <p:cNvPr id="7180" name="Picture 3" descr="MC9001047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1635125"/>
            <a:ext cx="10223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 descr="MC9001048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7126">
            <a:off x="6661150" y="1423988"/>
            <a:ext cx="94297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182" name="TextBox 7"/>
          <p:cNvSpPr txBox="1">
            <a:spLocks noChangeArrowheads="1"/>
          </p:cNvSpPr>
          <p:nvPr/>
        </p:nvSpPr>
        <p:spPr bwMode="auto">
          <a:xfrm>
            <a:off x="511175" y="1077913"/>
            <a:ext cx="2124075" cy="460375"/>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2400">
                <a:solidFill>
                  <a:schemeClr val="bg1"/>
                </a:solidFill>
                <a:latin typeface="Arial" pitchFamily="34" charset="0"/>
                <a:cs typeface="Arial" pitchFamily="34" charset="0"/>
              </a:rPr>
              <a:t>PINK Sheet</a:t>
            </a:r>
          </a:p>
        </p:txBody>
      </p:sp>
      <p:sp>
        <p:nvSpPr>
          <p:cNvPr id="2" name="TextBox 1"/>
          <p:cNvSpPr txBox="1">
            <a:spLocks noChangeArrowheads="1"/>
          </p:cNvSpPr>
          <p:nvPr/>
        </p:nvSpPr>
        <p:spPr bwMode="auto">
          <a:xfrm rot="-225966">
            <a:off x="1087438" y="4991100"/>
            <a:ext cx="3497262"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2400" b="1" dirty="0">
                <a:latin typeface="Calibri" pitchFamily="34" charset="0"/>
                <a:cs typeface="Arial" pitchFamily="34" charset="0"/>
              </a:rPr>
              <a:t>Also don’t forget your </a:t>
            </a:r>
          </a:p>
          <a:p>
            <a:pPr eaLnBrk="1" hangingPunct="1"/>
            <a:r>
              <a:rPr lang="en-US" altLang="en-US" sz="2400" b="1" dirty="0">
                <a:latin typeface="Calibri" pitchFamily="34" charset="0"/>
                <a:cs typeface="Arial" pitchFamily="34" charset="0"/>
              </a:rPr>
              <a:t>YELLOW Evaluation sheet</a:t>
            </a:r>
          </a:p>
          <a:p>
            <a:pPr eaLnBrk="1" hangingPunct="1"/>
            <a:r>
              <a:rPr lang="en-US" altLang="en-US" sz="2400" b="1" dirty="0">
                <a:latin typeface="Calibri" pitchFamily="34" charset="0"/>
                <a:cs typeface="Arial" pitchFamily="34" charset="0"/>
              </a:rPr>
              <a:t>We Need your FEEDBACK!</a:t>
            </a:r>
          </a:p>
        </p:txBody>
      </p:sp>
    </p:spTree>
    <p:extLst>
      <p:ext uri="{BB962C8B-B14F-4D97-AF65-F5344CB8AC3E}">
        <p14:creationId xmlns:p14="http://schemas.microsoft.com/office/powerpoint/2010/main" val="125501929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7109639"/>
          </a:xfrm>
          <a:prstGeom prst="rect">
            <a:avLst/>
          </a:prstGeom>
          <a:noFill/>
        </p:spPr>
        <p:txBody>
          <a:bodyPr wrap="square" rtlCol="0">
            <a:spAutoFit/>
          </a:bodyPr>
          <a:lstStyle/>
          <a:p>
            <a:r>
              <a:rPr lang="en-US" sz="3600" dirty="0" smtClean="0"/>
              <a:t>Seven Strategies of Assessment </a:t>
            </a:r>
            <a:r>
              <a:rPr lang="en-US" sz="3600" i="1" dirty="0" smtClean="0"/>
              <a:t>for </a:t>
            </a:r>
            <a:r>
              <a:rPr lang="en-US" sz="3600" dirty="0" smtClean="0"/>
              <a:t>Learning</a:t>
            </a:r>
          </a:p>
          <a:p>
            <a:endParaRPr lang="en-US" sz="3600" dirty="0"/>
          </a:p>
          <a:p>
            <a:r>
              <a:rPr lang="en-US" sz="3200" dirty="0" smtClean="0"/>
              <a:t>Structured around three formative assessment questions:</a:t>
            </a:r>
            <a:endParaRPr lang="en-US" sz="3200" dirty="0"/>
          </a:p>
          <a:p>
            <a:pPr marL="457200" indent="-457200">
              <a:buFont typeface="Wingdings" panose="05000000000000000000" pitchFamily="2" charset="2"/>
              <a:buChar char="Ø"/>
            </a:pPr>
            <a:r>
              <a:rPr lang="en-US" sz="3200" dirty="0" smtClean="0"/>
              <a:t>Where am I going?</a:t>
            </a:r>
          </a:p>
          <a:p>
            <a:pPr marL="457200" indent="-457200">
              <a:buFont typeface="Wingdings" panose="05000000000000000000" pitchFamily="2" charset="2"/>
              <a:buChar char="Ø"/>
            </a:pPr>
            <a:r>
              <a:rPr lang="en-US" sz="3200" dirty="0" smtClean="0"/>
              <a:t>Where am I now?</a:t>
            </a:r>
          </a:p>
          <a:p>
            <a:pPr marL="457200" indent="-457200">
              <a:buFont typeface="Wingdings" panose="05000000000000000000" pitchFamily="2" charset="2"/>
              <a:buChar char="Ø"/>
            </a:pPr>
            <a:r>
              <a:rPr lang="en-US" sz="3200" dirty="0" smtClean="0"/>
              <a:t>How can I close the gap?</a:t>
            </a:r>
          </a:p>
          <a:p>
            <a:endParaRPr lang="en-US" sz="3200" dirty="0"/>
          </a:p>
          <a:p>
            <a:pPr marL="457200" indent="-457200">
              <a:buFont typeface="Arial" panose="020B0604020202020204" pitchFamily="34" charset="0"/>
              <a:buChar char="•"/>
            </a:pPr>
            <a:r>
              <a:rPr lang="en-US" sz="3200" dirty="0" smtClean="0"/>
              <a:t>Each group will take one strategy</a:t>
            </a:r>
          </a:p>
          <a:p>
            <a:pPr marL="457200" indent="-457200">
              <a:buFont typeface="Arial" panose="020B0604020202020204" pitchFamily="34" charset="0"/>
              <a:buChar char="•"/>
            </a:pPr>
            <a:r>
              <a:rPr lang="en-US" sz="3200" dirty="0" smtClean="0"/>
              <a:t>Discuss and come to consensus on a summary and which of the 3 formative assessment questions are addressed</a:t>
            </a:r>
          </a:p>
          <a:p>
            <a:pPr marL="457200" indent="-457200">
              <a:buFont typeface="Arial" panose="020B0604020202020204" pitchFamily="34" charset="0"/>
              <a:buChar char="•"/>
            </a:pPr>
            <a:r>
              <a:rPr lang="en-US" sz="3200" dirty="0" smtClean="0"/>
              <a:t>Share out</a:t>
            </a:r>
          </a:p>
          <a:p>
            <a:endParaRPr lang="en-US" sz="3200" dirty="0" smtClean="0"/>
          </a:p>
        </p:txBody>
      </p:sp>
    </p:spTree>
    <p:extLst>
      <p:ext uri="{BB962C8B-B14F-4D97-AF65-F5344CB8AC3E}">
        <p14:creationId xmlns:p14="http://schemas.microsoft.com/office/powerpoint/2010/main" val="4233495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1000"/>
                                        <p:tgtEl>
                                          <p:spTgt spid="2">
                                            <p:txEl>
                                              <p:pRg st="7" end="7"/>
                                            </p:txEl>
                                          </p:spTgt>
                                        </p:tgtEl>
                                      </p:cBhvr>
                                    </p:animEffect>
                                    <p:anim calcmode="lin" valueType="num">
                                      <p:cBhvr>
                                        <p:cTn id="2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1000"/>
                                        <p:tgtEl>
                                          <p:spTgt spid="2">
                                            <p:txEl>
                                              <p:pRg st="8" end="8"/>
                                            </p:txEl>
                                          </p:spTgt>
                                        </p:tgtEl>
                                      </p:cBhvr>
                                    </p:animEffect>
                                    <p:anim calcmode="lin" valueType="num">
                                      <p:cBhvr>
                                        <p:cTn id="3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5693866"/>
          </a:xfrm>
          <a:prstGeom prst="rect">
            <a:avLst/>
          </a:prstGeom>
          <a:noFill/>
        </p:spPr>
        <p:txBody>
          <a:bodyPr wrap="square" rtlCol="0">
            <a:spAutoFit/>
          </a:bodyPr>
          <a:lstStyle/>
          <a:p>
            <a:r>
              <a:rPr lang="en-US" sz="3600" dirty="0" smtClean="0"/>
              <a:t>Assessment </a:t>
            </a:r>
            <a:r>
              <a:rPr lang="en-US" sz="3600" i="1" dirty="0" smtClean="0"/>
              <a:t>for</a:t>
            </a:r>
            <a:r>
              <a:rPr lang="en-US" sz="3600" dirty="0" smtClean="0"/>
              <a:t> learning can have  a powerful impact on student achievement if carried out thoughtfully by</a:t>
            </a:r>
          </a:p>
          <a:p>
            <a:pPr marL="571500" indent="-571500">
              <a:buFont typeface="Wingdings" panose="05000000000000000000" pitchFamily="2" charset="2"/>
              <a:buChar char="ü"/>
            </a:pPr>
            <a:r>
              <a:rPr lang="en-US" sz="3200" dirty="0" smtClean="0"/>
              <a:t>Enabling them to take control of their own learning by providing a clear vision of their targets</a:t>
            </a:r>
          </a:p>
          <a:p>
            <a:pPr marL="571500" indent="-571500">
              <a:buFont typeface="Wingdings" panose="05000000000000000000" pitchFamily="2" charset="2"/>
              <a:buChar char="ü"/>
            </a:pPr>
            <a:r>
              <a:rPr lang="en-US" sz="3200" dirty="0" smtClean="0"/>
              <a:t>Teaching them to assess where they are in respect to the target</a:t>
            </a:r>
          </a:p>
          <a:p>
            <a:pPr marL="571500" indent="-571500">
              <a:buFont typeface="Wingdings" panose="05000000000000000000" pitchFamily="2" charset="2"/>
              <a:buChar char="ü"/>
            </a:pPr>
            <a:r>
              <a:rPr lang="en-US" sz="3200" dirty="0" smtClean="0"/>
              <a:t>Offering strategies they can use to close the gap between where they are and where they need to be.</a:t>
            </a:r>
            <a:endParaRPr lang="en-US" sz="3200" dirty="0"/>
          </a:p>
        </p:txBody>
      </p:sp>
    </p:spTree>
    <p:extLst>
      <p:ext uri="{BB962C8B-B14F-4D97-AF65-F5344CB8AC3E}">
        <p14:creationId xmlns:p14="http://schemas.microsoft.com/office/powerpoint/2010/main" val="19081033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27276" cy="762000"/>
          </a:xfrm>
        </p:spPr>
        <p:txBody>
          <a:bodyPr>
            <a:normAutofit fontScale="90000"/>
          </a:bodyPr>
          <a:lstStyle/>
          <a:p>
            <a:pPr algn="ctr">
              <a:defRPr/>
            </a:pPr>
            <a:r>
              <a:rPr lang="en-US" b="1" i="1" dirty="0" smtClean="0">
                <a:solidFill>
                  <a:schemeClr val="bg2">
                    <a:lumMod val="90000"/>
                  </a:schemeClr>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bg2">
                  <a:lumMod val="90000"/>
                </a:schemeClr>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330784811"/>
              </p:ext>
            </p:extLst>
          </p:nvPr>
        </p:nvGraphicFramePr>
        <p:xfrm>
          <a:off x="0" y="685800"/>
          <a:ext cx="9144000" cy="5945372"/>
        </p:xfrm>
        <a:graphic>
          <a:graphicData uri="http://schemas.openxmlformats.org/drawingml/2006/table">
            <a:tbl>
              <a:tblPr firstRow="1" firstCol="1" bandRow="1">
                <a:tableStyleId>{5C22544A-7EE6-4342-B048-85BDC9FD1C3A}</a:tableStyleId>
              </a:tblPr>
              <a:tblGrid>
                <a:gridCol w="1576552"/>
                <a:gridCol w="2554014"/>
                <a:gridCol w="2554013"/>
                <a:gridCol w="2459421"/>
              </a:tblGrid>
              <a:tr h="477357">
                <a:tc>
                  <a:txBody>
                    <a:bodyPr/>
                    <a:lstStyle/>
                    <a:p>
                      <a:pPr marL="0" marR="0">
                        <a:lnSpc>
                          <a:spcPct val="115000"/>
                        </a:lnSpc>
                        <a:spcBef>
                          <a:spcPts val="0"/>
                        </a:spcBef>
                        <a:spcAft>
                          <a:spcPts val="0"/>
                        </a:spcAft>
                      </a:pPr>
                      <a:r>
                        <a:rPr lang="en-US" sz="2000" dirty="0" smtClean="0">
                          <a:solidFill>
                            <a:schemeClr val="bg1"/>
                          </a:solidFill>
                          <a:effectLst/>
                          <a:latin typeface="+mn-lt"/>
                          <a:ea typeface="+mn-ea"/>
                          <a:cs typeface="+mn-cs"/>
                        </a:rPr>
                        <a:t>DISTRICTS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5400" baseline="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A-F</a:t>
                      </a:r>
                      <a:endParaRPr lang="en-US" sz="54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a:t>
                      </a:r>
                      <a:r>
                        <a:rPr lang="en-US" sz="2400" b="1" u="sng"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G-O</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6824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P-Z</a:t>
                      </a:r>
                    </a:p>
                    <a:p>
                      <a:pPr marL="0" marR="0">
                        <a:lnSpc>
                          <a:spcPct val="115000"/>
                        </a:lnSpc>
                        <a:spcBef>
                          <a:spcPts val="0"/>
                        </a:spcBef>
                        <a:spcAft>
                          <a:spcPts val="0"/>
                        </a:spcAft>
                      </a:pP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smtClean="0">
                        <a:solidFill>
                          <a:srgbClr val="7030A0"/>
                        </a:solidFill>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a:t>
                      </a:r>
                      <a:r>
                        <a:rPr lang="en-US" sz="2400" b="1" u="sng"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txBody>
                  <a:tcPr marL="68580" marR="68580" marT="0" marB="0"/>
                </a:tc>
              </a:tr>
            </a:tbl>
          </a:graphicData>
        </a:graphic>
      </p:graphicFrame>
      <p:sp>
        <p:nvSpPr>
          <p:cNvPr id="3" name="Right Arrow 2"/>
          <p:cNvSpPr/>
          <p:nvPr/>
        </p:nvSpPr>
        <p:spPr>
          <a:xfrm>
            <a:off x="2667000" y="2494756"/>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454986"/>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840421" y="6065837"/>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73715316"/>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3_titl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4710113"/>
            <a:ext cx="9144000" cy="2146300"/>
          </a:xfrm>
          <a:prstGeom prst="rect">
            <a:avLst/>
          </a:prstGeom>
          <a:solidFill>
            <a:srgbClr val="04243C"/>
          </a:solidFill>
          <a:ln w="9525">
            <a:solidFill>
              <a:srgbClr val="04243C"/>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sz="1600" dirty="0">
              <a:solidFill>
                <a:schemeClr val="lt1"/>
              </a:solidFill>
              <a:latin typeface="+mn-lt"/>
              <a:ea typeface="+mn-ea"/>
            </a:endParaRPr>
          </a:p>
          <a:p>
            <a:pPr algn="ctr" fontAlgn="auto">
              <a:spcBef>
                <a:spcPts val="0"/>
              </a:spcBef>
              <a:spcAft>
                <a:spcPts val="0"/>
              </a:spcAft>
              <a:defRPr/>
            </a:pPr>
            <a:endParaRPr lang="en-US" sz="2000" dirty="0" smtClean="0">
              <a:solidFill>
                <a:schemeClr val="lt1"/>
              </a:solidFill>
              <a:latin typeface="+mn-lt"/>
              <a:ea typeface="+mn-ea"/>
            </a:endParaRPr>
          </a:p>
          <a:p>
            <a:pPr algn="ctr" fontAlgn="auto">
              <a:spcBef>
                <a:spcPts val="0"/>
              </a:spcBef>
              <a:spcAft>
                <a:spcPts val="0"/>
              </a:spcAft>
              <a:defRPr/>
            </a:pPr>
            <a:endParaRPr lang="en-US" sz="2000" dirty="0">
              <a:solidFill>
                <a:schemeClr val="lt1"/>
              </a:solidFill>
            </a:endParaRPr>
          </a:p>
          <a:p>
            <a:pPr algn="ctr" fontAlgn="auto">
              <a:spcBef>
                <a:spcPts val="0"/>
              </a:spcBef>
              <a:spcAft>
                <a:spcPts val="0"/>
              </a:spcAft>
              <a:defRPr/>
            </a:pPr>
            <a:endParaRPr lang="en-US" sz="2000" dirty="0" smtClean="0">
              <a:solidFill>
                <a:schemeClr val="lt1"/>
              </a:solidFill>
              <a:latin typeface="+mn-lt"/>
              <a:ea typeface="+mn-ea"/>
            </a:endParaRPr>
          </a:p>
          <a:p>
            <a:pPr algn="ctr" fontAlgn="auto">
              <a:spcBef>
                <a:spcPts val="0"/>
              </a:spcBef>
              <a:spcAft>
                <a:spcPts val="0"/>
              </a:spcAft>
              <a:defRPr/>
            </a:pPr>
            <a:r>
              <a:rPr lang="en-US" sz="2000" dirty="0" smtClean="0">
                <a:solidFill>
                  <a:schemeClr val="lt1"/>
                </a:solidFill>
                <a:latin typeface="+mn-lt"/>
                <a:ea typeface="+mn-ea"/>
              </a:rPr>
              <a:t>*</a:t>
            </a:r>
            <a:r>
              <a:rPr lang="en-US" sz="2000" dirty="0">
                <a:solidFill>
                  <a:schemeClr val="lt1"/>
                </a:solidFill>
                <a:latin typeface="+mn-lt"/>
                <a:ea typeface="+mn-ea"/>
                <a:hlinkClick r:id="rId4"/>
              </a:rPr>
              <a:t>LA County Office of Education C3 Webcast </a:t>
            </a:r>
            <a:endParaRPr lang="en-US" sz="2000" dirty="0">
              <a:solidFill>
                <a:schemeClr val="lt1"/>
              </a:solidFill>
              <a:latin typeface="+mn-lt"/>
              <a:ea typeface="+mn-ea"/>
            </a:endParaRPr>
          </a:p>
          <a:p>
            <a:pPr fontAlgn="auto">
              <a:spcBef>
                <a:spcPts val="0"/>
              </a:spcBef>
              <a:spcAft>
                <a:spcPts val="0"/>
              </a:spcAft>
              <a:defRPr/>
            </a:pPr>
            <a:r>
              <a:rPr lang="en-US" altLang="en-US" sz="2000" dirty="0">
                <a:solidFill>
                  <a:schemeClr val="bg1"/>
                </a:solidFill>
                <a:ea typeface="MS PGothic" pitchFamily="34" charset="-128"/>
              </a:rPr>
              <a:t>*</a:t>
            </a:r>
            <a:r>
              <a:rPr lang="en-US" altLang="en-US" sz="2000" dirty="0">
                <a:solidFill>
                  <a:schemeClr val="bg1"/>
                </a:solidFill>
                <a:ea typeface="MS PGothic" pitchFamily="34" charset="-128"/>
                <a:hlinkClick r:id="rId5"/>
              </a:rPr>
              <a:t>Dr. Kathy Swan's "Achieving the C3: An exploration into 21st century social studies"</a:t>
            </a:r>
            <a:endParaRPr lang="en-US" altLang="en-US" sz="2000" dirty="0">
              <a:solidFill>
                <a:srgbClr val="FFFFFF"/>
              </a:solidFill>
              <a:ea typeface="MS PGothic" pitchFamily="34" charset="-128"/>
            </a:endParaRPr>
          </a:p>
          <a:p>
            <a:pPr marL="457200" indent="-457200" fontAlgn="auto">
              <a:spcBef>
                <a:spcPts val="0"/>
              </a:spcBef>
              <a:spcAft>
                <a:spcPts val="0"/>
              </a:spcAft>
              <a:buFontTx/>
              <a:buAutoNum type="arabicPeriod"/>
              <a:defRPr/>
            </a:pPr>
            <a:endParaRPr lang="en-US" sz="2000" dirty="0">
              <a:solidFill>
                <a:schemeClr val="lt1"/>
              </a:solidFill>
              <a:latin typeface="+mn-lt"/>
              <a:ea typeface="+mn-ea"/>
            </a:endParaRPr>
          </a:p>
          <a:p>
            <a:pPr marL="342900" indent="-342900" fontAlgn="auto">
              <a:spcBef>
                <a:spcPts val="0"/>
              </a:spcBef>
              <a:spcAft>
                <a:spcPts val="0"/>
              </a:spcAft>
              <a:buFontTx/>
              <a:buAutoNum type="arabicPeriod"/>
              <a:defRPr/>
            </a:pPr>
            <a:endParaRPr lang="en-US" u="sng" dirty="0">
              <a:solidFill>
                <a:schemeClr val="lt1"/>
              </a:solidFill>
              <a:latin typeface="+mn-lt"/>
              <a:ea typeface="+mn-ea"/>
            </a:endParaRPr>
          </a:p>
        </p:txBody>
      </p:sp>
      <p:cxnSp>
        <p:nvCxnSpPr>
          <p:cNvPr id="7" name="Straight Connector 6"/>
          <p:cNvCxnSpPr>
            <a:cxnSpLocks noChangeShapeType="1"/>
          </p:cNvCxnSpPr>
          <p:nvPr/>
        </p:nvCxnSpPr>
        <p:spPr bwMode="auto">
          <a:xfrm>
            <a:off x="0" y="4729163"/>
            <a:ext cx="9144000" cy="0"/>
          </a:xfrm>
          <a:prstGeom prst="line">
            <a:avLst/>
          </a:prstGeom>
          <a:noFill/>
          <a:ln w="5715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p:cNvSpPr txBox="1"/>
          <p:nvPr/>
        </p:nvSpPr>
        <p:spPr>
          <a:xfrm>
            <a:off x="0" y="5285333"/>
            <a:ext cx="9270124" cy="1569660"/>
          </a:xfrm>
          <a:prstGeom prst="rect">
            <a:avLst/>
          </a:prstGeom>
          <a:solidFill>
            <a:schemeClr val="accent4">
              <a:lumMod val="60000"/>
              <a:lumOff val="40000"/>
            </a:schemeClr>
          </a:solidFill>
        </p:spPr>
        <p:txBody>
          <a:bodyPr wrap="square" rtlCol="0">
            <a:spAutoFit/>
          </a:bodyPr>
          <a:lstStyle/>
          <a:p>
            <a:pPr lvl="2" algn="ctr"/>
            <a:r>
              <a:rPr lang="en-US" sz="3200" dirty="0" smtClean="0"/>
              <a:t>Debbie Waggoner KDE/CKEC</a:t>
            </a:r>
          </a:p>
          <a:p>
            <a:pPr lvl="2" algn="ctr"/>
            <a:r>
              <a:rPr lang="en-US" sz="3200" dirty="0">
                <a:hlinkClick r:id="rId6"/>
              </a:rPr>
              <a:t>d</a:t>
            </a:r>
            <a:r>
              <a:rPr lang="en-US" sz="3200" dirty="0" smtClean="0">
                <a:hlinkClick r:id="rId6"/>
              </a:rPr>
              <a:t>ebbie.waggoner@education.ky.gov</a:t>
            </a:r>
            <a:endParaRPr lang="en-US" sz="3200" dirty="0" smtClean="0"/>
          </a:p>
          <a:p>
            <a:pPr lvl="2" algn="ctr"/>
            <a:r>
              <a:rPr lang="en-US" sz="3200" dirty="0" smtClean="0">
                <a:hlinkClick r:id="rId7"/>
              </a:rPr>
              <a:t>www.debbiewaggoner.com</a:t>
            </a:r>
            <a:r>
              <a:rPr lang="en-US" sz="3200" dirty="0" smtClean="0"/>
              <a:t> </a:t>
            </a:r>
            <a:endParaRPr lang="en-US" sz="3200" dirty="0"/>
          </a:p>
        </p:txBody>
      </p:sp>
      <p:sp>
        <p:nvSpPr>
          <p:cNvPr id="8" name="TextBox 7"/>
          <p:cNvSpPr txBox="1"/>
          <p:nvPr/>
        </p:nvSpPr>
        <p:spPr>
          <a:xfrm>
            <a:off x="796510" y="2374726"/>
            <a:ext cx="7677103" cy="2246769"/>
          </a:xfrm>
          <a:prstGeom prst="rect">
            <a:avLst/>
          </a:prstGeom>
          <a:solidFill>
            <a:srgbClr val="7030A0"/>
          </a:solidFill>
        </p:spPr>
        <p:txBody>
          <a:bodyPr wrap="none" rtlCol="0">
            <a:spAutoFit/>
          </a:bodyPr>
          <a:lstStyle/>
          <a:p>
            <a:pPr algn="ctr"/>
            <a:r>
              <a:rPr lang="en-US" sz="2800" b="1" dirty="0" smtClean="0">
                <a:solidFill>
                  <a:schemeClr val="bg1"/>
                </a:solidFill>
                <a:effectLst>
                  <a:outerShdw blurRad="38100" dist="38100" dir="2700000" algn="tl">
                    <a:srgbClr val="000000">
                      <a:alpha val="43137"/>
                    </a:srgbClr>
                  </a:outerShdw>
                </a:effectLst>
              </a:rPr>
              <a:t>CKEC Social Studies Content Network Meetings</a:t>
            </a:r>
          </a:p>
          <a:p>
            <a:pPr algn="ctr"/>
            <a:r>
              <a:rPr lang="en-US" sz="2800" b="1" strike="sngStrike" dirty="0" smtClean="0">
                <a:solidFill>
                  <a:schemeClr val="bg1"/>
                </a:solidFill>
                <a:effectLst>
                  <a:outerShdw blurRad="38100" dist="38100" dir="2700000" algn="tl">
                    <a:srgbClr val="000000">
                      <a:alpha val="43137"/>
                    </a:srgbClr>
                  </a:outerShdw>
                </a:effectLst>
              </a:rPr>
              <a:t>Tuesday, January 28</a:t>
            </a:r>
            <a:r>
              <a:rPr lang="en-US" sz="2800" b="1" strike="sngStrike" baseline="30000" dirty="0" smtClean="0">
                <a:solidFill>
                  <a:schemeClr val="bg1"/>
                </a:solidFill>
                <a:effectLst>
                  <a:outerShdw blurRad="38100" dist="38100" dir="2700000" algn="tl">
                    <a:srgbClr val="000000">
                      <a:alpha val="43137"/>
                    </a:srgbClr>
                  </a:outerShdw>
                </a:effectLst>
              </a:rPr>
              <a:t>th</a:t>
            </a:r>
            <a:r>
              <a:rPr lang="en-US" sz="2800" b="1" strike="sngStrike" dirty="0" smtClean="0">
                <a:solidFill>
                  <a:schemeClr val="bg1"/>
                </a:solidFill>
                <a:effectLst>
                  <a:outerShdw blurRad="38100" dist="38100" dir="2700000" algn="tl">
                    <a:srgbClr val="000000">
                      <a:alpha val="43137"/>
                    </a:srgbClr>
                  </a:outerShdw>
                </a:effectLst>
              </a:rPr>
              <a:t>, 2014</a:t>
            </a:r>
          </a:p>
          <a:p>
            <a:pPr algn="ctr"/>
            <a:r>
              <a:rPr lang="en-US" sz="2800" b="1" dirty="0" smtClean="0">
                <a:solidFill>
                  <a:schemeClr val="bg1"/>
                </a:solidFill>
                <a:effectLst>
                  <a:outerShdw blurRad="38100" dist="38100" dir="2700000" algn="tl">
                    <a:srgbClr val="000000">
                      <a:alpha val="43137"/>
                    </a:srgbClr>
                  </a:outerShdw>
                </a:effectLst>
              </a:rPr>
              <a:t>Thursday, February 27</a:t>
            </a:r>
            <a:r>
              <a:rPr lang="en-US" sz="2800" b="1" baseline="30000" dirty="0" smtClean="0">
                <a:solidFill>
                  <a:schemeClr val="bg1"/>
                </a:solidFill>
                <a:effectLst>
                  <a:outerShdw blurRad="38100" dist="38100" dir="2700000" algn="tl">
                    <a:srgbClr val="000000">
                      <a:alpha val="43137"/>
                    </a:srgbClr>
                  </a:outerShdw>
                </a:effectLst>
              </a:rPr>
              <a:t>th</a:t>
            </a:r>
            <a:r>
              <a:rPr lang="en-US" sz="2800" b="1" dirty="0" smtClean="0">
                <a:solidFill>
                  <a:schemeClr val="bg1"/>
                </a:solidFill>
                <a:effectLst>
                  <a:outerShdw blurRad="38100" dist="38100" dir="2700000" algn="tl">
                    <a:srgbClr val="000000">
                      <a:alpha val="43137"/>
                    </a:srgbClr>
                  </a:outerShdw>
                </a:effectLst>
              </a:rPr>
              <a:t>, 2014</a:t>
            </a:r>
          </a:p>
          <a:p>
            <a:pPr algn="ctr"/>
            <a:r>
              <a:rPr lang="en-US" sz="2800" b="1" dirty="0" smtClean="0">
                <a:solidFill>
                  <a:schemeClr val="bg1"/>
                </a:solidFill>
                <a:effectLst>
                  <a:outerShdw blurRad="38100" dist="38100" dir="2700000" algn="tl">
                    <a:srgbClr val="000000">
                      <a:alpha val="43137"/>
                    </a:srgbClr>
                  </a:outerShdw>
                </a:effectLst>
              </a:rPr>
              <a:t>Tuesday, March 25</a:t>
            </a:r>
            <a:r>
              <a:rPr lang="en-US" sz="2800" b="1" baseline="30000" dirty="0" smtClean="0">
                <a:solidFill>
                  <a:schemeClr val="bg1"/>
                </a:solidFill>
                <a:effectLst>
                  <a:outerShdw blurRad="38100" dist="38100" dir="2700000" algn="tl">
                    <a:srgbClr val="000000">
                      <a:alpha val="43137"/>
                    </a:srgbClr>
                  </a:outerShdw>
                </a:effectLst>
              </a:rPr>
              <a:t>th</a:t>
            </a:r>
            <a:r>
              <a:rPr lang="en-US" sz="2800" b="1" dirty="0" smtClean="0">
                <a:solidFill>
                  <a:schemeClr val="bg1"/>
                </a:solidFill>
                <a:effectLst>
                  <a:outerShdw blurRad="38100" dist="38100" dir="2700000" algn="tl">
                    <a:srgbClr val="000000">
                      <a:alpha val="43137"/>
                    </a:srgbClr>
                  </a:outerShdw>
                </a:effectLst>
              </a:rPr>
              <a:t>, 2014</a:t>
            </a:r>
          </a:p>
          <a:p>
            <a:pPr algn="ctr"/>
            <a:r>
              <a:rPr lang="en-US" sz="2800" b="1" dirty="0" smtClean="0">
                <a:solidFill>
                  <a:schemeClr val="bg1"/>
                </a:solidFill>
                <a:effectLst>
                  <a:outerShdw blurRad="38100" dist="38100" dir="2700000" algn="tl">
                    <a:srgbClr val="000000">
                      <a:alpha val="43137"/>
                    </a:srgbClr>
                  </a:outerShdw>
                </a:effectLst>
              </a:rPr>
              <a:t>Tuesday, April 22</a:t>
            </a:r>
            <a:r>
              <a:rPr lang="en-US" sz="2800" b="1" baseline="30000" dirty="0" smtClean="0">
                <a:solidFill>
                  <a:schemeClr val="bg1"/>
                </a:solidFill>
                <a:effectLst>
                  <a:outerShdw blurRad="38100" dist="38100" dir="2700000" algn="tl">
                    <a:srgbClr val="000000">
                      <a:alpha val="43137"/>
                    </a:srgbClr>
                  </a:outerShdw>
                </a:effectLst>
              </a:rPr>
              <a:t>nd</a:t>
            </a:r>
            <a:r>
              <a:rPr lang="en-US" sz="2800" b="1" dirty="0" smtClean="0">
                <a:solidFill>
                  <a:schemeClr val="bg1"/>
                </a:solidFill>
                <a:effectLst>
                  <a:outerShdw blurRad="38100" dist="38100" dir="2700000" algn="tl">
                    <a:srgbClr val="000000">
                      <a:alpha val="43137"/>
                    </a:srgbClr>
                  </a:outerShdw>
                </a:effectLst>
              </a:rPr>
              <a:t>, 2014</a:t>
            </a:r>
            <a:endParaRPr lang="en-US" sz="2800" b="1" dirty="0">
              <a:solidFill>
                <a:schemeClr val="bg1"/>
              </a:solidFill>
              <a:effectLst>
                <a:outerShdw blurRad="38100" dist="38100" dir="2700000" algn="tl">
                  <a:srgbClr val="000000">
                    <a:alpha val="43137"/>
                  </a:srgbClr>
                </a:outerShdw>
              </a:effectLst>
            </a:endParaRPr>
          </a:p>
        </p:txBody>
      </p:sp>
      <p:pic>
        <p:nvPicPr>
          <p:cNvPr id="4098" name="Picture 2" descr="globe">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5953" y="4787175"/>
            <a:ext cx="1660144" cy="1992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63458" y="4787175"/>
            <a:ext cx="2680542" cy="461665"/>
          </a:xfrm>
          <a:prstGeom prst="rect">
            <a:avLst/>
          </a:prstGeom>
          <a:solidFill>
            <a:srgbClr val="FFFF00"/>
          </a:solidFill>
        </p:spPr>
        <p:txBody>
          <a:bodyPr wrap="none" rtlCol="0">
            <a:spAutoFit/>
          </a:bodyPr>
          <a:lstStyle/>
          <a:p>
            <a:r>
              <a:rPr lang="en-US" sz="2400" b="1" dirty="0" smtClean="0"/>
              <a:t>Packet pages 36-54</a:t>
            </a:r>
            <a:endParaRPr lang="en-US" sz="2400" b="1" dirty="0"/>
          </a:p>
        </p:txBody>
      </p:sp>
    </p:spTree>
    <p:extLst>
      <p:ext uri="{BB962C8B-B14F-4D97-AF65-F5344CB8AC3E}">
        <p14:creationId xmlns:p14="http://schemas.microsoft.com/office/powerpoint/2010/main" val="3464954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54</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086"/>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10299" y="5228021"/>
            <a:ext cx="2149948" cy="461665"/>
          </a:xfrm>
          <a:prstGeom prst="rect">
            <a:avLst/>
          </a:prstGeom>
          <a:solidFill>
            <a:srgbClr val="FFFF00"/>
          </a:solidFill>
        </p:spPr>
        <p:txBody>
          <a:bodyPr wrap="none" rtlCol="0">
            <a:spAutoFit/>
          </a:bodyPr>
          <a:lstStyle/>
          <a:p>
            <a:r>
              <a:rPr lang="en-US" sz="2400" b="1" dirty="0" smtClean="0"/>
              <a:t>Packet page 36</a:t>
            </a:r>
            <a:endParaRPr lang="en-US" sz="2400" b="1" dirty="0"/>
          </a:p>
        </p:txBody>
      </p:sp>
    </p:spTree>
    <p:extLst>
      <p:ext uri="{BB962C8B-B14F-4D97-AF65-F5344CB8AC3E}">
        <p14:creationId xmlns:p14="http://schemas.microsoft.com/office/powerpoint/2010/main" val="2864569953"/>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55</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 y="-163962"/>
            <a:ext cx="9138745" cy="731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05" y="1116797"/>
            <a:ext cx="740980" cy="70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161" y="1138357"/>
            <a:ext cx="762330" cy="68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283" y="1138357"/>
            <a:ext cx="762331" cy="75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8318" y="977001"/>
            <a:ext cx="813681" cy="75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3240" y="4253734"/>
            <a:ext cx="622879" cy="52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4768" y="3682727"/>
            <a:ext cx="631351" cy="57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1629" y="3209924"/>
            <a:ext cx="644490" cy="46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2766" y="4776951"/>
            <a:ext cx="613353" cy="57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9282" y="4640824"/>
            <a:ext cx="565273" cy="57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6143" y="3629883"/>
            <a:ext cx="578411" cy="60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3613834"/>
            <a:ext cx="712718" cy="62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4724817"/>
            <a:ext cx="712718" cy="63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444" y="3926557"/>
            <a:ext cx="572155" cy="62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810299" y="5569132"/>
            <a:ext cx="2149948" cy="461665"/>
          </a:xfrm>
          <a:prstGeom prst="rect">
            <a:avLst/>
          </a:prstGeom>
          <a:solidFill>
            <a:srgbClr val="FFFF00"/>
          </a:solidFill>
        </p:spPr>
        <p:txBody>
          <a:bodyPr wrap="none" rtlCol="0">
            <a:spAutoFit/>
          </a:bodyPr>
          <a:lstStyle/>
          <a:p>
            <a:r>
              <a:rPr lang="en-US" sz="2400" b="1" dirty="0" smtClean="0"/>
              <a:t>Packet page 36</a:t>
            </a:r>
            <a:endParaRPr lang="en-US" sz="2400" b="1" dirty="0"/>
          </a:p>
        </p:txBody>
      </p:sp>
    </p:spTree>
    <p:extLst>
      <p:ext uri="{BB962C8B-B14F-4D97-AF65-F5344CB8AC3E}">
        <p14:creationId xmlns:p14="http://schemas.microsoft.com/office/powerpoint/2010/main" val="23567711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56</a:t>
            </a:fld>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7851"/>
            <a:ext cx="2191407" cy="96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85" y="1394428"/>
            <a:ext cx="7731015" cy="245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39458" y="4965405"/>
            <a:ext cx="2680542" cy="461665"/>
          </a:xfrm>
          <a:prstGeom prst="rect">
            <a:avLst/>
          </a:prstGeom>
          <a:solidFill>
            <a:srgbClr val="FFFF00"/>
          </a:solidFill>
        </p:spPr>
        <p:txBody>
          <a:bodyPr wrap="none" rtlCol="0">
            <a:spAutoFit/>
          </a:bodyPr>
          <a:lstStyle/>
          <a:p>
            <a:r>
              <a:rPr lang="en-US" sz="2400" b="1" dirty="0" smtClean="0"/>
              <a:t>Packet pages 37-40</a:t>
            </a:r>
            <a:endParaRPr lang="en-US" sz="2400" b="1" dirty="0"/>
          </a:p>
        </p:txBody>
      </p:sp>
    </p:spTree>
    <p:extLst>
      <p:ext uri="{BB962C8B-B14F-4D97-AF65-F5344CB8AC3E}">
        <p14:creationId xmlns:p14="http://schemas.microsoft.com/office/powerpoint/2010/main" val="31716116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57</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401"/>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7851"/>
            <a:ext cx="2191407" cy="96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80892" y="6174885"/>
            <a:ext cx="2680542" cy="461665"/>
          </a:xfrm>
          <a:prstGeom prst="rect">
            <a:avLst/>
          </a:prstGeom>
          <a:solidFill>
            <a:srgbClr val="FFFF00"/>
          </a:solidFill>
        </p:spPr>
        <p:txBody>
          <a:bodyPr wrap="none" rtlCol="0">
            <a:spAutoFit/>
          </a:bodyPr>
          <a:lstStyle/>
          <a:p>
            <a:r>
              <a:rPr lang="en-US" sz="2400" b="1" dirty="0" smtClean="0"/>
              <a:t>Packet pages 37-40</a:t>
            </a:r>
            <a:endParaRPr lang="en-US" sz="2400" b="1" dirty="0"/>
          </a:p>
        </p:txBody>
      </p:sp>
    </p:spTree>
    <p:extLst>
      <p:ext uri="{BB962C8B-B14F-4D97-AF65-F5344CB8AC3E}">
        <p14:creationId xmlns:p14="http://schemas.microsoft.com/office/powerpoint/2010/main" val="2275540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58</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1617"/>
            <a:ext cx="9143999" cy="731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80" y="5878710"/>
            <a:ext cx="998811" cy="89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04" y="6063601"/>
            <a:ext cx="842989" cy="70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590" y="4355478"/>
            <a:ext cx="716332" cy="64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704" y="4355478"/>
            <a:ext cx="804040" cy="64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590" y="6282199"/>
            <a:ext cx="839410" cy="57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6713" y="80997"/>
            <a:ext cx="740980" cy="70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0380" y="1705915"/>
            <a:ext cx="762331" cy="75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9419" y="2587549"/>
            <a:ext cx="813681" cy="75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2137" y="-29102"/>
            <a:ext cx="2149948" cy="461665"/>
          </a:xfrm>
          <a:prstGeom prst="rect">
            <a:avLst/>
          </a:prstGeom>
          <a:solidFill>
            <a:srgbClr val="FFFF00"/>
          </a:solidFill>
        </p:spPr>
        <p:txBody>
          <a:bodyPr wrap="none" rtlCol="0">
            <a:spAutoFit/>
          </a:bodyPr>
          <a:lstStyle/>
          <a:p>
            <a:r>
              <a:rPr lang="en-US" sz="2400" b="1" dirty="0" smtClean="0"/>
              <a:t>Packet page 39</a:t>
            </a:r>
            <a:endParaRPr lang="en-US" sz="2400" b="1" dirty="0"/>
          </a:p>
        </p:txBody>
      </p:sp>
    </p:spTree>
    <p:extLst>
      <p:ext uri="{BB962C8B-B14F-4D97-AF65-F5344CB8AC3E}">
        <p14:creationId xmlns:p14="http://schemas.microsoft.com/office/powerpoint/2010/main" val="36589489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585545"/>
            <a:ext cx="6781800" cy="1600200"/>
          </a:xfrm>
        </p:spPr>
        <p:txBody>
          <a:bodyPr>
            <a:normAutofit fontScale="90000"/>
          </a:bodyPr>
          <a:lstStyle/>
          <a:p>
            <a:r>
              <a:rPr lang="en-US" dirty="0" smtClean="0"/>
              <a:t>Do your social studies teachers know the Common Core and how it applies to social studies teaching and learning?</a:t>
            </a: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59</a:t>
            </a:fld>
            <a:endParaRPr lang="en-US" dirty="0"/>
          </a:p>
        </p:txBody>
      </p:sp>
      <p:pic>
        <p:nvPicPr>
          <p:cNvPr id="4" name="Picture 2" descr="globe">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4463" y="4060518"/>
            <a:ext cx="1991220" cy="221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299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421" y="838200"/>
            <a:ext cx="8844455" cy="5262979"/>
          </a:xfrm>
          <a:prstGeom prst="rect">
            <a:avLst/>
          </a:prstGeom>
          <a:solidFill>
            <a:schemeClr val="accent3">
              <a:lumMod val="20000"/>
              <a:lumOff val="80000"/>
            </a:schemeClr>
          </a:solidFill>
        </p:spPr>
        <p:txBody>
          <a:bodyPr wrap="square">
            <a:spAutoFit/>
          </a:bodyPr>
          <a:lstStyle/>
          <a:p>
            <a:pPr algn="ctr"/>
            <a:r>
              <a:rPr lang="en-US" sz="2800" b="1" dirty="0"/>
              <a:t>CKEC ISLN </a:t>
            </a:r>
            <a:r>
              <a:rPr lang="en-US" sz="2800" b="1" dirty="0" smtClean="0"/>
              <a:t>February 20</a:t>
            </a:r>
            <a:r>
              <a:rPr lang="en-US" sz="2800" b="1" baseline="30000" dirty="0" smtClean="0"/>
              <a:t>th</a:t>
            </a:r>
            <a:r>
              <a:rPr lang="en-US" sz="2800" b="1" dirty="0" smtClean="0"/>
              <a:t>, </a:t>
            </a:r>
            <a:r>
              <a:rPr lang="en-US" sz="2800" b="1" dirty="0"/>
              <a:t>2014 Agenda</a:t>
            </a:r>
            <a:endParaRPr lang="en-US" sz="2800" dirty="0"/>
          </a:p>
          <a:p>
            <a:endParaRPr lang="en-US" sz="2800" dirty="0" smtClean="0"/>
          </a:p>
          <a:p>
            <a:r>
              <a:rPr lang="en-US" sz="2800" dirty="0" smtClean="0"/>
              <a:t>Introduction –Learning Forward Modules</a:t>
            </a:r>
          </a:p>
          <a:p>
            <a:endParaRPr lang="en-US" sz="2800" dirty="0" smtClean="0"/>
          </a:p>
          <a:p>
            <a:r>
              <a:rPr lang="en-US" sz="2800" dirty="0" smtClean="0"/>
              <a:t>Concurrent </a:t>
            </a:r>
            <a:r>
              <a:rPr lang="en-US" sz="2800" dirty="0"/>
              <a:t>Sessions:</a:t>
            </a:r>
          </a:p>
          <a:p>
            <a:pPr lvl="1"/>
            <a:r>
              <a:rPr lang="en-US" sz="2800" dirty="0" smtClean="0"/>
              <a:t>--Balanced Assessment in Science – </a:t>
            </a:r>
            <a:r>
              <a:rPr lang="en-US" sz="2800" dirty="0"/>
              <a:t>Terry Rhodes</a:t>
            </a:r>
          </a:p>
          <a:p>
            <a:pPr lvl="1"/>
            <a:r>
              <a:rPr lang="en-US" sz="2800" dirty="0"/>
              <a:t>--Social Studies Network Preview – Debbie Waggoner</a:t>
            </a:r>
          </a:p>
          <a:p>
            <a:pPr lvl="1"/>
            <a:r>
              <a:rPr lang="en-US" sz="2800" dirty="0" smtClean="0"/>
              <a:t>--District Planning for Student Growth – Rebecca Woosley &amp; Mike </a:t>
            </a:r>
            <a:r>
              <a:rPr lang="en-US" sz="2800" dirty="0"/>
              <a:t>Cassidy</a:t>
            </a:r>
          </a:p>
          <a:p>
            <a:endParaRPr lang="en-US" sz="2800" dirty="0" smtClean="0"/>
          </a:p>
          <a:p>
            <a:r>
              <a:rPr lang="en-US" sz="2800" dirty="0" smtClean="0"/>
              <a:t>Closure </a:t>
            </a:r>
            <a:r>
              <a:rPr lang="en-US" sz="2800" dirty="0"/>
              <a:t>– Planning for Full Scale </a:t>
            </a:r>
            <a:r>
              <a:rPr lang="en-US" sz="2800" dirty="0" smtClean="0"/>
              <a:t>Implementation – Where is your district in implementation of CHETL?  IC Map</a:t>
            </a:r>
            <a:endParaRPr lang="en-US" sz="2800" dirty="0">
              <a:solidFill>
                <a:srgbClr val="002060"/>
              </a:solidFill>
              <a:latin typeface="Arial" pitchFamily="34" charset="0"/>
              <a:ea typeface="MS PGothic" pitchFamily="34" charset="-128"/>
              <a:cs typeface="Arial" pitchFamily="34" charset="0"/>
            </a:endParaRPr>
          </a:p>
        </p:txBody>
      </p:sp>
      <p:sp>
        <p:nvSpPr>
          <p:cNvPr id="3" name="Title 5"/>
          <p:cNvSpPr txBox="1">
            <a:spLocks/>
          </p:cNvSpPr>
          <p:nvPr/>
        </p:nvSpPr>
        <p:spPr>
          <a:xfrm>
            <a:off x="457200" y="0"/>
            <a:ext cx="6553200" cy="8382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pc="300" dirty="0" smtClean="0">
                <a:solidFill>
                  <a:schemeClr val="bg1"/>
                </a:solidFill>
              </a:rPr>
              <a:t>             </a:t>
            </a:r>
            <a:r>
              <a:rPr lang="en-US" altLang="en-US" sz="4800" spc="300" dirty="0" smtClean="0">
                <a:solidFill>
                  <a:schemeClr val="bg1"/>
                </a:solidFill>
              </a:rPr>
              <a:t>Today’s Agenda</a:t>
            </a:r>
          </a:p>
        </p:txBody>
      </p:sp>
      <p:sp>
        <p:nvSpPr>
          <p:cNvPr id="2" name="TextBox 1"/>
          <p:cNvSpPr txBox="1"/>
          <p:nvPr/>
        </p:nvSpPr>
        <p:spPr>
          <a:xfrm>
            <a:off x="1450427" y="6242391"/>
            <a:ext cx="1537600" cy="400110"/>
          </a:xfrm>
          <a:prstGeom prst="rect">
            <a:avLst/>
          </a:prstGeom>
          <a:solidFill>
            <a:srgbClr val="FFFF00"/>
          </a:solidFill>
        </p:spPr>
        <p:txBody>
          <a:bodyPr wrap="none" rtlCol="0">
            <a:spAutoFit/>
          </a:bodyPr>
          <a:lstStyle/>
          <a:p>
            <a:r>
              <a:rPr lang="en-US" sz="2000" b="1" dirty="0" smtClean="0"/>
              <a:t>Inside Cover</a:t>
            </a:r>
            <a:endParaRPr lang="en-US" sz="2000" b="1" dirty="0"/>
          </a:p>
        </p:txBody>
      </p:sp>
    </p:spTree>
    <p:extLst>
      <p:ext uri="{BB962C8B-B14F-4D97-AF65-F5344CB8AC3E}">
        <p14:creationId xmlns:p14="http://schemas.microsoft.com/office/powerpoint/2010/main" val="1384841658"/>
      </p:ext>
    </p:extLst>
  </p:cSld>
  <p:clrMapOvr>
    <a:masterClrMapping/>
  </p:clrMapOvr>
  <p:transition spd="slow">
    <p:wheel spokes="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altLang="en-US" smtClean="0"/>
          </a:p>
        </p:txBody>
      </p:sp>
      <p:sp>
        <p:nvSpPr>
          <p:cNvPr id="67587" name="Content Placeholder 2"/>
          <p:cNvSpPr>
            <a:spLocks noGrp="1"/>
          </p:cNvSpPr>
          <p:nvPr>
            <p:ph idx="1"/>
          </p:nvPr>
        </p:nvSpPr>
        <p:spPr/>
        <p:txBody>
          <a:bodyPr/>
          <a:lstStyle/>
          <a:p>
            <a:endParaRPr lang="en-US" altLang="en-US" smtClean="0"/>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81903" y="3409156"/>
            <a:ext cx="4162097" cy="3409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C:\Users\dwaggon\AppData\Local\Microsoft\Windows\Temporary Internet Files\Content.IE5\LQ0SP236\MM900283754[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08216"/>
            <a:ext cx="3588955" cy="364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37290"/>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altLang="en-US" smtClean="0"/>
          </a:p>
        </p:txBody>
      </p:sp>
      <p:sp>
        <p:nvSpPr>
          <p:cNvPr id="68611" name="Content Placeholder 2"/>
          <p:cNvSpPr>
            <a:spLocks noGrp="1"/>
          </p:cNvSpPr>
          <p:nvPr>
            <p:ph idx="1"/>
          </p:nvPr>
        </p:nvSpPr>
        <p:spPr/>
        <p:txBody>
          <a:bodyPr/>
          <a:lstStyle/>
          <a:p>
            <a:endParaRPr lang="en-US" altLang="en-US" smtClean="0"/>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4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C:\Users\dwaggon\AppData\Local\Microsoft\Windows\Temporary Internet Files\Content.IE5\1GIVP4A7\MC90008383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993" y="3445107"/>
            <a:ext cx="3563007" cy="350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392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altLang="en-US" smtClean="0"/>
          </a:p>
        </p:txBody>
      </p:sp>
      <p:sp>
        <p:nvSpPr>
          <p:cNvPr id="69635" name="Content Placeholder 2"/>
          <p:cNvSpPr>
            <a:spLocks noGrp="1"/>
          </p:cNvSpPr>
          <p:nvPr>
            <p:ph idx="1"/>
          </p:nvPr>
        </p:nvSpPr>
        <p:spPr/>
        <p:txBody>
          <a:bodyPr/>
          <a:lstStyle/>
          <a:p>
            <a:endParaRPr lang="en-US" altLang="en-US"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C:\Users\dwaggon\AppData\Local\Microsoft\Windows\Temporary Internet Files\Content.IE5\SWM4YWU0\MM90028363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77087" y="3230288"/>
            <a:ext cx="2967367" cy="367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07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3" y="1897088"/>
            <a:ext cx="91249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thinking cap">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3103" y="4138119"/>
            <a:ext cx="2380594" cy="2705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1024" y="3568524"/>
            <a:ext cx="2646878" cy="400110"/>
          </a:xfrm>
          <a:prstGeom prst="rect">
            <a:avLst/>
          </a:prstGeom>
          <a:solidFill>
            <a:srgbClr val="FFC000"/>
          </a:solidFill>
        </p:spPr>
        <p:txBody>
          <a:bodyPr wrap="none" rtlCol="0">
            <a:spAutoFit/>
          </a:bodyPr>
          <a:lstStyle/>
          <a:p>
            <a:r>
              <a:rPr lang="en-US" sz="2000" b="1" dirty="0" smtClean="0"/>
              <a:t>What did the text say?</a:t>
            </a:r>
            <a:endParaRPr lang="en-US" sz="2000" b="1" dirty="0"/>
          </a:p>
        </p:txBody>
      </p:sp>
      <p:sp>
        <p:nvSpPr>
          <p:cNvPr id="3" name="TextBox 2"/>
          <p:cNvSpPr txBox="1"/>
          <p:nvPr/>
        </p:nvSpPr>
        <p:spPr>
          <a:xfrm>
            <a:off x="3153103" y="3221063"/>
            <a:ext cx="2767104" cy="400110"/>
          </a:xfrm>
          <a:prstGeom prst="rect">
            <a:avLst/>
          </a:prstGeom>
          <a:solidFill>
            <a:srgbClr val="92D050"/>
          </a:solidFill>
        </p:spPr>
        <p:txBody>
          <a:bodyPr wrap="none" rtlCol="0">
            <a:spAutoFit/>
          </a:bodyPr>
          <a:lstStyle/>
          <a:p>
            <a:r>
              <a:rPr lang="en-US" sz="2000" b="1" dirty="0" smtClean="0"/>
              <a:t>How did the text say it?</a:t>
            </a:r>
            <a:endParaRPr lang="en-US" sz="2000" b="1" dirty="0"/>
          </a:p>
        </p:txBody>
      </p:sp>
      <p:sp>
        <p:nvSpPr>
          <p:cNvPr id="4" name="TextBox 3"/>
          <p:cNvSpPr txBox="1"/>
          <p:nvPr/>
        </p:nvSpPr>
        <p:spPr>
          <a:xfrm>
            <a:off x="5980641" y="3584746"/>
            <a:ext cx="3159839" cy="707886"/>
          </a:xfrm>
          <a:prstGeom prst="rect">
            <a:avLst/>
          </a:prstGeom>
          <a:solidFill>
            <a:srgbClr val="00B0F0"/>
          </a:solidFill>
        </p:spPr>
        <p:txBody>
          <a:bodyPr wrap="none" rtlCol="0">
            <a:spAutoFit/>
          </a:bodyPr>
          <a:lstStyle/>
          <a:p>
            <a:r>
              <a:rPr lang="en-US" sz="2000" b="1" dirty="0" smtClean="0"/>
              <a:t>What does the text mean? </a:t>
            </a:r>
          </a:p>
          <a:p>
            <a:r>
              <a:rPr lang="en-US" sz="2000" b="1" dirty="0" smtClean="0"/>
              <a:t>How does the text connect?</a:t>
            </a:r>
            <a:endParaRPr lang="en-US" sz="2000" b="1" dirty="0"/>
          </a:p>
        </p:txBody>
      </p:sp>
      <p:pic>
        <p:nvPicPr>
          <p:cNvPr id="30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3" y="128715"/>
            <a:ext cx="9124950" cy="223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668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64</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04788"/>
            <a:ext cx="8972550"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01383"/>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65</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896302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315486"/>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66</a:t>
            </a:fld>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80963"/>
            <a:ext cx="904875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7948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67</a:t>
            </a:fld>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42863"/>
            <a:ext cx="89820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226697"/>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68</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3350"/>
            <a:ext cx="9058275"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7948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smtClean="0"/>
          </a:p>
        </p:txBody>
      </p:sp>
      <p:sp>
        <p:nvSpPr>
          <p:cNvPr id="55299" name="Content Placeholder 2"/>
          <p:cNvSpPr>
            <a:spLocks noGrp="1"/>
          </p:cNvSpPr>
          <p:nvPr>
            <p:ph sz="quarter" idx="1"/>
          </p:nvPr>
        </p:nvSpPr>
        <p:spPr>
          <a:xfrm>
            <a:off x="301625" y="1527175"/>
            <a:ext cx="8504238" cy="4572000"/>
          </a:xfrm>
        </p:spPr>
        <p:txBody>
          <a:bodyPr/>
          <a:lstStyle/>
          <a:p>
            <a:endParaRPr lang="en-US" altLang="en-US" smtClean="0"/>
          </a:p>
        </p:txBody>
      </p:sp>
      <p:pic>
        <p:nvPicPr>
          <p:cNvPr id="55300" name="Picture 5" descr="C:\Users\Waggonerboys\AppData\Local\Microsoft\Windows\Temporary Internet Files\Content.IE5\PEKQTCM6\MP9004423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AutoShape 2" descr="data:image/jpg;base64,/9j/4AAQSkZJRgABAQAAAQABAAD/2wBDAAkGBwgHBgkIBwgKCgkLDRYPDQwMDRsUFRAWIB0iIiAdHx8kKDQsJCYxJx8fLT0tMTU3Ojo6Iys/RD84QzQ5Ojf/2wBDAQoKCg0MDRoPDxo3JR8lNzc3Nzc3Nzc3Nzc3Nzc3Nzc3Nzc3Nzc3Nzc3Nzc3Nzc3Nzc3Nzc3Nzc3Nzc3Nzc3Nzf/wAARCABeAGgDASIAAhEBAxEB/8QAHAAAAQUBAQEAAAAAAAAAAAAAAwACBAYHBQEI/8QANBAAAgEDAgUDAQUIAwAAAAAAAQIDAAQRBSEGEjFBURMiYYEHIzJxwRQzQpGhsdHhJEPw/8QAGQEAAwEBAQAAAAAAAAAAAAAAAAIDAQQF/8QAHxEAAwACAgMBAQAAAAAAAAAAAAECAxESIQQTMSJB/9oADAMBAAIRAxEAPwDKM16DTacKgMEgjEkgUsFycZPapU8htT6du4AGCZEJBb4+K52TzHHWiI5lIR9xSsZHUsNYSCT7xG93VurE/X/39675aC9UHkxER/2sMgfFcnSuHzdyqJCQrdwK0LTOErS3UKqPIwALE771GsqR048FUZpqdmsPLLCpETEgEk7HxUDFaDxPozR298Uj+5wsig/wnoazwbdNxVYrktkMkcK0egYNEFMBpwNOKPWiZoIOKWd6ADnelQw1KtAginCminDbrWCgz+I0aAYdaCxw1FgOXUeTU6KQuzReFfdEG78u1XXTr5zKEgXLMNyRWX2Gsx6JFEy5dZD7eXocHB/WrhqeoXFnp1pPYK0r3IZk5BuPjJrmc6Z6MWnOiwcTWYl0+UBdyvuA71iF/bi1vZoFbmVWGD5BGf1raoYp4tPb1+dmePmAZ+bORk9dx4rI+KeQa/drGvKisAB42B/WnwV20R8nGuCs5Ypd6Qrwkgiuo4glKvAcilvQB7mlXlKgCKtOJ8U0CvRuM1ooNh95nyKLbqrzKrkhc74qNc3SqQqde+1SLYj1kcnbIzSXOkUhk/WZVJihDZVBsMVqPB7JdcEqtxC0xhDFVP8AntWT38chu0VhuygjHitS4Lhu7TTJJhGscQQGNJ5hlj4AG+9RtbR14H+mzq6XqVreaexjDrKDysHG6kdjWQ6tdjUdTur2QYeeUvyg9B2rTbmU6bo95eXSRpcKp/AMBm7Y+pArIDlCuOnnNZ4s/WzPLrpSEEqKxBDU71VPQH61GcEyAjvT2HLiuvo4iUjA04ioyEkHHXtUmNg0anvjesaA8JxSpNg0qw0iZpjyADANJmx80J2z2FMKQpv3pJqXZOWVhkEjt8VHmQlsimQyNFIHTZgaZrlIJ6Z2oy9xIPvMOvTPetM4NSeSFZJipblwo/iOKzK2QXTKY/ZISPpWm8G8L6qbVtQvbmJLG1Rnb7wg8oGTtj4rmyRT6R04Mql9lp1nSDf8H69cMuTHZMYyB1dMPkfVQKwqTDnIwANs19DcJ8Y6HqdrHo7rNbySoyhbhByyZ6jmBI7nY/PisJ1fTk0bVrvTbqSRTbXDRleU7qDtv8rirTHqniyV37Lb/hDi065eJ5wgZI0DsA6khScZxmlqNpPahfXheMsnOvMPxL5HxRdPWS71D0rdSpmPpgZ/Cp6/02/nVje2gn1GS1v4/Ws7GyYDEn7scvNzBu3uI2/zU/Zp6H9Sa6KbatzHHepUG6Ad96gW+0xA22PXb8ql27HAJ2qxAORilSbzSpQOSJMjJ6U7GaBHk796IG5fxbUwD8DxQjCMb9fijghlyOhpcoArPhh7byvEyspww8VcjxXfpwxcWlvKVacrGzZ6jqf7CqSdjkbV0bSf1LKa2bZRiRT3DD/VG/6ai6fZjrMa8Q2Ml4EESsYpCwBADAhTv2z1/Og/bDJbycbXMlrneJPUz3cZBx9AKqGh3Po3LAkhXGGHXP51O4nuWu7uGd2Lu0XKz9ebB2Oe/Wq5f1CoI6rRD0+6ezkMsORKQVQ+Ce/0qww3VjZ6G2nzMTJeZZ5AfdGFHtB+CcbeKrFuUV1LZJztVg0XS5tT1NpRGfRRQWx2UeK4a0u2dWNv4RNV0m007Q7O7Zj+2XE/t92VaPl3JHbcjf8AOuSjYkYb7Hv3q+8Y8G31zqkjwXFsIgi/s0MjFG5OXOBtjzneqTqmn3umXQS8gZG5Rueh+QehH1q2OtojlWqHIQRv0pVHRyNjkfBpVXRM5URPmjAcwIbvQIuuKkLWMAcTGOQoT7e1SObp4qNcdm7iiRMWTehgPbBHWvY3KMT5HSmjrXhrAHw8/wC1hY1Jdj7QPNdC79SWYI4OVGOnQ9/60LRJEXU4vUTm5jyg9xnbNaXDwxFqEEUwdVuVUnmI2dR2b58H+dLdNTofGlvszyKzk5Obl5iD+HHU1b7e8j0bRXhRybq7AX0z1C5yW+BtirDqFnY6Tpd1qZtxILSLmVRsWPQZ+pFZDJrFxcajNd3jmSSU8rMABy+AB0AFc2Ne5bOm9YXo3yS+h1Dh2O8EyrcW5Ro3zg86sDj67g/6FcPjj/l/Z5aag8UfqT6oWWQDcjHJnPUZ5Priqjp0dzLaq13ezGzC8xjjOGYeMnZf61dPtGliX7MeHI7eP04nlj9njCn9athx8H2Ry5OZk7RjxSomNqVXIn//2Q==">
            <a:hlinkClick r:id="rId4"/>
          </p:cNvPr>
          <p:cNvSpPr>
            <a:spLocks noChangeAspect="1" noChangeArrowheads="1"/>
          </p:cNvSpPr>
          <p:nvPr/>
        </p:nvSpPr>
        <p:spPr bwMode="auto">
          <a:xfrm>
            <a:off x="155575" y="-427038"/>
            <a:ext cx="990600"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eaLnBrk="1" hangingPunct="1">
              <a:spcBef>
                <a:spcPct val="0"/>
              </a:spcBef>
              <a:buClrTx/>
              <a:buFontTx/>
              <a:buNone/>
            </a:pPr>
            <a:endParaRPr lang="en-US" altLang="en-US" sz="1800">
              <a:solidFill>
                <a:schemeClr val="tx1"/>
              </a:solidFill>
              <a:latin typeface="Arial" charset="0"/>
            </a:endParaRPr>
          </a:p>
        </p:txBody>
      </p:sp>
      <p:sp>
        <p:nvSpPr>
          <p:cNvPr id="2" name="TextBox 1"/>
          <p:cNvSpPr txBox="1"/>
          <p:nvPr/>
        </p:nvSpPr>
        <p:spPr>
          <a:xfrm>
            <a:off x="3748392" y="1139154"/>
            <a:ext cx="5554085" cy="1754326"/>
          </a:xfrm>
          <a:prstGeom prst="rect">
            <a:avLst/>
          </a:prstGeom>
          <a:noFill/>
        </p:spPr>
        <p:txBody>
          <a:bodyPr wrap="none" rtlCol="0">
            <a:spAutoFit/>
          </a:bodyPr>
          <a:lstStyle/>
          <a:p>
            <a:pPr algn="ctr"/>
            <a:r>
              <a:rPr lang="en-US" sz="3600" b="1" dirty="0" smtClean="0">
                <a:solidFill>
                  <a:srgbClr val="FFC000"/>
                </a:solidFill>
                <a:effectLst>
                  <a:outerShdw blurRad="38100" dist="38100" dir="2700000" algn="tl">
                    <a:srgbClr val="000000">
                      <a:alpha val="43137"/>
                    </a:srgbClr>
                  </a:outerShdw>
                </a:effectLst>
              </a:rPr>
              <a:t>What is your the vision for </a:t>
            </a:r>
          </a:p>
          <a:p>
            <a:pPr algn="ctr"/>
            <a:r>
              <a:rPr lang="en-US" sz="3600" b="1" dirty="0" smtClean="0">
                <a:solidFill>
                  <a:srgbClr val="FFC000"/>
                </a:solidFill>
                <a:effectLst>
                  <a:outerShdw blurRad="38100" dist="38100" dir="2700000" algn="tl">
                    <a:srgbClr val="000000">
                      <a:alpha val="43137"/>
                    </a:srgbClr>
                  </a:outerShdw>
                </a:effectLst>
              </a:rPr>
              <a:t>social studies</a:t>
            </a:r>
          </a:p>
          <a:p>
            <a:pPr algn="ctr"/>
            <a:r>
              <a:rPr lang="en-US" sz="3600" b="1" dirty="0" smtClean="0">
                <a:solidFill>
                  <a:srgbClr val="FFC000"/>
                </a:solidFill>
                <a:effectLst>
                  <a:outerShdw blurRad="38100" dist="38100" dir="2700000" algn="tl">
                    <a:srgbClr val="000000">
                      <a:alpha val="43137"/>
                    </a:srgbClr>
                  </a:outerShdw>
                </a:effectLst>
              </a:rPr>
              <a:t> teaching and learning?</a:t>
            </a:r>
            <a:endParaRPr lang="en-US" sz="36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76412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idx="4294967295"/>
          </p:nvPr>
        </p:nvSpPr>
        <p:spPr>
          <a:xfrm>
            <a:off x="0" y="274638"/>
            <a:ext cx="8229600" cy="1143000"/>
          </a:xfrm>
        </p:spPr>
        <p:txBody>
          <a:bodyPr/>
          <a:lstStyle/>
          <a:p>
            <a:pPr eaLnBrk="1" hangingPunct="1"/>
            <a:r>
              <a:rPr lang="en-US" altLang="en-US" smtClean="0">
                <a:cs typeface="Trebuchet MS" pitchFamily="34" charset="0"/>
              </a:rPr>
              <a:t>Pillars again</a:t>
            </a:r>
          </a:p>
        </p:txBody>
      </p:sp>
      <p:pic>
        <p:nvPicPr>
          <p:cNvPr id="9219" name="Picture 2" descr="C:\Documents and Settings\kslone\Local Settings\Temporary Internet Files\Content.IE5\8HIFSDU3\MC9004392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689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C:\Documents and Settings\kslone\Local Settings\Temporary Internet Files\Content.IE5\8HIFSDU3\MC9004392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525" y="304800"/>
            <a:ext cx="4689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269" y="90717"/>
            <a:ext cx="553998" cy="5638800"/>
          </a:xfrm>
          <a:prstGeom prst="rect">
            <a:avLst/>
          </a:prstGeom>
          <a:noFill/>
        </p:spPr>
        <p:txBody>
          <a:bodyPr vert="vert270" wrap="square">
            <a:spAutoFit/>
          </a:bodyPr>
          <a:lstStyle/>
          <a:p>
            <a:pPr fontAlgn="auto">
              <a:spcBef>
                <a:spcPts val="0"/>
              </a:spcBef>
              <a:spcAft>
                <a:spcPts val="0"/>
              </a:spcAft>
              <a:defRPr/>
            </a:pPr>
            <a:r>
              <a:rPr lang="en-US" sz="2400" b="1" dirty="0">
                <a:latin typeface="+mn-lt"/>
                <a:ea typeface="MS PGothic" pitchFamily="34" charset="-128"/>
              </a:rPr>
              <a:t>Highly Effective Teaching and learning</a:t>
            </a:r>
          </a:p>
        </p:txBody>
      </p:sp>
      <p:sp>
        <p:nvSpPr>
          <p:cNvPr id="7" name="TextBox 6"/>
          <p:cNvSpPr txBox="1"/>
          <p:nvPr/>
        </p:nvSpPr>
        <p:spPr>
          <a:xfrm>
            <a:off x="3276602" y="1844566"/>
            <a:ext cx="615553" cy="3557752"/>
          </a:xfrm>
          <a:prstGeom prst="rect">
            <a:avLst/>
          </a:prstGeom>
          <a:noFill/>
        </p:spPr>
        <p:txBody>
          <a:bodyPr vert="vert270" wrap="square">
            <a:spAutoFit/>
          </a:bodyPr>
          <a:lstStyle/>
          <a:p>
            <a:pPr algn="ctr" fontAlgn="auto">
              <a:spcBef>
                <a:spcPts val="0"/>
              </a:spcBef>
              <a:spcAft>
                <a:spcPts val="0"/>
              </a:spcAft>
              <a:defRPr/>
            </a:pPr>
            <a:r>
              <a:rPr lang="en-US" sz="2800" b="1" dirty="0">
                <a:latin typeface="+mn-lt"/>
                <a:ea typeface="MS PGothic" pitchFamily="34" charset="-128"/>
              </a:rPr>
              <a:t>Assessment Literacy</a:t>
            </a:r>
          </a:p>
        </p:txBody>
      </p:sp>
      <p:sp>
        <p:nvSpPr>
          <p:cNvPr id="8" name="TextBox 7"/>
          <p:cNvSpPr txBox="1"/>
          <p:nvPr/>
        </p:nvSpPr>
        <p:spPr>
          <a:xfrm>
            <a:off x="5257800" y="2506718"/>
            <a:ext cx="677108" cy="2895600"/>
          </a:xfrm>
          <a:prstGeom prst="rect">
            <a:avLst/>
          </a:prstGeom>
          <a:noFill/>
        </p:spPr>
        <p:txBody>
          <a:bodyPr vert="vert270">
            <a:spAutoFit/>
          </a:bodyPr>
          <a:lstStyle/>
          <a:p>
            <a:pPr algn="ctr" fontAlgn="auto">
              <a:spcBef>
                <a:spcPts val="0"/>
              </a:spcBef>
              <a:spcAft>
                <a:spcPts val="0"/>
              </a:spcAft>
              <a:defRPr/>
            </a:pPr>
            <a:r>
              <a:rPr lang="en-US" sz="3200" b="1" dirty="0">
                <a:latin typeface="+mn-lt"/>
                <a:ea typeface="MS PGothic" pitchFamily="34" charset="-128"/>
              </a:rPr>
              <a:t>Leadership</a:t>
            </a:r>
          </a:p>
        </p:txBody>
      </p:sp>
      <p:sp>
        <p:nvSpPr>
          <p:cNvPr id="10" name="TextBox 9"/>
          <p:cNvSpPr txBox="1"/>
          <p:nvPr/>
        </p:nvSpPr>
        <p:spPr>
          <a:xfrm>
            <a:off x="7852880" y="304801"/>
            <a:ext cx="553998" cy="5253820"/>
          </a:xfrm>
          <a:prstGeom prst="rect">
            <a:avLst/>
          </a:prstGeom>
          <a:noFill/>
        </p:spPr>
        <p:txBody>
          <a:bodyPr vert="vert270" wrap="square">
            <a:spAutoFit/>
          </a:bodyPr>
          <a:lstStyle/>
          <a:p>
            <a:pPr fontAlgn="auto">
              <a:spcBef>
                <a:spcPts val="0"/>
              </a:spcBef>
              <a:spcAft>
                <a:spcPts val="0"/>
              </a:spcAft>
              <a:defRPr/>
            </a:pPr>
            <a:r>
              <a:rPr lang="en-US" sz="2400" b="1" dirty="0">
                <a:latin typeface="+mn-lt"/>
                <a:ea typeface="MS PGothic" pitchFamily="34" charset="-128"/>
              </a:rPr>
              <a:t>Kentucky’s Core Academic Standards </a:t>
            </a:r>
          </a:p>
        </p:txBody>
      </p:sp>
      <p:sp>
        <p:nvSpPr>
          <p:cNvPr id="3" name="TextBox 2"/>
          <p:cNvSpPr txBox="1">
            <a:spLocks noChangeArrowheads="1"/>
          </p:cNvSpPr>
          <p:nvPr/>
        </p:nvSpPr>
        <p:spPr bwMode="auto">
          <a:xfrm>
            <a:off x="-11113" y="6092825"/>
            <a:ext cx="9144001"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ctr" eaLnBrk="1" hangingPunct="1"/>
            <a:r>
              <a:rPr lang="en-US" altLang="en-US" sz="2400" b="1" dirty="0">
                <a:latin typeface="Calibri" pitchFamily="34" charset="0"/>
                <a:cs typeface="Arial" pitchFamily="34" charset="0"/>
              </a:rPr>
              <a:t>TPGES –Teacher Professional Growth and Effectiveness System</a:t>
            </a:r>
          </a:p>
        </p:txBody>
      </p:sp>
      <p:sp>
        <p:nvSpPr>
          <p:cNvPr id="6" name="TextBox 5"/>
          <p:cNvSpPr txBox="1"/>
          <p:nvPr/>
        </p:nvSpPr>
        <p:spPr>
          <a:xfrm>
            <a:off x="1275452" y="-10509"/>
            <a:ext cx="6954148" cy="1323439"/>
          </a:xfrm>
          <a:prstGeom prst="rect">
            <a:avLst/>
          </a:prstGeom>
          <a:noFill/>
        </p:spPr>
        <p:txBody>
          <a:bodyPr wrap="none">
            <a:spAutoFit/>
          </a:bodyPr>
          <a:lstStyle/>
          <a:p>
            <a:pPr>
              <a:defRPr/>
            </a:pPr>
            <a:r>
              <a:rPr lang="en-US" sz="4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a typeface="MS PGothic" pitchFamily="34" charset="-128"/>
              </a:rPr>
              <a:t>Pillars of Network Meetings</a:t>
            </a:r>
          </a:p>
          <a:p>
            <a:pPr algn="ctr">
              <a:defRPr/>
            </a:pPr>
            <a:r>
              <a:rPr lang="en-US" sz="3600" b="1" dirty="0">
                <a:solidFill>
                  <a:srgbClr val="C00000"/>
                </a:solidFill>
                <a:effectLst>
                  <a:outerShdw blurRad="38100" dist="38100" dir="2700000" algn="tl">
                    <a:srgbClr val="000000">
                      <a:alpha val="43137"/>
                    </a:srgbClr>
                  </a:outerShdw>
                </a:effectLst>
                <a:ea typeface="MS PGothic" pitchFamily="34" charset="-128"/>
              </a:rPr>
              <a:t>Network Foundations….</a:t>
            </a:r>
          </a:p>
        </p:txBody>
      </p:sp>
    </p:spTree>
    <p:extLst>
      <p:ext uri="{BB962C8B-B14F-4D97-AF65-F5344CB8AC3E}">
        <p14:creationId xmlns:p14="http://schemas.microsoft.com/office/powerpoint/2010/main" val="6215598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80">
                                          <p:stCondLst>
                                            <p:cond delay="0"/>
                                          </p:stCondLst>
                                        </p:cTn>
                                        <p:tgtEl>
                                          <p:spTgt spid="3"/>
                                        </p:tgtEl>
                                      </p:cBhvr>
                                    </p:animEffect>
                                    <p:anim calcmode="lin" valueType="num">
                                      <p:cBhvr>
                                        <p:cTn id="7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gtEl>
                                      </p:cBhvr>
                                      <p:to x="100000" y="60000"/>
                                    </p:animScale>
                                    <p:animScale>
                                      <p:cBhvr>
                                        <p:cTn id="80" dur="166" decel="50000">
                                          <p:stCondLst>
                                            <p:cond delay="676"/>
                                          </p:stCondLst>
                                        </p:cTn>
                                        <p:tgtEl>
                                          <p:spTgt spid="3"/>
                                        </p:tgtEl>
                                      </p:cBhvr>
                                      <p:to x="100000" y="100000"/>
                                    </p:animScale>
                                    <p:animScale>
                                      <p:cBhvr>
                                        <p:cTn id="81" dur="26">
                                          <p:stCondLst>
                                            <p:cond delay="1312"/>
                                          </p:stCondLst>
                                        </p:cTn>
                                        <p:tgtEl>
                                          <p:spTgt spid="3"/>
                                        </p:tgtEl>
                                      </p:cBhvr>
                                      <p:to x="100000" y="80000"/>
                                    </p:animScale>
                                    <p:animScale>
                                      <p:cBhvr>
                                        <p:cTn id="82" dur="166" decel="50000">
                                          <p:stCondLst>
                                            <p:cond delay="1338"/>
                                          </p:stCondLst>
                                        </p:cTn>
                                        <p:tgtEl>
                                          <p:spTgt spid="3"/>
                                        </p:tgtEl>
                                      </p:cBhvr>
                                      <p:to x="100000" y="100000"/>
                                    </p:animScale>
                                    <p:animScale>
                                      <p:cBhvr>
                                        <p:cTn id="83" dur="26">
                                          <p:stCondLst>
                                            <p:cond delay="1642"/>
                                          </p:stCondLst>
                                        </p:cTn>
                                        <p:tgtEl>
                                          <p:spTgt spid="3"/>
                                        </p:tgtEl>
                                      </p:cBhvr>
                                      <p:to x="100000" y="90000"/>
                                    </p:animScale>
                                    <p:animScale>
                                      <p:cBhvr>
                                        <p:cTn id="84" dur="166" decel="50000">
                                          <p:stCondLst>
                                            <p:cond delay="1668"/>
                                          </p:stCondLst>
                                        </p:cTn>
                                        <p:tgtEl>
                                          <p:spTgt spid="3"/>
                                        </p:tgtEl>
                                      </p:cBhvr>
                                      <p:to x="100000" y="100000"/>
                                    </p:animScale>
                                    <p:animScale>
                                      <p:cBhvr>
                                        <p:cTn id="85" dur="26">
                                          <p:stCondLst>
                                            <p:cond delay="1808"/>
                                          </p:stCondLst>
                                        </p:cTn>
                                        <p:tgtEl>
                                          <p:spTgt spid="3"/>
                                        </p:tgtEl>
                                      </p:cBhvr>
                                      <p:to x="100000" y="95000"/>
                                    </p:animScale>
                                    <p:animScale>
                                      <p:cBhvr>
                                        <p:cTn id="8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70</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473"/>
            <a:ext cx="9149255" cy="731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2016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749" y="6240517"/>
            <a:ext cx="6400800" cy="696310"/>
          </a:xfrm>
        </p:spPr>
        <p:txBody>
          <a:bodyPr/>
          <a:lstStyle/>
          <a:p>
            <a:pPr eaLnBrk="1" hangingPunct="1"/>
            <a:r>
              <a:rPr lang="en-US" altLang="en-US" dirty="0" smtClean="0"/>
              <a:t>Chapter 15 Lincoln on Leadership</a:t>
            </a:r>
          </a:p>
        </p:txBody>
      </p:sp>
      <p:sp>
        <p:nvSpPr>
          <p:cNvPr id="56323" name="Title 1"/>
          <p:cNvSpPr>
            <a:spLocks noGrp="1"/>
          </p:cNvSpPr>
          <p:nvPr>
            <p:ph type="ctrTitle"/>
          </p:nvPr>
        </p:nvSpPr>
        <p:spPr>
          <a:xfrm>
            <a:off x="925513" y="381000"/>
            <a:ext cx="7543800" cy="1524000"/>
          </a:xfrm>
        </p:spPr>
        <p:txBody>
          <a:bodyPr/>
          <a:lstStyle/>
          <a:p>
            <a:pPr eaLnBrk="1" hangingPunct="1"/>
            <a:r>
              <a:rPr lang="en-US" altLang="en-US" sz="5400" spc="300" dirty="0" smtClean="0">
                <a:solidFill>
                  <a:schemeClr val="bg2"/>
                </a:solidFill>
              </a:rPr>
              <a:t>Preach a Vision and Continually Reaffirm It</a:t>
            </a:r>
          </a:p>
        </p:txBody>
      </p:sp>
      <p:sp>
        <p:nvSpPr>
          <p:cNvPr id="6" name="TextBox 5"/>
          <p:cNvSpPr txBox="1">
            <a:spLocks noChangeArrowheads="1"/>
          </p:cNvSpPr>
          <p:nvPr/>
        </p:nvSpPr>
        <p:spPr bwMode="auto">
          <a:xfrm rot="-174675">
            <a:off x="848282" y="2329210"/>
            <a:ext cx="6237313" cy="181588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eaLnBrk="1" hangingPunct="1">
              <a:spcBef>
                <a:spcPct val="0"/>
              </a:spcBef>
              <a:buClrTx/>
              <a:buFontTx/>
              <a:buNone/>
            </a:pPr>
            <a:r>
              <a:rPr lang="en-US" altLang="en-US" sz="2800" b="1" dirty="0">
                <a:solidFill>
                  <a:schemeClr val="tx1"/>
                </a:solidFill>
                <a:latin typeface="Arial" charset="0"/>
              </a:rPr>
              <a:t>"The greatest danger for most of us is not that our aim is too high and we miss it, but that it is too low and we reach it.“-Michelangelo</a:t>
            </a:r>
            <a:endParaRPr lang="en-US" altLang="en-US" sz="2800" dirty="0">
              <a:solidFill>
                <a:schemeClr val="tx1"/>
              </a:solidFill>
              <a:latin typeface="Arial" charset="0"/>
            </a:endParaRPr>
          </a:p>
        </p:txBody>
      </p:sp>
      <p:sp>
        <p:nvSpPr>
          <p:cNvPr id="7" name="TextBox 6"/>
          <p:cNvSpPr txBox="1"/>
          <p:nvPr/>
        </p:nvSpPr>
        <p:spPr>
          <a:xfrm rot="346197">
            <a:off x="1183860" y="4578992"/>
            <a:ext cx="5566156" cy="1231106"/>
          </a:xfrm>
          <a:prstGeom prst="rect">
            <a:avLst/>
          </a:prstGeom>
          <a:solidFill>
            <a:srgbClr val="FFC000"/>
          </a:solidFill>
        </p:spPr>
        <p:txBody>
          <a:bodyPr wrap="square">
            <a:spAutoFit/>
          </a:bodyPr>
          <a:lstStyle/>
          <a:p>
            <a:pPr>
              <a:defRPr/>
            </a:pPr>
            <a:r>
              <a:rPr lang="en-US" sz="2800" b="1" dirty="0">
                <a:latin typeface="Arial" charset="0"/>
                <a:cs typeface="Arial" pitchFamily="34" charset="0"/>
              </a:rPr>
              <a:t>"Where there is no vision the people perish.“-Proverbs 29:18</a:t>
            </a:r>
          </a:p>
          <a:p>
            <a:pPr>
              <a:defRPr/>
            </a:pPr>
            <a:endParaRPr lang="en-US" dirty="0">
              <a:latin typeface="Arial" charset="0"/>
              <a:cs typeface="Arial" pitchFamily="34" charset="0"/>
            </a:endParaRPr>
          </a:p>
        </p:txBody>
      </p:sp>
      <p:pic>
        <p:nvPicPr>
          <p:cNvPr id="56327" name="Picture 8" descr="C:\Users\Waggonerboys\AppData\Local\Microsoft\Windows\Temporary Internet Files\Content.IE5\UOTG47BJ\MC90037039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267200"/>
            <a:ext cx="1609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287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ltLang="en-US" dirty="0" smtClean="0"/>
          </a:p>
        </p:txBody>
      </p:sp>
      <p:sp>
        <p:nvSpPr>
          <p:cNvPr id="61443" name="Content Placeholder 2"/>
          <p:cNvSpPr>
            <a:spLocks noGrp="1"/>
          </p:cNvSpPr>
          <p:nvPr>
            <p:ph idx="1"/>
          </p:nvPr>
        </p:nvSpPr>
        <p:spPr>
          <a:xfrm>
            <a:off x="762000" y="39414"/>
            <a:ext cx="7543800" cy="3886200"/>
          </a:xfrm>
        </p:spPr>
        <p:txBody>
          <a:bodyPr/>
          <a:lstStyle/>
          <a:p>
            <a:pPr marL="0" indent="0">
              <a:buNone/>
            </a:pPr>
            <a:r>
              <a:rPr lang="en-US" altLang="en-US" sz="4400" dirty="0" smtClean="0">
                <a:hlinkClick r:id="rId2"/>
              </a:rPr>
              <a:t>The Great Task: Lincoln's Gettysburg Address (Video) »</a:t>
            </a:r>
            <a:endParaRPr lang="en-US" altLang="en-US" sz="4400" dirty="0" smtClean="0"/>
          </a:p>
          <a:p>
            <a:pPr>
              <a:buFont typeface="Arial" charset="0"/>
              <a:buNone/>
            </a:pPr>
            <a:endParaRPr lang="en-US" altLang="en-US" dirty="0" smtClean="0"/>
          </a:p>
        </p:txBody>
      </p:sp>
      <p:pic>
        <p:nvPicPr>
          <p:cNvPr id="16387" name="Picture 3" descr="C:\Users\dwaggon\AppData\Local\Microsoft\Windows\Temporary Internet Files\Content.IE5\LQ0SP236\MC90009766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636" y="2721552"/>
            <a:ext cx="3583553" cy="3700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55852" y="4341165"/>
            <a:ext cx="2149948" cy="461665"/>
          </a:xfrm>
          <a:prstGeom prst="rect">
            <a:avLst/>
          </a:prstGeom>
          <a:solidFill>
            <a:srgbClr val="FFFF00"/>
          </a:solidFill>
        </p:spPr>
        <p:txBody>
          <a:bodyPr wrap="none" rtlCol="0">
            <a:spAutoFit/>
          </a:bodyPr>
          <a:lstStyle/>
          <a:p>
            <a:r>
              <a:rPr lang="en-US" sz="2400" b="1" dirty="0" smtClean="0"/>
              <a:t>Packet page 47</a:t>
            </a:r>
            <a:endParaRPr lang="en-US" sz="2400" b="1" dirty="0"/>
          </a:p>
        </p:txBody>
      </p:sp>
    </p:spTree>
    <p:extLst>
      <p:ext uri="{BB962C8B-B14F-4D97-AF65-F5344CB8AC3E}">
        <p14:creationId xmlns:p14="http://schemas.microsoft.com/office/powerpoint/2010/main" val="4101348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smtClean="0"/>
          </a:p>
        </p:txBody>
      </p:sp>
      <p:sp>
        <p:nvSpPr>
          <p:cNvPr id="62467" name="Content Placeholder 2"/>
          <p:cNvSpPr>
            <a:spLocks noGrp="1"/>
          </p:cNvSpPr>
          <p:nvPr>
            <p:ph idx="1"/>
          </p:nvPr>
        </p:nvSpPr>
        <p:spPr/>
        <p:txBody>
          <a:bodyPr/>
          <a:lstStyle/>
          <a:p>
            <a:endParaRPr lang="en-US" altLang="en-US"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55852" y="5941367"/>
            <a:ext cx="2149948" cy="461665"/>
          </a:xfrm>
          <a:prstGeom prst="rect">
            <a:avLst/>
          </a:prstGeom>
          <a:solidFill>
            <a:srgbClr val="FFFF00"/>
          </a:solidFill>
        </p:spPr>
        <p:txBody>
          <a:bodyPr wrap="none" rtlCol="0">
            <a:spAutoFit/>
          </a:bodyPr>
          <a:lstStyle/>
          <a:p>
            <a:r>
              <a:rPr lang="en-US" sz="2400" b="1" dirty="0" smtClean="0"/>
              <a:t>Packet page 47</a:t>
            </a:r>
            <a:endParaRPr lang="en-US" sz="2400" b="1" dirty="0"/>
          </a:p>
        </p:txBody>
      </p:sp>
    </p:spTree>
    <p:extLst>
      <p:ext uri="{BB962C8B-B14F-4D97-AF65-F5344CB8AC3E}">
        <p14:creationId xmlns:p14="http://schemas.microsoft.com/office/powerpoint/2010/main" val="3905635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61938" y="257175"/>
            <a:ext cx="8534400" cy="990600"/>
          </a:xfrm>
        </p:spPr>
        <p:txBody>
          <a:bodyPr/>
          <a:lstStyle/>
          <a:p>
            <a:r>
              <a:rPr lang="en-US" altLang="en-US" sz="2800" smtClean="0"/>
              <a:t>A written model of Lincoln’s VISION….</a:t>
            </a:r>
            <a:br>
              <a:rPr lang="en-US" altLang="en-US" sz="2800" smtClean="0"/>
            </a:br>
            <a:r>
              <a:rPr lang="en-US" altLang="en-US" sz="2400" b="1" i="1" smtClean="0"/>
              <a:t>The Gettysburg Address</a:t>
            </a:r>
          </a:p>
        </p:txBody>
      </p:sp>
      <p:sp>
        <p:nvSpPr>
          <p:cNvPr id="61443" name="Content Placeholder 2"/>
          <p:cNvSpPr>
            <a:spLocks noGrp="1"/>
          </p:cNvSpPr>
          <p:nvPr>
            <p:ph sz="quarter" idx="1"/>
          </p:nvPr>
        </p:nvSpPr>
        <p:spPr>
          <a:xfrm>
            <a:off x="152400" y="1295400"/>
            <a:ext cx="5638800" cy="2590800"/>
          </a:xfrm>
        </p:spPr>
        <p:txBody>
          <a:bodyPr>
            <a:normAutofit lnSpcReduction="10000"/>
          </a:bodyPr>
          <a:lstStyle/>
          <a:p>
            <a:r>
              <a:rPr lang="en-US" altLang="en-US" sz="2800" smtClean="0"/>
              <a:t>Now we will use Lincoln’s </a:t>
            </a:r>
            <a:r>
              <a:rPr lang="en-US" altLang="en-US" sz="2800" i="1" smtClean="0"/>
              <a:t>Gettysburg Address </a:t>
            </a:r>
            <a:r>
              <a:rPr lang="en-US" altLang="en-US" sz="2800" smtClean="0"/>
              <a:t>as a model to help us reflect on and consider a vision of how we want Social Studies TEACHING in Kentucky schools to look.</a:t>
            </a:r>
          </a:p>
        </p:txBody>
      </p:sp>
      <p:pic>
        <p:nvPicPr>
          <p:cNvPr id="61444" name="Picture 4" descr="C:\Users\Waggonerboys\AppData\Local\Microsoft\Windows\Temporary Internet Files\Content.IE5\UOTG47BJ\MC90014988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79761"/>
            <a:ext cx="32766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057400" y="3654266"/>
            <a:ext cx="69342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eaLnBrk="1" hangingPunct="1">
              <a:spcBef>
                <a:spcPct val="0"/>
              </a:spcBef>
              <a:buClrTx/>
              <a:buFontTx/>
              <a:buNone/>
            </a:pPr>
            <a:r>
              <a:rPr lang="en-US" altLang="en-US" sz="2800" dirty="0">
                <a:solidFill>
                  <a:schemeClr val="tx1"/>
                </a:solidFill>
                <a:latin typeface="Arial" charset="0"/>
              </a:rPr>
              <a:t>Use the graphic organizer to write your own reflections about: </a:t>
            </a:r>
            <a:r>
              <a:rPr lang="en-US" altLang="en-US" sz="2800" b="1" i="1" dirty="0">
                <a:solidFill>
                  <a:schemeClr val="tx1"/>
                </a:solidFill>
                <a:latin typeface="Arial" charset="0"/>
              </a:rPr>
              <a:t>The Past, The Present, The Renewal &amp; The Future </a:t>
            </a:r>
            <a:r>
              <a:rPr lang="en-US" altLang="en-US" sz="2800" dirty="0">
                <a:solidFill>
                  <a:schemeClr val="tx1"/>
                </a:solidFill>
                <a:latin typeface="Arial" charset="0"/>
              </a:rPr>
              <a:t>in the </a:t>
            </a:r>
            <a:r>
              <a:rPr lang="en-US" altLang="en-US" sz="2800" i="1" dirty="0">
                <a:solidFill>
                  <a:schemeClr val="tx1"/>
                </a:solidFill>
                <a:latin typeface="Arial" charset="0"/>
              </a:rPr>
              <a:t>Gettysburg Address</a:t>
            </a:r>
            <a:r>
              <a:rPr lang="en-US" altLang="en-US" sz="2800" dirty="0">
                <a:solidFill>
                  <a:schemeClr val="tx1"/>
                </a:solidFill>
                <a:latin typeface="Arial" charset="0"/>
              </a:rPr>
              <a:t> and your thoughts about </a:t>
            </a:r>
            <a:r>
              <a:rPr lang="en-US" altLang="en-US" sz="2800" dirty="0" smtClean="0">
                <a:solidFill>
                  <a:schemeClr val="tx1"/>
                </a:solidFill>
                <a:latin typeface="Arial" charset="0"/>
              </a:rPr>
              <a:t>SOCIAL STUDIES TEACHING </a:t>
            </a:r>
            <a:r>
              <a:rPr lang="en-US" altLang="en-US" sz="2800" dirty="0">
                <a:solidFill>
                  <a:schemeClr val="tx1"/>
                </a:solidFill>
                <a:latin typeface="Arial" charset="0"/>
              </a:rPr>
              <a:t>in </a:t>
            </a:r>
            <a:r>
              <a:rPr lang="en-US" altLang="en-US" sz="2800" dirty="0" smtClean="0">
                <a:solidFill>
                  <a:schemeClr val="tx1"/>
                </a:solidFill>
                <a:latin typeface="Arial" charset="0"/>
              </a:rPr>
              <a:t>our state, and your district/school.</a:t>
            </a:r>
            <a:endParaRPr lang="en-US" altLang="en-US" sz="2800" i="1" dirty="0">
              <a:solidFill>
                <a:schemeClr val="tx1"/>
              </a:solidFill>
              <a:latin typeface="Arial" charset="0"/>
            </a:endParaRPr>
          </a:p>
          <a:p>
            <a:pPr eaLnBrk="1" hangingPunct="1">
              <a:spcBef>
                <a:spcPct val="0"/>
              </a:spcBef>
              <a:buClrTx/>
              <a:buFontTx/>
              <a:buNone/>
            </a:pPr>
            <a:endParaRPr lang="en-US" altLang="en-US" sz="1800" dirty="0">
              <a:solidFill>
                <a:schemeClr val="tx1"/>
              </a:solidFill>
              <a:latin typeface="Arial" charset="0"/>
            </a:endParaRPr>
          </a:p>
        </p:txBody>
      </p:sp>
      <p:pic>
        <p:nvPicPr>
          <p:cNvPr id="25607" name="Picture 7" descr="C:\Users\Waggonerboys\AppData\Local\Microsoft\Windows\Temporary Internet Files\Content.IE5\UOTG47BJ\MC900200517[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2" y="4162097"/>
            <a:ext cx="2035593" cy="175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10149" y="6385824"/>
            <a:ext cx="2149948" cy="461665"/>
          </a:xfrm>
          <a:prstGeom prst="rect">
            <a:avLst/>
          </a:prstGeom>
          <a:solidFill>
            <a:srgbClr val="FFFF00"/>
          </a:solidFill>
        </p:spPr>
        <p:txBody>
          <a:bodyPr wrap="none" rtlCol="0">
            <a:spAutoFit/>
          </a:bodyPr>
          <a:lstStyle/>
          <a:p>
            <a:r>
              <a:rPr lang="en-US" sz="2400" b="1" dirty="0" smtClean="0"/>
              <a:t>Packet page 48</a:t>
            </a:r>
            <a:endParaRPr lang="en-US" sz="2400" b="1" dirty="0"/>
          </a:p>
        </p:txBody>
      </p:sp>
    </p:spTree>
    <p:extLst>
      <p:ext uri="{BB962C8B-B14F-4D97-AF65-F5344CB8AC3E}">
        <p14:creationId xmlns:p14="http://schemas.microsoft.com/office/powerpoint/2010/main" val="19531005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blinds(horizontal)">
                                      <p:cBhvr>
                                        <p:cTn id="10"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1295400"/>
            <a:ext cx="4040188" cy="733425"/>
          </a:xfrm>
        </p:spPr>
        <p:txBody>
          <a:bodyPr/>
          <a:lstStyle/>
          <a:p>
            <a:pPr fontAlgn="auto">
              <a:spcAft>
                <a:spcPts val="0"/>
              </a:spcAft>
              <a:buFont typeface="Wingdings 2"/>
              <a:buNone/>
              <a:defRPr/>
            </a:pPr>
            <a:r>
              <a:rPr dirty="0"/>
              <a:t>Gettysburg Address</a:t>
            </a:r>
          </a:p>
        </p:txBody>
      </p:sp>
      <p:sp>
        <p:nvSpPr>
          <p:cNvPr id="3" name="Text Placeholder 2"/>
          <p:cNvSpPr>
            <a:spLocks noGrp="1"/>
          </p:cNvSpPr>
          <p:nvPr>
            <p:ph type="body" sz="half" idx="3"/>
          </p:nvPr>
        </p:nvSpPr>
        <p:spPr>
          <a:xfrm>
            <a:off x="4791075" y="1524000"/>
            <a:ext cx="4041775" cy="731838"/>
          </a:xfrm>
        </p:spPr>
        <p:txBody>
          <a:bodyPr/>
          <a:lstStyle/>
          <a:p>
            <a:pPr fontAlgn="auto">
              <a:spcAft>
                <a:spcPts val="0"/>
              </a:spcAft>
              <a:buFont typeface="Wingdings 2"/>
              <a:buNone/>
              <a:defRPr/>
            </a:pPr>
            <a:r>
              <a:rPr lang="en-US" dirty="0" smtClean="0"/>
              <a:t>OUR TEACHING…where have we been?</a:t>
            </a:r>
            <a:endParaRPr lang="en-US" dirty="0"/>
          </a:p>
        </p:txBody>
      </p:sp>
      <p:sp>
        <p:nvSpPr>
          <p:cNvPr id="62468" name="Content Placeholder 3"/>
          <p:cNvSpPr>
            <a:spLocks noGrp="1"/>
          </p:cNvSpPr>
          <p:nvPr>
            <p:ph sz="quarter" idx="2"/>
          </p:nvPr>
        </p:nvSpPr>
        <p:spPr>
          <a:xfrm>
            <a:off x="304800" y="1981200"/>
            <a:ext cx="4041775" cy="3817938"/>
          </a:xfrm>
        </p:spPr>
        <p:txBody>
          <a:bodyPr/>
          <a:lstStyle/>
          <a:p>
            <a:r>
              <a:rPr lang="en-US" altLang="en-US" smtClean="0"/>
              <a:t>Our Fathers</a:t>
            </a:r>
          </a:p>
          <a:p>
            <a:r>
              <a:rPr lang="en-US" altLang="en-US" smtClean="0"/>
              <a:t>A New Nation</a:t>
            </a:r>
          </a:p>
          <a:p>
            <a:r>
              <a:rPr lang="en-US" altLang="en-US" smtClean="0"/>
              <a:t>Conceived in Liberty</a:t>
            </a:r>
          </a:p>
          <a:p>
            <a:r>
              <a:rPr lang="en-US" altLang="en-US" smtClean="0"/>
              <a:t>Dedicated…that all men are created equal</a:t>
            </a:r>
          </a:p>
        </p:txBody>
      </p:sp>
      <p:sp>
        <p:nvSpPr>
          <p:cNvPr id="5" name="Content Placeholder 4"/>
          <p:cNvSpPr>
            <a:spLocks noGrp="1"/>
          </p:cNvSpPr>
          <p:nvPr>
            <p:ph sz="quarter" idx="4"/>
          </p:nvPr>
        </p:nvSpPr>
        <p:spPr>
          <a:xfrm>
            <a:off x="4800600" y="2471738"/>
            <a:ext cx="4038600" cy="3821112"/>
          </a:xfrm>
        </p:spPr>
        <p:txBody>
          <a:bodyPr/>
          <a:lstStyle/>
          <a:p>
            <a:pPr>
              <a:buFont typeface="Wingdings 2" pitchFamily="18" charset="2"/>
              <a:buChar char=""/>
            </a:pPr>
            <a:r>
              <a:rPr lang="en-US" altLang="en-US" dirty="0" smtClean="0"/>
              <a:t>What did teaching look like when </a:t>
            </a:r>
            <a:r>
              <a:rPr lang="en-US" altLang="en-US" b="1" dirty="0" smtClean="0"/>
              <a:t>our teachers were K-12 students</a:t>
            </a:r>
            <a:r>
              <a:rPr lang="en-US" altLang="en-US" dirty="0" smtClean="0"/>
              <a:t>?</a:t>
            </a:r>
          </a:p>
          <a:p>
            <a:pPr>
              <a:buFont typeface="Wingdings 2" pitchFamily="18" charset="2"/>
              <a:buChar char=""/>
            </a:pPr>
            <a:r>
              <a:rPr lang="en-US" altLang="en-US" dirty="0" smtClean="0"/>
              <a:t>How did </a:t>
            </a:r>
            <a:r>
              <a:rPr lang="en-US" altLang="en-US" b="1" dirty="0" smtClean="0"/>
              <a:t>KERA change </a:t>
            </a:r>
            <a:r>
              <a:rPr lang="en-US" altLang="en-US" dirty="0" smtClean="0"/>
              <a:t>the way our social studies teachers teach?</a:t>
            </a:r>
          </a:p>
          <a:p>
            <a:pPr>
              <a:buFont typeface="Wingdings 2" pitchFamily="18" charset="2"/>
              <a:buChar char=""/>
            </a:pPr>
            <a:r>
              <a:rPr lang="en-US" altLang="en-US" dirty="0" smtClean="0"/>
              <a:t>What other past initiatives have</a:t>
            </a:r>
            <a:r>
              <a:rPr lang="en-US" altLang="en-US" b="1" dirty="0" smtClean="0"/>
              <a:t> impact </a:t>
            </a:r>
            <a:r>
              <a:rPr lang="en-US" altLang="en-US" dirty="0" smtClean="0"/>
              <a:t>on our teachers?</a:t>
            </a:r>
          </a:p>
        </p:txBody>
      </p:sp>
      <p:sp>
        <p:nvSpPr>
          <p:cNvPr id="62470" name="Title 5"/>
          <p:cNvSpPr>
            <a:spLocks noGrp="1"/>
          </p:cNvSpPr>
          <p:nvPr>
            <p:ph type="title"/>
          </p:nvPr>
        </p:nvSpPr>
        <p:spPr>
          <a:xfrm>
            <a:off x="685800" y="-381000"/>
            <a:ext cx="6781800" cy="1600200"/>
          </a:xfrm>
        </p:spPr>
        <p:txBody>
          <a:bodyPr/>
          <a:lstStyle/>
          <a:p>
            <a:r>
              <a:rPr lang="en-US" altLang="en-US" b="1" smtClean="0"/>
              <a:t>The Past</a:t>
            </a:r>
          </a:p>
        </p:txBody>
      </p:sp>
      <p:pic>
        <p:nvPicPr>
          <p:cNvPr id="62471" name="Picture 11" descr="C:\Users\Waggonerboys\AppData\Local\Microsoft\Windows\Temporary Internet Files\Content.IE5\PEKQTCM6\MC90015005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95800"/>
            <a:ext cx="2895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115531" y="6234410"/>
            <a:ext cx="2149948" cy="461665"/>
          </a:xfrm>
          <a:prstGeom prst="rect">
            <a:avLst/>
          </a:prstGeom>
          <a:solidFill>
            <a:srgbClr val="FFFF00"/>
          </a:solidFill>
        </p:spPr>
        <p:txBody>
          <a:bodyPr wrap="none" rtlCol="0">
            <a:spAutoFit/>
          </a:bodyPr>
          <a:lstStyle/>
          <a:p>
            <a:r>
              <a:rPr lang="en-US" sz="2400" b="1" dirty="0" smtClean="0"/>
              <a:t>Packet page 48</a:t>
            </a:r>
            <a:endParaRPr lang="en-US" sz="2400" b="1" dirty="0"/>
          </a:p>
        </p:txBody>
      </p:sp>
    </p:spTree>
    <p:extLst>
      <p:ext uri="{BB962C8B-B14F-4D97-AF65-F5344CB8AC3E}">
        <p14:creationId xmlns:p14="http://schemas.microsoft.com/office/powerpoint/2010/main" val="35538524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linds(horizontal)">
                                      <p:cBhvr>
                                        <p:cTn id="16" dur="500"/>
                                        <p:tgtEl>
                                          <p:spTgt spid="5">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linds(horizontal)">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1295400"/>
            <a:ext cx="4040188" cy="733425"/>
          </a:xfrm>
        </p:spPr>
        <p:txBody>
          <a:bodyPr/>
          <a:lstStyle/>
          <a:p>
            <a:pPr fontAlgn="auto">
              <a:spcAft>
                <a:spcPts val="0"/>
              </a:spcAft>
              <a:buFont typeface="Wingdings 2"/>
              <a:buNone/>
              <a:defRPr/>
            </a:pPr>
            <a:r>
              <a:rPr dirty="0"/>
              <a:t>Gettysburg Address</a:t>
            </a:r>
          </a:p>
        </p:txBody>
      </p:sp>
      <p:sp>
        <p:nvSpPr>
          <p:cNvPr id="3" name="Text Placeholder 2"/>
          <p:cNvSpPr>
            <a:spLocks noGrp="1"/>
          </p:cNvSpPr>
          <p:nvPr>
            <p:ph type="body" sz="half" idx="3"/>
          </p:nvPr>
        </p:nvSpPr>
        <p:spPr>
          <a:xfrm>
            <a:off x="4791075" y="1524000"/>
            <a:ext cx="4041775" cy="731838"/>
          </a:xfrm>
        </p:spPr>
        <p:txBody>
          <a:bodyPr/>
          <a:lstStyle/>
          <a:p>
            <a:pPr fontAlgn="auto">
              <a:spcAft>
                <a:spcPts val="0"/>
              </a:spcAft>
              <a:buFont typeface="Wingdings 2"/>
              <a:buNone/>
              <a:defRPr/>
            </a:pPr>
            <a:r>
              <a:rPr lang="en-US" dirty="0" smtClean="0"/>
              <a:t>OUR TEACHING…where are we now?</a:t>
            </a:r>
            <a:endParaRPr lang="en-US" dirty="0"/>
          </a:p>
        </p:txBody>
      </p:sp>
      <p:sp>
        <p:nvSpPr>
          <p:cNvPr id="63492" name="Content Placeholder 3"/>
          <p:cNvSpPr>
            <a:spLocks noGrp="1"/>
          </p:cNvSpPr>
          <p:nvPr>
            <p:ph sz="quarter" idx="2"/>
          </p:nvPr>
        </p:nvSpPr>
        <p:spPr>
          <a:xfrm>
            <a:off x="381000" y="2133600"/>
            <a:ext cx="4041775" cy="3817938"/>
          </a:xfrm>
        </p:spPr>
        <p:txBody>
          <a:bodyPr/>
          <a:lstStyle/>
          <a:p>
            <a:r>
              <a:rPr lang="en-US" altLang="en-US" smtClean="0"/>
              <a:t>Civil War…testing can we endure</a:t>
            </a:r>
          </a:p>
          <a:p>
            <a:r>
              <a:rPr lang="en-US" altLang="en-US" smtClean="0"/>
              <a:t>Come to dedicate…</a:t>
            </a:r>
          </a:p>
          <a:p>
            <a:pPr>
              <a:buFont typeface="Wingdings 2" pitchFamily="18" charset="2"/>
              <a:buNone/>
            </a:pPr>
            <a:r>
              <a:rPr lang="en-US" altLang="en-US" smtClean="0"/>
              <a:t>   portion of the field for those who gave their lives, that the nation might live.</a:t>
            </a:r>
          </a:p>
        </p:txBody>
      </p:sp>
      <p:sp>
        <p:nvSpPr>
          <p:cNvPr id="23557" name="Content Placeholder 4"/>
          <p:cNvSpPr>
            <a:spLocks noGrp="1"/>
          </p:cNvSpPr>
          <p:nvPr>
            <p:ph sz="quarter" idx="4"/>
          </p:nvPr>
        </p:nvSpPr>
        <p:spPr>
          <a:xfrm>
            <a:off x="4800600" y="2471738"/>
            <a:ext cx="4038600" cy="3821112"/>
          </a:xfrm>
        </p:spPr>
        <p:txBody>
          <a:bodyPr/>
          <a:lstStyle/>
          <a:p>
            <a:r>
              <a:rPr lang="en-US" altLang="en-US" dirty="0" smtClean="0"/>
              <a:t>What does </a:t>
            </a:r>
            <a:r>
              <a:rPr lang="en-US" altLang="en-US" b="1" dirty="0" smtClean="0"/>
              <a:t>social studies teaching</a:t>
            </a:r>
            <a:r>
              <a:rPr lang="en-US" altLang="en-US" dirty="0" smtClean="0"/>
              <a:t> look like in our classrooms </a:t>
            </a:r>
            <a:r>
              <a:rPr lang="en-US" altLang="en-US" b="1" dirty="0" smtClean="0"/>
              <a:t>today</a:t>
            </a:r>
            <a:r>
              <a:rPr lang="en-US" altLang="en-US" dirty="0" smtClean="0"/>
              <a:t>?</a:t>
            </a:r>
          </a:p>
          <a:p>
            <a:r>
              <a:rPr lang="en-US" altLang="en-US" dirty="0" smtClean="0"/>
              <a:t>What </a:t>
            </a:r>
            <a:r>
              <a:rPr lang="en-US" altLang="en-US" b="1" dirty="0" smtClean="0"/>
              <a:t>initiatives are we currently </a:t>
            </a:r>
            <a:r>
              <a:rPr lang="en-US" altLang="en-US" dirty="0" smtClean="0"/>
              <a:t>expecting our teachers to implement today?</a:t>
            </a:r>
          </a:p>
          <a:p>
            <a:pPr>
              <a:buFont typeface="Wingdings 2" pitchFamily="18" charset="2"/>
              <a:buNone/>
            </a:pPr>
            <a:endParaRPr lang="en-US" altLang="en-US" dirty="0" smtClean="0"/>
          </a:p>
        </p:txBody>
      </p:sp>
      <p:sp>
        <p:nvSpPr>
          <p:cNvPr id="63494" name="Title 5"/>
          <p:cNvSpPr>
            <a:spLocks noGrp="1"/>
          </p:cNvSpPr>
          <p:nvPr>
            <p:ph type="title"/>
          </p:nvPr>
        </p:nvSpPr>
        <p:spPr>
          <a:xfrm>
            <a:off x="762000" y="-228600"/>
            <a:ext cx="6781800" cy="1600200"/>
          </a:xfrm>
        </p:spPr>
        <p:txBody>
          <a:bodyPr/>
          <a:lstStyle/>
          <a:p>
            <a:r>
              <a:rPr lang="en-US" altLang="en-US" b="1" smtClean="0"/>
              <a:t>The Present</a:t>
            </a:r>
          </a:p>
        </p:txBody>
      </p:sp>
      <p:pic>
        <p:nvPicPr>
          <p:cNvPr id="63495" name="Picture 9" descr="C:\Users\Waggonerboys\AppData\Local\Microsoft\Windows\Temporary Internet Files\Content.IE5\ROXDAWOP\MC9001494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953000"/>
            <a:ext cx="265906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44988" y="6205342"/>
            <a:ext cx="2149948" cy="461665"/>
          </a:xfrm>
          <a:prstGeom prst="rect">
            <a:avLst/>
          </a:prstGeom>
          <a:solidFill>
            <a:srgbClr val="FFFF00"/>
          </a:solidFill>
        </p:spPr>
        <p:txBody>
          <a:bodyPr wrap="none" rtlCol="0">
            <a:spAutoFit/>
          </a:bodyPr>
          <a:lstStyle/>
          <a:p>
            <a:r>
              <a:rPr lang="en-US" sz="2400" b="1" dirty="0" smtClean="0"/>
              <a:t>Packet page 48</a:t>
            </a:r>
            <a:endParaRPr lang="en-US" sz="2400" b="1" dirty="0"/>
          </a:p>
        </p:txBody>
      </p:sp>
    </p:spTree>
    <p:extLst>
      <p:ext uri="{BB962C8B-B14F-4D97-AF65-F5344CB8AC3E}">
        <p14:creationId xmlns:p14="http://schemas.microsoft.com/office/powerpoint/2010/main" val="30237905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3557">
                                            <p:txEl>
                                              <p:pRg st="0" end="0"/>
                                            </p:txEl>
                                          </p:spTgt>
                                        </p:tgtEl>
                                        <p:attrNameLst>
                                          <p:attrName>style.visibility</p:attrName>
                                        </p:attrNameLst>
                                      </p:cBhvr>
                                      <p:to>
                                        <p:strVal val="visible"/>
                                      </p:to>
                                    </p:set>
                                    <p:animEffect transition="in" filter="checkerboard(across)">
                                      <p:cBhvr>
                                        <p:cTn id="13" dur="500"/>
                                        <p:tgtEl>
                                          <p:spTgt spid="23557">
                                            <p:txEl>
                                              <p:pRg st="0" end="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3557">
                                            <p:txEl>
                                              <p:pRg st="1" end="1"/>
                                            </p:txEl>
                                          </p:spTgt>
                                        </p:tgtEl>
                                        <p:attrNameLst>
                                          <p:attrName>style.visibility</p:attrName>
                                        </p:attrNameLst>
                                      </p:cBhvr>
                                      <p:to>
                                        <p:strVal val="visible"/>
                                      </p:to>
                                    </p:set>
                                    <p:animEffect transition="in" filter="checkerboard(across)">
                                      <p:cBhvr>
                                        <p:cTn id="16" dur="500"/>
                                        <p:tgtEl>
                                          <p:spTgt spid="235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36550" y="1371600"/>
            <a:ext cx="4040188" cy="733425"/>
          </a:xfrm>
        </p:spPr>
        <p:txBody>
          <a:bodyPr/>
          <a:lstStyle/>
          <a:p>
            <a:pPr fontAlgn="auto">
              <a:spcAft>
                <a:spcPts val="0"/>
              </a:spcAft>
              <a:buFont typeface="Wingdings 2"/>
              <a:buNone/>
              <a:defRPr/>
            </a:pPr>
            <a:r>
              <a:rPr dirty="0"/>
              <a:t>Gettysburg Address</a:t>
            </a:r>
          </a:p>
        </p:txBody>
      </p:sp>
      <p:sp>
        <p:nvSpPr>
          <p:cNvPr id="3" name="Text Placeholder 2"/>
          <p:cNvSpPr>
            <a:spLocks noGrp="1"/>
          </p:cNvSpPr>
          <p:nvPr>
            <p:ph type="body" sz="half" idx="3"/>
          </p:nvPr>
        </p:nvSpPr>
        <p:spPr>
          <a:xfrm>
            <a:off x="5181600" y="1371600"/>
            <a:ext cx="3581400" cy="1143000"/>
          </a:xfrm>
        </p:spPr>
        <p:txBody>
          <a:bodyPr/>
          <a:lstStyle/>
          <a:p>
            <a:pPr fontAlgn="auto">
              <a:spcAft>
                <a:spcPts val="0"/>
              </a:spcAft>
              <a:buFont typeface="Wingdings 2"/>
              <a:buNone/>
              <a:defRPr/>
            </a:pPr>
            <a:r>
              <a:rPr lang="en-US" sz="2000" dirty="0" smtClean="0"/>
              <a:t>OUR TEACHING…what unfinished work, are we dedicated to reviving?  </a:t>
            </a:r>
            <a:endParaRPr lang="en-US" sz="2000" dirty="0"/>
          </a:p>
        </p:txBody>
      </p:sp>
      <p:sp>
        <p:nvSpPr>
          <p:cNvPr id="64516" name="Content Placeholder 3"/>
          <p:cNvSpPr>
            <a:spLocks noGrp="1"/>
          </p:cNvSpPr>
          <p:nvPr>
            <p:ph sz="quarter" idx="2"/>
          </p:nvPr>
        </p:nvSpPr>
        <p:spPr>
          <a:xfrm>
            <a:off x="152400" y="2133600"/>
            <a:ext cx="4419600" cy="3817938"/>
          </a:xfrm>
        </p:spPr>
        <p:txBody>
          <a:bodyPr/>
          <a:lstStyle/>
          <a:p>
            <a:pPr>
              <a:buFont typeface="Wingdings 2" pitchFamily="18" charset="2"/>
              <a:buChar char=""/>
            </a:pPr>
            <a:r>
              <a:rPr lang="en-US" altLang="en-US" smtClean="0"/>
              <a:t>The world…can never forget what they did here.</a:t>
            </a:r>
          </a:p>
          <a:p>
            <a:pPr>
              <a:buFont typeface="Wingdings 2" pitchFamily="18" charset="2"/>
              <a:buChar char=""/>
            </a:pPr>
            <a:r>
              <a:rPr lang="en-US" altLang="en-US" smtClean="0"/>
              <a:t>It is for us…to be dedicated...to the unfinished work...that these dead...not died in vain...that this nation </a:t>
            </a:r>
          </a:p>
          <a:p>
            <a:pPr>
              <a:buFont typeface="Wingdings 2" pitchFamily="18" charset="2"/>
              <a:buNone/>
            </a:pPr>
            <a:r>
              <a:rPr lang="en-US" altLang="en-US" smtClean="0"/>
              <a:t>    ... shall have a new </a:t>
            </a:r>
          </a:p>
          <a:p>
            <a:pPr>
              <a:buFont typeface="Wingdings 2" pitchFamily="18" charset="2"/>
              <a:buNone/>
            </a:pPr>
            <a:r>
              <a:rPr lang="en-US" altLang="en-US" smtClean="0"/>
              <a:t>    birth of freedom.</a:t>
            </a:r>
          </a:p>
        </p:txBody>
      </p:sp>
      <p:sp>
        <p:nvSpPr>
          <p:cNvPr id="24581" name="Content Placeholder 4"/>
          <p:cNvSpPr>
            <a:spLocks noGrp="1"/>
          </p:cNvSpPr>
          <p:nvPr>
            <p:ph sz="quarter" idx="4"/>
          </p:nvPr>
        </p:nvSpPr>
        <p:spPr>
          <a:xfrm>
            <a:off x="4876800" y="2438400"/>
            <a:ext cx="4038600" cy="3821113"/>
          </a:xfrm>
        </p:spPr>
        <p:txBody>
          <a:bodyPr/>
          <a:lstStyle/>
          <a:p>
            <a:r>
              <a:rPr lang="en-US" altLang="en-US" smtClean="0"/>
              <a:t>How will we give our teachers the training and support they need so </a:t>
            </a:r>
            <a:r>
              <a:rPr lang="en-US" altLang="en-US" b="1" smtClean="0"/>
              <a:t>the vision of the Common Core and C3 framework </a:t>
            </a:r>
            <a:r>
              <a:rPr lang="en-US" altLang="en-US" smtClean="0"/>
              <a:t>will truly impact how our teachers teach?</a:t>
            </a:r>
          </a:p>
          <a:p>
            <a:endParaRPr lang="en-US" altLang="en-US" smtClean="0"/>
          </a:p>
        </p:txBody>
      </p:sp>
      <p:sp>
        <p:nvSpPr>
          <p:cNvPr id="64518" name="Title 5"/>
          <p:cNvSpPr>
            <a:spLocks noGrp="1"/>
          </p:cNvSpPr>
          <p:nvPr>
            <p:ph type="title"/>
          </p:nvPr>
        </p:nvSpPr>
        <p:spPr>
          <a:xfrm>
            <a:off x="685800" y="-152400"/>
            <a:ext cx="6781800" cy="1600200"/>
          </a:xfrm>
        </p:spPr>
        <p:txBody>
          <a:bodyPr/>
          <a:lstStyle/>
          <a:p>
            <a:r>
              <a:rPr lang="en-US" altLang="en-US" b="1" smtClean="0"/>
              <a:t>The Renewal</a:t>
            </a:r>
          </a:p>
        </p:txBody>
      </p:sp>
      <p:pic>
        <p:nvPicPr>
          <p:cNvPr id="64519" name="Picture 8" descr="C:\Users\Waggonerboys\AppData\Local\Microsoft\Windows\Temporary Internet Files\Content.IE5\92Q10YW3\MC90025017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19600"/>
            <a:ext cx="209073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92626" y="6237889"/>
            <a:ext cx="2149948" cy="461665"/>
          </a:xfrm>
          <a:prstGeom prst="rect">
            <a:avLst/>
          </a:prstGeom>
          <a:solidFill>
            <a:srgbClr val="FFFF00"/>
          </a:solidFill>
        </p:spPr>
        <p:txBody>
          <a:bodyPr wrap="none" rtlCol="0">
            <a:spAutoFit/>
          </a:bodyPr>
          <a:lstStyle/>
          <a:p>
            <a:r>
              <a:rPr lang="en-US" sz="2400" b="1" dirty="0" smtClean="0"/>
              <a:t>Packet page 48</a:t>
            </a:r>
            <a:endParaRPr lang="en-US" sz="2400" b="1" dirty="0"/>
          </a:p>
        </p:txBody>
      </p:sp>
    </p:spTree>
    <p:extLst>
      <p:ext uri="{BB962C8B-B14F-4D97-AF65-F5344CB8AC3E}">
        <p14:creationId xmlns:p14="http://schemas.microsoft.com/office/powerpoint/2010/main" val="2031770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4581">
                                            <p:txEl>
                                              <p:pRg st="0" end="0"/>
                                            </p:txEl>
                                          </p:spTgt>
                                        </p:tgtEl>
                                        <p:attrNameLst>
                                          <p:attrName>style.visibility</p:attrName>
                                        </p:attrNameLst>
                                      </p:cBhvr>
                                      <p:to>
                                        <p:strVal val="visible"/>
                                      </p:to>
                                    </p:set>
                                    <p:animEffect transition="in" filter="box(in)">
                                      <p:cBhvr>
                                        <p:cTn id="13" dur="500"/>
                                        <p:tgtEl>
                                          <p:spTgt spid="245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3213" y="1371600"/>
            <a:ext cx="4041775" cy="733425"/>
          </a:xfrm>
        </p:spPr>
        <p:txBody>
          <a:bodyPr/>
          <a:lstStyle/>
          <a:p>
            <a:pPr fontAlgn="auto">
              <a:spcAft>
                <a:spcPts val="0"/>
              </a:spcAft>
              <a:buFont typeface="Wingdings 2"/>
              <a:buNone/>
              <a:defRPr/>
            </a:pPr>
            <a:r>
              <a:t>Gettysburg Address</a:t>
            </a:r>
          </a:p>
        </p:txBody>
      </p:sp>
      <p:sp>
        <p:nvSpPr>
          <p:cNvPr id="3" name="Text Placeholder 2"/>
          <p:cNvSpPr>
            <a:spLocks noGrp="1"/>
          </p:cNvSpPr>
          <p:nvPr>
            <p:ph type="body" sz="half" idx="3"/>
          </p:nvPr>
        </p:nvSpPr>
        <p:spPr>
          <a:xfrm>
            <a:off x="4791075" y="1524000"/>
            <a:ext cx="4041775" cy="731838"/>
          </a:xfrm>
        </p:spPr>
        <p:txBody>
          <a:bodyPr/>
          <a:lstStyle/>
          <a:p>
            <a:pPr fontAlgn="auto">
              <a:spcAft>
                <a:spcPts val="0"/>
              </a:spcAft>
              <a:buFont typeface="Wingdings 2"/>
              <a:buNone/>
              <a:defRPr/>
            </a:pPr>
            <a:r>
              <a:rPr lang="en-US" dirty="0" smtClean="0"/>
              <a:t>OUR TEACHING… how  do  we really  want  it  to  look?</a:t>
            </a:r>
            <a:endParaRPr lang="en-US" dirty="0"/>
          </a:p>
        </p:txBody>
      </p:sp>
      <p:sp>
        <p:nvSpPr>
          <p:cNvPr id="65540" name="Content Placeholder 3"/>
          <p:cNvSpPr>
            <a:spLocks noGrp="1"/>
          </p:cNvSpPr>
          <p:nvPr>
            <p:ph sz="quarter" idx="2"/>
          </p:nvPr>
        </p:nvSpPr>
        <p:spPr>
          <a:xfrm>
            <a:off x="303213" y="2133600"/>
            <a:ext cx="4041775" cy="3817938"/>
          </a:xfrm>
        </p:spPr>
        <p:txBody>
          <a:bodyPr/>
          <a:lstStyle/>
          <a:p>
            <a:r>
              <a:rPr lang="en-US" altLang="en-US" smtClean="0"/>
              <a:t>…and that the government of the people, by the people, for the people, shall not perish from the earth.</a:t>
            </a:r>
          </a:p>
        </p:txBody>
      </p:sp>
      <p:sp>
        <p:nvSpPr>
          <p:cNvPr id="25605" name="Content Placeholder 4"/>
          <p:cNvSpPr>
            <a:spLocks noGrp="1"/>
          </p:cNvSpPr>
          <p:nvPr>
            <p:ph sz="quarter" idx="4"/>
          </p:nvPr>
        </p:nvSpPr>
        <p:spPr>
          <a:xfrm>
            <a:off x="4724400" y="2362200"/>
            <a:ext cx="4038600" cy="3548063"/>
          </a:xfrm>
        </p:spPr>
        <p:txBody>
          <a:bodyPr/>
          <a:lstStyle/>
          <a:p>
            <a:r>
              <a:rPr lang="en-US" altLang="en-US" dirty="0" smtClean="0"/>
              <a:t>What will students who </a:t>
            </a:r>
            <a:r>
              <a:rPr lang="en-US" altLang="en-US" b="1" dirty="0" smtClean="0"/>
              <a:t>develop questions, plan inquiries, and use evidence </a:t>
            </a:r>
            <a:r>
              <a:rPr lang="en-US" altLang="en-US" dirty="0" smtClean="0"/>
              <a:t>be able to accomplish?  </a:t>
            </a:r>
          </a:p>
          <a:p>
            <a:r>
              <a:rPr lang="en-US" altLang="en-US" dirty="0" smtClean="0"/>
              <a:t>How will we help our teachers and </a:t>
            </a:r>
            <a:r>
              <a:rPr lang="en-US" altLang="en-US" b="1" dirty="0" smtClean="0"/>
              <a:t>students to take informed action</a:t>
            </a:r>
            <a:r>
              <a:rPr lang="en-US" altLang="en-US" dirty="0" smtClean="0"/>
              <a:t>?</a:t>
            </a:r>
          </a:p>
        </p:txBody>
      </p:sp>
      <p:sp>
        <p:nvSpPr>
          <p:cNvPr id="65542" name="Title 5"/>
          <p:cNvSpPr>
            <a:spLocks noGrp="1"/>
          </p:cNvSpPr>
          <p:nvPr>
            <p:ph type="title"/>
          </p:nvPr>
        </p:nvSpPr>
        <p:spPr>
          <a:xfrm>
            <a:off x="609600" y="-228600"/>
            <a:ext cx="6781800" cy="1600200"/>
          </a:xfrm>
        </p:spPr>
        <p:txBody>
          <a:bodyPr/>
          <a:lstStyle/>
          <a:p>
            <a:r>
              <a:rPr lang="en-US" altLang="en-US" b="1" smtClean="0"/>
              <a:t>The Future</a:t>
            </a:r>
          </a:p>
        </p:txBody>
      </p:sp>
      <p:pic>
        <p:nvPicPr>
          <p:cNvPr id="65543" name="Picture 7" descr="C:\Users\Waggonerboys\AppData\Local\Microsoft\Windows\Temporary Internet Files\Content.IE5\PEKQTCM6\MP900442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31242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791075" y="6237889"/>
            <a:ext cx="2149948" cy="461665"/>
          </a:xfrm>
          <a:prstGeom prst="rect">
            <a:avLst/>
          </a:prstGeom>
          <a:solidFill>
            <a:srgbClr val="FFFF00"/>
          </a:solidFill>
        </p:spPr>
        <p:txBody>
          <a:bodyPr wrap="none" rtlCol="0">
            <a:spAutoFit/>
          </a:bodyPr>
          <a:lstStyle/>
          <a:p>
            <a:r>
              <a:rPr lang="en-US" sz="2400" b="1" dirty="0" smtClean="0"/>
              <a:t>Packet page 48</a:t>
            </a:r>
            <a:endParaRPr lang="en-US" sz="2400" b="1" dirty="0"/>
          </a:p>
        </p:txBody>
      </p:sp>
    </p:spTree>
    <p:extLst>
      <p:ext uri="{BB962C8B-B14F-4D97-AF65-F5344CB8AC3E}">
        <p14:creationId xmlns:p14="http://schemas.microsoft.com/office/powerpoint/2010/main" val="382815486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5605">
                                            <p:txEl>
                                              <p:pRg st="0" end="0"/>
                                            </p:txEl>
                                          </p:spTgt>
                                        </p:tgtEl>
                                        <p:attrNameLst>
                                          <p:attrName>style.visibility</p:attrName>
                                        </p:attrNameLst>
                                      </p:cBhvr>
                                      <p:to>
                                        <p:strVal val="visible"/>
                                      </p:to>
                                    </p:set>
                                    <p:animEffect transition="in" filter="checkerboard(across)">
                                      <p:cBhvr>
                                        <p:cTn id="13" dur="500"/>
                                        <p:tgtEl>
                                          <p:spTgt spid="25605">
                                            <p:txEl>
                                              <p:pRg st="0" end="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5605">
                                            <p:txEl>
                                              <p:pRg st="1" end="1"/>
                                            </p:txEl>
                                          </p:spTgt>
                                        </p:tgtEl>
                                        <p:attrNameLst>
                                          <p:attrName>style.visibility</p:attrName>
                                        </p:attrNameLst>
                                      </p:cBhvr>
                                      <p:to>
                                        <p:strVal val="visible"/>
                                      </p:to>
                                    </p:set>
                                    <p:animEffect transition="in" filter="checkerboard(across)">
                                      <p:cBhvr>
                                        <p:cTn id="16" dur="500"/>
                                        <p:tgtEl>
                                          <p:spTgt spid="256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381000"/>
            <a:ext cx="8229600" cy="685800"/>
          </a:xfrm>
        </p:spPr>
        <p:txBody>
          <a:bodyPr>
            <a:normAutofit fontScale="90000"/>
          </a:bodyPr>
          <a:lstStyle/>
          <a:p>
            <a:pPr eaLnBrk="1" hangingPunct="1"/>
            <a:r>
              <a:rPr lang="en-US" altLang="en-US" sz="4800" smtClean="0">
                <a:solidFill>
                  <a:srgbClr val="AB2627"/>
                </a:solidFill>
              </a:rPr>
              <a:t>Lincoln Principles: VISION</a:t>
            </a:r>
          </a:p>
        </p:txBody>
      </p:sp>
      <p:sp>
        <p:nvSpPr>
          <p:cNvPr id="3" name="Content Placeholder 2"/>
          <p:cNvSpPr>
            <a:spLocks noGrp="1"/>
          </p:cNvSpPr>
          <p:nvPr>
            <p:ph sz="quarter" idx="1"/>
          </p:nvPr>
        </p:nvSpPr>
        <p:spPr>
          <a:xfrm>
            <a:off x="152400" y="1778479"/>
            <a:ext cx="8991600" cy="5105400"/>
          </a:xfrm>
        </p:spPr>
        <p:txBody>
          <a:bodyPr rtlCol="0">
            <a:noAutofit/>
          </a:bodyPr>
          <a:lstStyle/>
          <a:p>
            <a:pPr marL="742950" indent="-742950" eaLnBrk="1" fontAlgn="auto" hangingPunct="1">
              <a:spcAft>
                <a:spcPts val="0"/>
              </a:spcAft>
              <a:buFont typeface="Wingdings 2"/>
              <a:buNone/>
              <a:defRPr/>
            </a:pPr>
            <a:r>
              <a:rPr lang="en-US" sz="2000" dirty="0" smtClean="0"/>
              <a:t>#1.) </a:t>
            </a:r>
            <a:r>
              <a:rPr lang="en-US" sz="3200" dirty="0" smtClean="0"/>
              <a:t>Provide a clear, concise statement of the direction of your organization, and justify the actions you take. </a:t>
            </a:r>
          </a:p>
          <a:p>
            <a:pPr marL="742950" indent="-742950" eaLnBrk="1" fontAlgn="auto" hangingPunct="1">
              <a:spcAft>
                <a:spcPts val="0"/>
              </a:spcAft>
              <a:buFont typeface="Wingdings 2"/>
              <a:buNone/>
              <a:defRPr/>
            </a:pPr>
            <a:r>
              <a:rPr lang="en-US" sz="2000" dirty="0" smtClean="0"/>
              <a:t>#2.) </a:t>
            </a:r>
            <a:r>
              <a:rPr lang="en-US" sz="3200" dirty="0" smtClean="0">
                <a:solidFill>
                  <a:schemeClr val="accent1">
                    <a:lumMod val="75000"/>
                  </a:schemeClr>
                </a:solidFill>
              </a:rPr>
              <a:t>Everywhere you go, at every conceivable opportunity, reaffirm, reassert, and remind everyone of the basic principles upon which your organization was founded. </a:t>
            </a:r>
          </a:p>
          <a:p>
            <a:pPr marL="742950" indent="-742950">
              <a:buNone/>
              <a:defRPr/>
            </a:pPr>
            <a:r>
              <a:rPr lang="en-US" sz="3200" dirty="0"/>
              <a:t>#3.) Effective visions can’t be forced on the masses.  Rather, you must set them in motion by means of persuasion.  </a:t>
            </a:r>
          </a:p>
          <a:p>
            <a:pPr marL="742950" indent="-742950" eaLnBrk="1" fontAlgn="auto" hangingPunct="1">
              <a:spcAft>
                <a:spcPts val="0"/>
              </a:spcAft>
              <a:buFont typeface="Wingdings 2"/>
              <a:buNone/>
              <a:defRPr/>
            </a:pPr>
            <a:endParaRPr lang="en-US" sz="3200" dirty="0" smtClean="0">
              <a:solidFill>
                <a:schemeClr val="accent1">
                  <a:lumMod val="75000"/>
                </a:schemeClr>
              </a:solidFill>
            </a:endParaRPr>
          </a:p>
        </p:txBody>
      </p:sp>
      <p:pic>
        <p:nvPicPr>
          <p:cNvPr id="7" name="Picture 6" descr="C:\Users\Waggonerboys\AppData\Local\Microsoft\Windows\Temporary Internet Files\Content.IE5\ROXDAWOP\MP9004422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457" y="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70000" y="6237889"/>
            <a:ext cx="2149948" cy="461665"/>
          </a:xfrm>
          <a:prstGeom prst="rect">
            <a:avLst/>
          </a:prstGeom>
          <a:solidFill>
            <a:srgbClr val="FFFF00"/>
          </a:solidFill>
        </p:spPr>
        <p:txBody>
          <a:bodyPr wrap="none" rtlCol="0">
            <a:spAutoFit/>
          </a:bodyPr>
          <a:lstStyle/>
          <a:p>
            <a:r>
              <a:rPr lang="en-US" sz="2400" b="1" dirty="0" smtClean="0"/>
              <a:t>Packet page 52</a:t>
            </a:r>
            <a:endParaRPr lang="en-US" sz="2400" b="1" dirty="0"/>
          </a:p>
        </p:txBody>
      </p:sp>
    </p:spTree>
    <p:extLst>
      <p:ext uri="{BB962C8B-B14F-4D97-AF65-F5344CB8AC3E}">
        <p14:creationId xmlns:p14="http://schemas.microsoft.com/office/powerpoint/2010/main" val="483983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603250"/>
            <a:ext cx="10523538" cy="757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1"/>
          <p:cNvSpPr>
            <a:spLocks noChangeArrowheads="1"/>
          </p:cNvSpPr>
          <p:nvPr/>
        </p:nvSpPr>
        <p:spPr bwMode="auto">
          <a:xfrm>
            <a:off x="-1545431" y="165101"/>
            <a:ext cx="10689431"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hangingPunct="1"/>
            <a:r>
              <a:rPr lang="en-US" altLang="en-US" sz="3600" b="1" dirty="0" smtClean="0">
                <a:hlinkClick r:id="rId3"/>
              </a:rPr>
              <a:t>www.todaysmeet.com/CKECISLN</a:t>
            </a:r>
            <a:endParaRPr lang="en-US" altLang="en-US" sz="3600" b="1" dirty="0" smtClean="0"/>
          </a:p>
          <a:p>
            <a:pPr algn="r" eaLnBrk="1" hangingPunct="1"/>
            <a:endParaRPr lang="en-US" altLang="en-US" sz="3600" b="1" dirty="0"/>
          </a:p>
        </p:txBody>
      </p:sp>
    </p:spTree>
    <p:extLst>
      <p:ext uri="{BB962C8B-B14F-4D97-AF65-F5344CB8AC3E}">
        <p14:creationId xmlns:p14="http://schemas.microsoft.com/office/powerpoint/2010/main" val="14535776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381000"/>
            <a:ext cx="8229600" cy="685800"/>
          </a:xfrm>
        </p:spPr>
        <p:txBody>
          <a:bodyPr>
            <a:normAutofit fontScale="90000"/>
          </a:bodyPr>
          <a:lstStyle/>
          <a:p>
            <a:pPr eaLnBrk="1" hangingPunct="1"/>
            <a:r>
              <a:rPr lang="en-US" altLang="en-US" sz="4800" dirty="0" smtClean="0">
                <a:solidFill>
                  <a:srgbClr val="AB2627"/>
                </a:solidFill>
              </a:rPr>
              <a:t>Lincoln Principles: VISION</a:t>
            </a:r>
          </a:p>
        </p:txBody>
      </p:sp>
      <p:sp>
        <p:nvSpPr>
          <p:cNvPr id="3" name="Content Placeholder 2"/>
          <p:cNvSpPr>
            <a:spLocks noGrp="1"/>
          </p:cNvSpPr>
          <p:nvPr>
            <p:ph sz="quarter" idx="1"/>
          </p:nvPr>
        </p:nvSpPr>
        <p:spPr>
          <a:xfrm>
            <a:off x="152400" y="961380"/>
            <a:ext cx="8839200" cy="5257800"/>
          </a:xfrm>
        </p:spPr>
        <p:txBody>
          <a:bodyPr rtlCol="0">
            <a:noAutofit/>
          </a:bodyPr>
          <a:lstStyle/>
          <a:p>
            <a:pPr marL="1017588" lvl="1" indent="-742950" eaLnBrk="1" fontAlgn="auto" hangingPunct="1">
              <a:spcAft>
                <a:spcPts val="0"/>
              </a:spcAft>
              <a:buFont typeface="Wingdings 2"/>
              <a:buNone/>
              <a:defRPr/>
            </a:pPr>
            <a:r>
              <a:rPr lang="en-US" sz="3200" dirty="0" smtClean="0">
                <a:solidFill>
                  <a:schemeClr val="accent1">
                    <a:lumMod val="75000"/>
                  </a:schemeClr>
                </a:solidFill>
              </a:rPr>
              <a:t>#4.) Harness your vision through implementation of your own personal roving leadership style.</a:t>
            </a:r>
          </a:p>
          <a:p>
            <a:pPr marL="1017588" lvl="1" indent="-742950" eaLnBrk="1" fontAlgn="auto" hangingPunct="1">
              <a:spcAft>
                <a:spcPts val="0"/>
              </a:spcAft>
              <a:buFont typeface="Arial" pitchFamily="34" charset="0"/>
              <a:buChar char="•"/>
              <a:defRPr/>
            </a:pPr>
            <a:r>
              <a:rPr lang="en-US" sz="2400" dirty="0" smtClean="0">
                <a:solidFill>
                  <a:schemeClr val="accent1">
                    <a:lumMod val="75000"/>
                  </a:schemeClr>
                </a:solidFill>
              </a:rPr>
              <a:t>In 1864 Lincoln ventured into the field to visit his battle-weary soldiers of the 166</a:t>
            </a:r>
            <a:r>
              <a:rPr lang="en-US" sz="2400" baseline="30000" dirty="0" smtClean="0">
                <a:solidFill>
                  <a:schemeClr val="accent1">
                    <a:lumMod val="75000"/>
                  </a:schemeClr>
                </a:solidFill>
              </a:rPr>
              <a:t>th</a:t>
            </a:r>
            <a:r>
              <a:rPr lang="en-US" sz="2400" dirty="0" smtClean="0">
                <a:solidFill>
                  <a:schemeClr val="accent1">
                    <a:lumMod val="75000"/>
                  </a:schemeClr>
                </a:solidFill>
              </a:rPr>
              <a:t> Ohio Regiment to personally get the word out, and let them know personally he and the nation had not forgotten them.</a:t>
            </a:r>
          </a:p>
          <a:p>
            <a:pPr marL="0" indent="0">
              <a:buNone/>
              <a:defRPr/>
            </a:pPr>
            <a:r>
              <a:rPr lang="en-US" altLang="en-US" sz="2800" dirty="0"/>
              <a:t>#5.) When you preach your vision, don’t shoot too high.  Aim lower and the common people will understand you.  They are the ones you want to reach – at least they are the ones you ought to reach.</a:t>
            </a:r>
          </a:p>
          <a:p>
            <a:pPr marL="1017588" lvl="1" indent="-742950" eaLnBrk="1" fontAlgn="auto" hangingPunct="1">
              <a:spcAft>
                <a:spcPts val="0"/>
              </a:spcAft>
              <a:buFont typeface="Arial" pitchFamily="34" charset="0"/>
              <a:buChar char="•"/>
              <a:defRPr/>
            </a:pPr>
            <a:endParaRPr lang="en-US" sz="1500" dirty="0" smtClean="0">
              <a:solidFill>
                <a:schemeClr val="accent1">
                  <a:lumMod val="75000"/>
                </a:schemeClr>
              </a:solidFill>
            </a:endParaRPr>
          </a:p>
          <a:p>
            <a:pPr marL="742950" indent="-742950" eaLnBrk="1" fontAlgn="auto" hangingPunct="1">
              <a:spcAft>
                <a:spcPts val="0"/>
              </a:spcAft>
              <a:buFont typeface="Wingdings 2"/>
              <a:buNone/>
              <a:defRPr/>
            </a:pPr>
            <a:r>
              <a:rPr lang="en-US" sz="2800" dirty="0" smtClean="0">
                <a:solidFill>
                  <a:schemeClr val="accent1">
                    <a:lumMod val="75000"/>
                  </a:schemeClr>
                </a:solidFill>
              </a:rPr>
              <a:t> </a:t>
            </a:r>
          </a:p>
        </p:txBody>
      </p:sp>
      <p:sp>
        <p:nvSpPr>
          <p:cNvPr id="5" name="TextBox 4"/>
          <p:cNvSpPr txBox="1"/>
          <p:nvPr/>
        </p:nvSpPr>
        <p:spPr>
          <a:xfrm>
            <a:off x="6994052" y="0"/>
            <a:ext cx="2149948" cy="461665"/>
          </a:xfrm>
          <a:prstGeom prst="rect">
            <a:avLst/>
          </a:prstGeom>
          <a:solidFill>
            <a:srgbClr val="FFFF00"/>
          </a:solidFill>
        </p:spPr>
        <p:txBody>
          <a:bodyPr wrap="none" rtlCol="0">
            <a:spAutoFit/>
          </a:bodyPr>
          <a:lstStyle/>
          <a:p>
            <a:r>
              <a:rPr lang="en-US" sz="2400" b="1" dirty="0" smtClean="0"/>
              <a:t>Packet page 52</a:t>
            </a:r>
            <a:endParaRPr lang="en-US" sz="2400" b="1" dirty="0"/>
          </a:p>
        </p:txBody>
      </p:sp>
      <p:pic>
        <p:nvPicPr>
          <p:cNvPr id="6" name="Picture 5" descr="C:\Users\Waggonerboys\AppData\Local\Microsoft\Windows\Temporary Internet Files\Content.IE5\92Q10YW3\MC90021685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938" y="4872454"/>
            <a:ext cx="2120462" cy="198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Waggonerboys\AppData\Local\Microsoft\Windows\Temporary Internet Files\Content.IE5\ROXDAWOP\MC90003072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13033"/>
            <a:ext cx="1021817" cy="17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58086" y="5473177"/>
            <a:ext cx="653685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a:solidFill>
                  <a:schemeClr val="tx2"/>
                </a:solidFill>
                <a:latin typeface="Times New Roman" pitchFamily="18" charset="0"/>
              </a:defRPr>
            </a:lvl4pPr>
            <a:lvl5pPr marL="1841500" indent="-742950" eaLnBrk="0" hangingPunct="0">
              <a:spcBef>
                <a:spcPct val="20000"/>
              </a:spcBef>
              <a:buClr>
                <a:schemeClr val="accent1"/>
              </a:buClr>
              <a:buFont typeface="Arial" charset="0"/>
              <a:buChar char="•"/>
              <a:defRPr>
                <a:solidFill>
                  <a:schemeClr val="tx2"/>
                </a:solidFill>
                <a:latin typeface="Times New Roman" pitchFamily="18" charset="0"/>
              </a:defRPr>
            </a:lvl5pPr>
            <a:lvl6pPr marL="2298700" indent="-74295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755900" indent="-74295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213100" indent="-74295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670300" indent="-74295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marL="0" lvl="1" indent="0" eaLnBrk="1" hangingPunct="1">
              <a:spcBef>
                <a:spcPct val="0"/>
              </a:spcBef>
              <a:buClrTx/>
              <a:buNone/>
            </a:pPr>
            <a:r>
              <a:rPr lang="en-US" altLang="en-US" sz="2000" i="1" dirty="0">
                <a:solidFill>
                  <a:schemeClr val="tx1"/>
                </a:solidFill>
                <a:latin typeface="Arial" charset="0"/>
              </a:rPr>
              <a:t>“common man image” – born of humble beginnings, he symbolized the realization of the American dream</a:t>
            </a:r>
          </a:p>
          <a:p>
            <a:pPr marL="0" lvl="1" indent="0" eaLnBrk="1" hangingPunct="1">
              <a:spcBef>
                <a:spcPct val="0"/>
              </a:spcBef>
              <a:buClrTx/>
              <a:buNone/>
            </a:pPr>
            <a:r>
              <a:rPr lang="en-US" altLang="en-US" sz="2000" i="1" dirty="0">
                <a:solidFill>
                  <a:schemeClr val="tx1"/>
                </a:solidFill>
                <a:latin typeface="Arial" charset="0"/>
              </a:rPr>
              <a:t>the educated understand you anyway, so you don’t need to “hit” them when you aim </a:t>
            </a:r>
          </a:p>
          <a:p>
            <a:pPr eaLnBrk="1" hangingPunct="1">
              <a:spcBef>
                <a:spcPct val="0"/>
              </a:spcBef>
              <a:buClrTx/>
              <a:buFontTx/>
              <a:buNone/>
            </a:pPr>
            <a:endParaRPr lang="en-US" altLang="en-US" sz="1800" dirty="0">
              <a:solidFill>
                <a:schemeClr val="tx1"/>
              </a:solidFill>
              <a:latin typeface="Arial" charset="0"/>
            </a:endParaRPr>
          </a:p>
        </p:txBody>
      </p:sp>
    </p:spTree>
    <p:extLst>
      <p:ext uri="{BB962C8B-B14F-4D97-AF65-F5344CB8AC3E}">
        <p14:creationId xmlns:p14="http://schemas.microsoft.com/office/powerpoint/2010/main" val="421162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762000" y="-457200"/>
            <a:ext cx="6781800" cy="1600200"/>
          </a:xfrm>
        </p:spPr>
        <p:txBody>
          <a:bodyPr/>
          <a:lstStyle/>
          <a:p>
            <a:r>
              <a:rPr lang="en-US" altLang="en-US" sz="3600" smtClean="0">
                <a:solidFill>
                  <a:srgbClr val="AB2627"/>
                </a:solidFill>
              </a:rPr>
              <a:t>Lincoln Principles: VISION</a:t>
            </a:r>
            <a:endParaRPr lang="en-US" altLang="en-US" smtClean="0"/>
          </a:p>
        </p:txBody>
      </p:sp>
      <p:sp>
        <p:nvSpPr>
          <p:cNvPr id="3" name="Content Placeholder 2"/>
          <p:cNvSpPr>
            <a:spLocks noGrp="1"/>
          </p:cNvSpPr>
          <p:nvPr>
            <p:ph sz="quarter" idx="1"/>
          </p:nvPr>
        </p:nvSpPr>
        <p:spPr>
          <a:xfrm>
            <a:off x="301625" y="1527175"/>
            <a:ext cx="6556375" cy="2130425"/>
          </a:xfrm>
        </p:spPr>
        <p:txBody>
          <a:bodyPr/>
          <a:lstStyle/>
          <a:p>
            <a:pPr marL="742950" indent="-742950" eaLnBrk="1" fontAlgn="auto" hangingPunct="1">
              <a:spcAft>
                <a:spcPts val="0"/>
              </a:spcAft>
              <a:buFont typeface="Wingdings 2"/>
              <a:buNone/>
              <a:defRPr/>
            </a:pPr>
            <a:r>
              <a:rPr lang="en-US" sz="2800" dirty="0" smtClean="0">
                <a:solidFill>
                  <a:schemeClr val="accent1">
                    <a:lumMod val="75000"/>
                  </a:schemeClr>
                </a:solidFill>
              </a:rPr>
              <a:t>#6.) </a:t>
            </a:r>
            <a:r>
              <a:rPr lang="en-US" sz="3200" dirty="0" smtClean="0">
                <a:solidFill>
                  <a:schemeClr val="accent1">
                    <a:lumMod val="75000"/>
                  </a:schemeClr>
                </a:solidFill>
              </a:rPr>
              <a:t>When effecting renewal, call on the past, relate it to the present, and use them both to provide a link to the future. </a:t>
            </a:r>
          </a:p>
          <a:p>
            <a:pPr>
              <a:buFont typeface="Wingdings 2" pitchFamily="18" charset="2"/>
              <a:buNone/>
              <a:defRPr/>
            </a:pPr>
            <a:endParaRPr lang="en-US" dirty="0"/>
          </a:p>
        </p:txBody>
      </p:sp>
      <p:pic>
        <p:nvPicPr>
          <p:cNvPr id="60420" name="Picture 4" descr="C:\Users\Waggonerboys\AppData\Local\Microsoft\Windows\Temporary Internet Files\Content.IE5\UOTG47BJ\MC90009267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914400"/>
            <a:ext cx="2335212"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4" descr="C:\Users\Waggonerboys\AppData\Local\Microsoft\Windows\Temporary Internet Files\Content.IE5\UOTG47BJ\MP90044859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226278" y="4329177"/>
            <a:ext cx="6781800" cy="1662113"/>
          </a:xfrm>
          <a:prstGeom prst="rect">
            <a:avLst/>
          </a:prstGeom>
          <a:noFill/>
        </p:spPr>
        <p:txBody>
          <a:bodyPr>
            <a:spAutoFit/>
          </a:bodyPr>
          <a:lstStyle/>
          <a:p>
            <a:pPr>
              <a:defRPr/>
            </a:pPr>
            <a:r>
              <a:rPr lang="en-US" sz="2800" dirty="0">
                <a:cs typeface="Arial" pitchFamily="34" charset="0"/>
              </a:rPr>
              <a:t>#7.) You must realize that the process of renewal releases the critical human talent and energy necessary to insure success. </a:t>
            </a:r>
          </a:p>
          <a:p>
            <a:pPr>
              <a:defRPr/>
            </a:pPr>
            <a:endParaRPr lang="en-US" dirty="0">
              <a:latin typeface="Arial" charset="0"/>
              <a:cs typeface="Arial" pitchFamily="34" charset="0"/>
            </a:endParaRPr>
          </a:p>
        </p:txBody>
      </p:sp>
      <p:sp>
        <p:nvSpPr>
          <p:cNvPr id="7" name="TextBox 6"/>
          <p:cNvSpPr txBox="1"/>
          <p:nvPr/>
        </p:nvSpPr>
        <p:spPr>
          <a:xfrm>
            <a:off x="4036704" y="6007056"/>
            <a:ext cx="2149948" cy="461665"/>
          </a:xfrm>
          <a:prstGeom prst="rect">
            <a:avLst/>
          </a:prstGeom>
          <a:solidFill>
            <a:srgbClr val="FFFF00"/>
          </a:solidFill>
        </p:spPr>
        <p:txBody>
          <a:bodyPr wrap="none" rtlCol="0">
            <a:spAutoFit/>
          </a:bodyPr>
          <a:lstStyle/>
          <a:p>
            <a:r>
              <a:rPr lang="en-US" sz="2400" b="1" dirty="0" smtClean="0"/>
              <a:t>Packet page 52</a:t>
            </a:r>
            <a:endParaRPr lang="en-US" sz="2400" b="1" dirty="0"/>
          </a:p>
        </p:txBody>
      </p:sp>
    </p:spTree>
    <p:extLst>
      <p:ext uri="{BB962C8B-B14F-4D97-AF65-F5344CB8AC3E}">
        <p14:creationId xmlns:p14="http://schemas.microsoft.com/office/powerpoint/2010/main" val="5075499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500"/>
                                        <p:tgtEl>
                                          <p:spTgt spid="16">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7422"/>
                                        </p:tgtEl>
                                        <p:attrNameLst>
                                          <p:attrName>style.visibility</p:attrName>
                                        </p:attrNameLst>
                                      </p:cBhvr>
                                      <p:to>
                                        <p:strVal val="visible"/>
                                      </p:to>
                                    </p:set>
                                    <p:animEffect transition="in" filter="box(in)">
                                      <p:cBhvr>
                                        <p:cTn id="10"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271" y="-413321"/>
            <a:ext cx="6781800" cy="1600200"/>
          </a:xfrm>
        </p:spPr>
        <p:txBody>
          <a:bodyPr/>
          <a:lstStyle/>
          <a:p>
            <a:r>
              <a:rPr lang="en-US" dirty="0" smtClean="0"/>
              <a:t>Additional Resources</a:t>
            </a:r>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82</a:t>
            </a:fld>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6879"/>
            <a:ext cx="8865128" cy="198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39458" y="1186879"/>
            <a:ext cx="2680542" cy="461665"/>
          </a:xfrm>
          <a:prstGeom prst="rect">
            <a:avLst/>
          </a:prstGeom>
          <a:solidFill>
            <a:srgbClr val="FFFF00"/>
          </a:solidFill>
        </p:spPr>
        <p:txBody>
          <a:bodyPr wrap="none" rtlCol="0">
            <a:spAutoFit/>
          </a:bodyPr>
          <a:lstStyle/>
          <a:p>
            <a:r>
              <a:rPr lang="en-US" sz="2400" b="1" dirty="0" smtClean="0"/>
              <a:t>Packet pages 49-51</a:t>
            </a:r>
            <a:endParaRPr lang="en-US" sz="2400"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68895" y="2039944"/>
            <a:ext cx="4058918" cy="5577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4763814"/>
            <a:ext cx="2680542" cy="461665"/>
          </a:xfrm>
          <a:prstGeom prst="rect">
            <a:avLst/>
          </a:prstGeom>
          <a:solidFill>
            <a:srgbClr val="FFFF00"/>
          </a:solidFill>
        </p:spPr>
        <p:txBody>
          <a:bodyPr wrap="none" rtlCol="0">
            <a:spAutoFit/>
          </a:bodyPr>
          <a:lstStyle/>
          <a:p>
            <a:r>
              <a:rPr lang="en-US" sz="2400" b="1" dirty="0" smtClean="0"/>
              <a:t>Packet pages 53-54</a:t>
            </a:r>
            <a:endParaRPr lang="en-US" sz="2400" b="1" dirty="0"/>
          </a:p>
        </p:txBody>
      </p:sp>
    </p:spTree>
    <p:extLst>
      <p:ext uri="{BB962C8B-B14F-4D97-AF65-F5344CB8AC3E}">
        <p14:creationId xmlns:p14="http://schemas.microsoft.com/office/powerpoint/2010/main" val="2724177787"/>
      </p:ext>
    </p:extLst>
  </p:cSld>
  <p:clrMapOvr>
    <a:masterClrMapping/>
  </p:clrMapOvr>
  <p:transition spd="slow">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83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20000" cy="496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3543" y="6212771"/>
            <a:ext cx="4281941" cy="830997"/>
          </a:xfrm>
          <a:prstGeom prst="rect">
            <a:avLst/>
          </a:prstGeom>
        </p:spPr>
        <p:txBody>
          <a:bodyPr wrap="none">
            <a:spAutoFit/>
          </a:bodyPr>
          <a:lstStyle/>
          <a:p>
            <a:r>
              <a:rPr lang="en-US" sz="2400" b="1" dirty="0">
                <a:hlinkClick r:id="rId3"/>
              </a:rPr>
              <a:t>http://</a:t>
            </a:r>
            <a:r>
              <a:rPr lang="en-US" sz="2400" b="1" dirty="0" smtClean="0">
                <a:hlinkClick r:id="rId3"/>
              </a:rPr>
              <a:t>youtu.be/4z7gDsSKUmU</a:t>
            </a:r>
            <a:endParaRPr lang="en-US" sz="2400" b="1" dirty="0" smtClean="0"/>
          </a:p>
          <a:p>
            <a:endParaRPr lang="en-US" sz="2400" b="1" dirty="0"/>
          </a:p>
        </p:txBody>
      </p:sp>
    </p:spTree>
    <p:extLst>
      <p:ext uri="{BB962C8B-B14F-4D97-AF65-F5344CB8AC3E}">
        <p14:creationId xmlns:p14="http://schemas.microsoft.com/office/powerpoint/2010/main" val="26981656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27276" cy="762000"/>
          </a:xfrm>
        </p:spPr>
        <p:txBody>
          <a:bodyPr>
            <a:normAutofit fontScale="90000"/>
          </a:bodyPr>
          <a:lstStyle/>
          <a:p>
            <a:pPr algn="ctr">
              <a:defRPr/>
            </a:pPr>
            <a:r>
              <a:rPr lang="en-US" b="1" i="1" dirty="0" smtClean="0">
                <a:solidFill>
                  <a:schemeClr val="bg2">
                    <a:lumMod val="90000"/>
                  </a:schemeClr>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bg2">
                  <a:lumMod val="90000"/>
                </a:schemeClr>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330784811"/>
              </p:ext>
            </p:extLst>
          </p:nvPr>
        </p:nvGraphicFramePr>
        <p:xfrm>
          <a:off x="0" y="685800"/>
          <a:ext cx="9144000" cy="5945372"/>
        </p:xfrm>
        <a:graphic>
          <a:graphicData uri="http://schemas.openxmlformats.org/drawingml/2006/table">
            <a:tbl>
              <a:tblPr firstRow="1" firstCol="1" bandRow="1">
                <a:tableStyleId>{5C22544A-7EE6-4342-B048-85BDC9FD1C3A}</a:tableStyleId>
              </a:tblPr>
              <a:tblGrid>
                <a:gridCol w="1576552"/>
                <a:gridCol w="2554014"/>
                <a:gridCol w="2554013"/>
                <a:gridCol w="2459421"/>
              </a:tblGrid>
              <a:tr h="477357">
                <a:tc>
                  <a:txBody>
                    <a:bodyPr/>
                    <a:lstStyle/>
                    <a:p>
                      <a:pPr marL="0" marR="0">
                        <a:lnSpc>
                          <a:spcPct val="115000"/>
                        </a:lnSpc>
                        <a:spcBef>
                          <a:spcPts val="0"/>
                        </a:spcBef>
                        <a:spcAft>
                          <a:spcPts val="0"/>
                        </a:spcAft>
                      </a:pPr>
                      <a:r>
                        <a:rPr lang="en-US" sz="2000" dirty="0" smtClean="0">
                          <a:solidFill>
                            <a:schemeClr val="bg1"/>
                          </a:solidFill>
                          <a:effectLst/>
                          <a:latin typeface="+mn-lt"/>
                          <a:ea typeface="+mn-ea"/>
                          <a:cs typeface="+mn-cs"/>
                        </a:rPr>
                        <a:t>DISTRICTS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5400" baseline="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A-F</a:t>
                      </a:r>
                      <a:endParaRPr lang="en-US" sz="54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a:t>
                      </a:r>
                      <a:r>
                        <a:rPr lang="en-US" sz="2400" b="1" u="sng"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G-O</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6824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5400" dirty="0" smtClean="0">
                          <a:solidFill>
                            <a:srgbClr val="FF0000"/>
                          </a:solidFill>
                          <a:effectLst>
                            <a:outerShdw blurRad="38100" dist="38100" dir="2700000" algn="tl">
                              <a:srgbClr val="000000">
                                <a:alpha val="43137"/>
                              </a:srgbClr>
                            </a:outerShdw>
                          </a:effectLst>
                          <a:latin typeface="Calibri"/>
                          <a:ea typeface="Calibri"/>
                          <a:cs typeface="Times New Roman"/>
                        </a:rPr>
                        <a:t> </a:t>
                      </a:r>
                      <a:r>
                        <a:rPr lang="en-US" sz="5400" dirty="0" smtClean="0">
                          <a:solidFill>
                            <a:srgbClr val="FFFF00"/>
                          </a:solidFill>
                          <a:effectLst>
                            <a:outerShdw blurRad="38100" dist="38100" dir="2700000" algn="tl">
                              <a:srgbClr val="000000">
                                <a:alpha val="43137"/>
                              </a:srgbClr>
                            </a:outerShdw>
                          </a:effectLst>
                          <a:latin typeface="Calibri"/>
                          <a:ea typeface="Calibri"/>
                          <a:cs typeface="Times New Roman"/>
                        </a:rPr>
                        <a:t>P-Z</a:t>
                      </a:r>
                    </a:p>
                    <a:p>
                      <a:pPr marL="0" marR="0">
                        <a:lnSpc>
                          <a:spcPct val="115000"/>
                        </a:lnSpc>
                        <a:spcBef>
                          <a:spcPts val="0"/>
                        </a:spcBef>
                        <a:spcAft>
                          <a:spcPts val="0"/>
                        </a:spcAft>
                      </a:pP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Balanced</a:t>
                      </a:r>
                      <a:r>
                        <a:rPr lang="en-US" sz="2400" b="1" baseline="0" dirty="0" smtClean="0">
                          <a:solidFill>
                            <a:srgbClr val="0070C0"/>
                          </a:solidFill>
                          <a:effectLst>
                            <a:outerShdw blurRad="38100" dist="38100" dir="2700000" algn="tl">
                              <a:srgbClr val="000000">
                                <a:alpha val="43137"/>
                              </a:srgbClr>
                            </a:outerShdw>
                          </a:effectLst>
                        </a:rPr>
                        <a:t> Assessment</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Planning for </a:t>
                      </a:r>
                      <a:r>
                        <a:rPr lang="en-US" sz="2400" b="1" baseline="0" dirty="0" smtClean="0">
                          <a:solidFill>
                            <a:srgbClr val="7030A0"/>
                          </a:solidFill>
                          <a:effectLst>
                            <a:outerShdw blurRad="38100" dist="38100" dir="2700000" algn="tl">
                              <a:srgbClr val="000000">
                                <a:alpha val="43137"/>
                              </a:srgbClr>
                            </a:outerShdw>
                          </a:effectLst>
                        </a:rPr>
                        <a:t> Student Growth</a:t>
                      </a:r>
                      <a:endParaRPr lang="en-US" sz="2400" b="1" dirty="0" smtClean="0">
                        <a:solidFill>
                          <a:srgbClr val="7030A0"/>
                        </a:solidFill>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u="sng" dirty="0" smtClean="0">
                          <a:effectLst>
                            <a:outerShdw blurRad="38100" dist="38100" dir="2700000" algn="tl">
                              <a:srgbClr val="000000">
                                <a:alpha val="43137"/>
                              </a:srgbClr>
                            </a:outerShdw>
                          </a:effectLst>
                        </a:rPr>
                        <a:t>Main </a:t>
                      </a:r>
                      <a:r>
                        <a:rPr lang="en-US" sz="2400" b="1" u="sng"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Update</a:t>
                      </a:r>
                      <a:endParaRPr lang="en-US" sz="2400" b="1" dirty="0" smtClean="0">
                        <a:effectLst>
                          <a:outerShdw blurRad="38100" dist="38100" dir="2700000" algn="tl">
                            <a:srgbClr val="000000">
                              <a:alpha val="43137"/>
                            </a:srgbClr>
                          </a:outerShdw>
                        </a:effectLst>
                        <a:latin typeface="+mn-lt"/>
                        <a:ea typeface="Calibri"/>
                        <a:cs typeface="Times New Roman"/>
                      </a:endParaRPr>
                    </a:p>
                  </a:txBody>
                  <a:tcPr marL="68580" marR="68580" marT="0" marB="0"/>
                </a:tc>
              </a:tr>
            </a:tbl>
          </a:graphicData>
        </a:graphic>
      </p:graphicFrame>
      <p:sp>
        <p:nvSpPr>
          <p:cNvPr id="3" name="Right Arrow 2"/>
          <p:cNvSpPr/>
          <p:nvPr/>
        </p:nvSpPr>
        <p:spPr>
          <a:xfrm>
            <a:off x="2667000" y="2494756"/>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454986"/>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840421" y="6065837"/>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73715316"/>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839" y="-225973"/>
            <a:ext cx="5854261" cy="3352800"/>
          </a:xfrm>
        </p:spPr>
        <p:txBody>
          <a:bodyPr>
            <a:noAutofit/>
          </a:bodyPr>
          <a:lstStyle/>
          <a:p>
            <a:pPr algn="ctr"/>
            <a:r>
              <a:rPr lang="en-US" sz="6000" b="1" dirty="0" smtClean="0">
                <a:solidFill>
                  <a:schemeClr val="bg1"/>
                </a:solidFill>
                <a:effectLst>
                  <a:outerShdw blurRad="38100" dist="38100" dir="2700000" algn="tl">
                    <a:srgbClr val="000000">
                      <a:alpha val="43137"/>
                    </a:srgbClr>
                  </a:outerShdw>
                </a:effectLst>
              </a:rPr>
              <a:t>District  Planning </a:t>
            </a:r>
            <a:br>
              <a:rPr lang="en-US" sz="6000" b="1" dirty="0" smtClean="0">
                <a:solidFill>
                  <a:schemeClr val="bg1"/>
                </a:solidFill>
                <a:effectLst>
                  <a:outerShdw blurRad="38100" dist="38100" dir="2700000" algn="tl">
                    <a:srgbClr val="000000">
                      <a:alpha val="43137"/>
                    </a:srgbClr>
                  </a:outerShdw>
                </a:effectLst>
              </a:rPr>
            </a:br>
            <a:r>
              <a:rPr lang="en-US" sz="6000" b="1" dirty="0" smtClean="0">
                <a:solidFill>
                  <a:schemeClr val="bg1"/>
                </a:solidFill>
                <a:effectLst>
                  <a:outerShdw blurRad="38100" dist="38100" dir="2700000" algn="tl">
                    <a:srgbClr val="000000">
                      <a:alpha val="43137"/>
                    </a:srgbClr>
                  </a:outerShdw>
                </a:effectLst>
              </a:rPr>
              <a:t>for </a:t>
            </a:r>
            <a:br>
              <a:rPr lang="en-US" sz="6000" b="1" dirty="0" smtClean="0">
                <a:solidFill>
                  <a:schemeClr val="bg1"/>
                </a:solidFill>
                <a:effectLst>
                  <a:outerShdw blurRad="38100" dist="38100" dir="2700000" algn="tl">
                    <a:srgbClr val="000000">
                      <a:alpha val="43137"/>
                    </a:srgbClr>
                  </a:outerShdw>
                </a:effectLst>
              </a:rPr>
            </a:br>
            <a:r>
              <a:rPr lang="en-US" sz="6000" b="1" dirty="0" smtClean="0">
                <a:solidFill>
                  <a:schemeClr val="bg1"/>
                </a:solidFill>
                <a:effectLst>
                  <a:outerShdw blurRad="38100" dist="38100" dir="2700000" algn="tl">
                    <a:srgbClr val="000000">
                      <a:alpha val="43137"/>
                    </a:srgbClr>
                  </a:outerShdw>
                </a:effectLst>
              </a:rPr>
              <a:t>Student  Growth</a:t>
            </a:r>
            <a:endParaRPr lang="en-US" sz="60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7255" y="3180893"/>
            <a:ext cx="6607157" cy="2341768"/>
          </a:xfrm>
        </p:spPr>
        <p:txBody>
          <a:bodyPr>
            <a:normAutofit fontScale="85000" lnSpcReduction="10000"/>
          </a:bodyPr>
          <a:lstStyle/>
          <a:p>
            <a:pPr>
              <a:lnSpc>
                <a:spcPts val="1400"/>
              </a:lnSpc>
            </a:pPr>
            <a:endParaRPr lang="en-US" b="1" dirty="0" smtClean="0">
              <a:solidFill>
                <a:schemeClr val="accent1">
                  <a:lumMod val="75000"/>
                </a:schemeClr>
              </a:solidFill>
            </a:endParaRPr>
          </a:p>
          <a:p>
            <a:pPr>
              <a:lnSpc>
                <a:spcPts val="2500"/>
              </a:lnSpc>
            </a:pPr>
            <a:r>
              <a:rPr lang="en-US" sz="4600" b="1" dirty="0" smtClean="0">
                <a:solidFill>
                  <a:schemeClr val="accent1">
                    <a:lumMod val="75000"/>
                  </a:schemeClr>
                </a:solidFill>
              </a:rPr>
              <a:t>Rebecca Woosley </a:t>
            </a:r>
          </a:p>
          <a:p>
            <a:pPr>
              <a:lnSpc>
                <a:spcPts val="2500"/>
              </a:lnSpc>
            </a:pPr>
            <a:r>
              <a:rPr lang="en-US" sz="4600" b="1" dirty="0" smtClean="0">
                <a:solidFill>
                  <a:schemeClr val="accent1">
                    <a:lumMod val="75000"/>
                  </a:schemeClr>
                </a:solidFill>
              </a:rPr>
              <a:t>Effectiveness Coach</a:t>
            </a:r>
          </a:p>
          <a:p>
            <a:pPr>
              <a:lnSpc>
                <a:spcPts val="1400"/>
              </a:lnSpc>
            </a:pPr>
            <a:endParaRPr lang="en-US" sz="4600" b="1" dirty="0" smtClean="0">
              <a:solidFill>
                <a:schemeClr val="accent1">
                  <a:lumMod val="75000"/>
                </a:schemeClr>
              </a:solidFill>
            </a:endParaRPr>
          </a:p>
          <a:p>
            <a:pPr>
              <a:lnSpc>
                <a:spcPts val="2500"/>
              </a:lnSpc>
            </a:pPr>
            <a:r>
              <a:rPr lang="en-US" sz="4600" b="1" dirty="0" smtClean="0">
                <a:solidFill>
                  <a:schemeClr val="accent1">
                    <a:lumMod val="75000"/>
                  </a:schemeClr>
                </a:solidFill>
              </a:rPr>
              <a:t>Mike Cassady </a:t>
            </a:r>
          </a:p>
          <a:p>
            <a:pPr>
              <a:lnSpc>
                <a:spcPts val="2500"/>
              </a:lnSpc>
            </a:pPr>
            <a:r>
              <a:rPr lang="en-US" sz="4600" b="1" dirty="0" smtClean="0">
                <a:solidFill>
                  <a:schemeClr val="accent1">
                    <a:lumMod val="75000"/>
                  </a:schemeClr>
                </a:solidFill>
              </a:rPr>
              <a:t>PGES Consultant</a:t>
            </a:r>
          </a:p>
          <a:p>
            <a:endParaRPr lang="en-US" dirty="0"/>
          </a:p>
        </p:txBody>
      </p:sp>
      <p:grpSp>
        <p:nvGrpSpPr>
          <p:cNvPr id="4" name="Group 5"/>
          <p:cNvGrpSpPr>
            <a:grpSpLocks/>
          </p:cNvGrpSpPr>
          <p:nvPr/>
        </p:nvGrpSpPr>
        <p:grpSpPr bwMode="auto">
          <a:xfrm>
            <a:off x="381000" y="5017577"/>
            <a:ext cx="8543925" cy="1593850"/>
            <a:chOff x="304800" y="5357108"/>
            <a:chExt cx="8544679" cy="1595254"/>
          </a:xfrm>
        </p:grpSpPr>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862637"/>
              <a:ext cx="21494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7323" y="5357108"/>
              <a:ext cx="1392156" cy="159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18" y="1576552"/>
            <a:ext cx="2904882" cy="3441025"/>
          </a:xfrm>
          <a:prstGeom prst="rect">
            <a:avLst/>
          </a:prstGeom>
        </p:spPr>
      </p:pic>
      <p:sp>
        <p:nvSpPr>
          <p:cNvPr id="8" name="TextBox 7"/>
          <p:cNvSpPr txBox="1"/>
          <p:nvPr/>
        </p:nvSpPr>
        <p:spPr>
          <a:xfrm>
            <a:off x="3573970" y="5729592"/>
            <a:ext cx="2680542" cy="461665"/>
          </a:xfrm>
          <a:prstGeom prst="rect">
            <a:avLst/>
          </a:prstGeom>
          <a:solidFill>
            <a:srgbClr val="FFFF00"/>
          </a:solidFill>
        </p:spPr>
        <p:txBody>
          <a:bodyPr wrap="none" rtlCol="0">
            <a:spAutoFit/>
          </a:bodyPr>
          <a:lstStyle/>
          <a:p>
            <a:r>
              <a:rPr lang="en-US" sz="2400" b="1" dirty="0" smtClean="0"/>
              <a:t>Packet pages 55-58</a:t>
            </a:r>
            <a:endParaRPr lang="en-US" sz="2400" b="1" dirty="0"/>
          </a:p>
        </p:txBody>
      </p:sp>
    </p:spTree>
    <p:extLst>
      <p:ext uri="{BB962C8B-B14F-4D97-AF65-F5344CB8AC3E}">
        <p14:creationId xmlns:p14="http://schemas.microsoft.com/office/powerpoint/2010/main" val="171106617"/>
      </p:ext>
    </p:extLst>
  </p:cSld>
  <p:clrMapOvr>
    <a:masterClrMapping/>
  </p:clrMapOvr>
  <p:transition spd="slow">
    <p:wheel spokes="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781800" cy="1600200"/>
          </a:xfrm>
        </p:spPr>
        <p:txBody>
          <a:bodyPr>
            <a:normAutofit/>
          </a:bodyPr>
          <a:lstStyle/>
          <a:p>
            <a:pPr algn="l"/>
            <a:r>
              <a:rPr lang="en-US" sz="6000" b="1" dirty="0" smtClean="0">
                <a:effectLst>
                  <a:outerShdw blurRad="38100" dist="38100" dir="2700000" algn="tl">
                    <a:srgbClr val="000000">
                      <a:alpha val="43137"/>
                    </a:srgbClr>
                  </a:outerShdw>
                </a:effectLst>
              </a:rPr>
              <a:t>    Today’s Targets</a:t>
            </a:r>
            <a:endParaRPr lang="en-US"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7602" y="2091258"/>
            <a:ext cx="7543800" cy="3886200"/>
          </a:xfrm>
        </p:spPr>
        <p:txBody>
          <a:bodyPr>
            <a:normAutofit fontScale="92500" lnSpcReduction="10000"/>
          </a:bodyPr>
          <a:lstStyle/>
          <a:p>
            <a:pPr marL="0" indent="0">
              <a:buNone/>
            </a:pPr>
            <a:endParaRPr lang="en-US" dirty="0" smtClean="0"/>
          </a:p>
          <a:p>
            <a:pPr>
              <a:buFont typeface="Wingdings" panose="05000000000000000000" pitchFamily="2" charset="2"/>
              <a:buChar char="ü"/>
            </a:pPr>
            <a:r>
              <a:rPr lang="en-US" sz="4000" b="1" dirty="0" smtClean="0"/>
              <a:t>Differentiate the 4 capacities that impact systemic  change</a:t>
            </a:r>
          </a:p>
          <a:p>
            <a:pPr>
              <a:buFont typeface="Wingdings" panose="05000000000000000000" pitchFamily="2" charset="2"/>
              <a:buChar char="ü"/>
            </a:pPr>
            <a:endParaRPr lang="en-US" sz="4000" b="1" dirty="0"/>
          </a:p>
          <a:p>
            <a:pPr>
              <a:buFont typeface="Wingdings" panose="05000000000000000000" pitchFamily="2" charset="2"/>
              <a:buChar char="ü"/>
            </a:pPr>
            <a:r>
              <a:rPr lang="en-US" sz="4000" b="1" dirty="0" smtClean="0"/>
              <a:t>Determine your district’s readiness to implement the student growth goal process</a:t>
            </a:r>
          </a:p>
          <a:p>
            <a:pPr>
              <a:buFont typeface="Wingdings" panose="05000000000000000000" pitchFamily="2" charset="2"/>
              <a:buChar char="ü"/>
            </a:pPr>
            <a:endParaRPr lang="en-US" b="1" dirty="0" smtClean="0"/>
          </a:p>
          <a:p>
            <a:pPr marL="0" indent="0">
              <a:buNone/>
            </a:pPr>
            <a:endParaRPr lang="en-US" b="1" dirty="0"/>
          </a:p>
        </p:txBody>
      </p:sp>
      <p:pic>
        <p:nvPicPr>
          <p:cNvPr id="1026" name="Picture 2" descr="C:\Program Files (x86)\Microsoft Office\MEDIA\CAGCAT10\j0293844.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7333" y="428790"/>
            <a:ext cx="1738312" cy="18272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55-58</a:t>
            </a:r>
            <a:endParaRPr lang="en-US" sz="2400" b="1" dirty="0"/>
          </a:p>
        </p:txBody>
      </p:sp>
    </p:spTree>
    <p:extLst>
      <p:ext uri="{BB962C8B-B14F-4D97-AF65-F5344CB8AC3E}">
        <p14:creationId xmlns:p14="http://schemas.microsoft.com/office/powerpoint/2010/main" val="577764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17812094"/>
              </p:ext>
            </p:extLst>
          </p:nvPr>
        </p:nvGraphicFramePr>
        <p:xfrm>
          <a:off x="228600" y="304800"/>
          <a:ext cx="8763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40524" y="5213131"/>
            <a:ext cx="6884276" cy="584775"/>
          </a:xfrm>
          <a:prstGeom prst="rect">
            <a:avLst/>
          </a:prstGeom>
          <a:noFill/>
        </p:spPr>
        <p:txBody>
          <a:bodyPr wrap="square" rtlCol="0">
            <a:spAutoFit/>
          </a:bodyPr>
          <a:lstStyle/>
          <a:p>
            <a:pPr algn="ctr"/>
            <a:r>
              <a:rPr lang="en-US" sz="3200" b="1" dirty="0" smtClean="0">
                <a:solidFill>
                  <a:schemeClr val="tx2">
                    <a:lumMod val="50000"/>
                  </a:schemeClr>
                </a:solidFill>
                <a:effectLst>
                  <a:outerShdw blurRad="38100" dist="38100" dir="2700000" algn="tl">
                    <a:srgbClr val="000000">
                      <a:alpha val="43137"/>
                    </a:srgbClr>
                  </a:outerShdw>
                </a:effectLst>
              </a:rPr>
              <a:t>District Planning for Student Growth</a:t>
            </a:r>
            <a:endParaRPr lang="en-US" sz="3200" b="1" dirty="0">
              <a:solidFill>
                <a:schemeClr val="tx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9594392"/>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064" y="152400"/>
            <a:ext cx="6661817" cy="1140372"/>
          </a:xfrm>
        </p:spPr>
        <p:txBody>
          <a:bodyPr>
            <a:normAutofit/>
          </a:bodyPr>
          <a:lstStyle/>
          <a:p>
            <a:pPr algn="ctr"/>
            <a:r>
              <a:rPr lang="en-US" b="1" dirty="0" smtClean="0">
                <a:effectLst>
                  <a:outerShdw blurRad="38100" dist="38100" dir="2700000" algn="tl">
                    <a:srgbClr val="000000">
                      <a:alpha val="43137"/>
                    </a:srgbClr>
                  </a:outerShdw>
                </a:effectLst>
              </a:rPr>
              <a:t>Human Capacity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2875" y="1753228"/>
            <a:ext cx="8208818" cy="4525963"/>
          </a:xfrm>
        </p:spPr>
        <p:txBody>
          <a:bodyPr>
            <a:normAutofit/>
          </a:bodyPr>
          <a:lstStyle/>
          <a:p>
            <a:pPr marL="457200" lvl="1" indent="0">
              <a:buNone/>
            </a:pPr>
            <a:r>
              <a:rPr lang="en-US" sz="3000" b="1" dirty="0" smtClean="0"/>
              <a:t>System has strategically situated high capacity individuals</a:t>
            </a:r>
          </a:p>
          <a:p>
            <a:pPr marL="457200" lvl="1" indent="0">
              <a:buNone/>
            </a:pPr>
            <a:endParaRPr lang="en-US" dirty="0" smtClean="0"/>
          </a:p>
          <a:p>
            <a:pPr lvl="1">
              <a:buFont typeface="Wingdings" panose="05000000000000000000" pitchFamily="2" charset="2"/>
              <a:buChar char="Ø"/>
            </a:pPr>
            <a:r>
              <a:rPr lang="en-US" b="1" dirty="0" smtClean="0"/>
              <a:t> Intellectually Proficiency</a:t>
            </a:r>
          </a:p>
          <a:p>
            <a:pPr marL="457200" lvl="1" indent="0">
              <a:buNone/>
            </a:pPr>
            <a:r>
              <a:rPr lang="en-US" b="1" dirty="0" smtClean="0"/>
              <a:t>	</a:t>
            </a:r>
            <a:r>
              <a:rPr lang="en-US" dirty="0" smtClean="0"/>
              <a:t>knowledge, expertise, understanding</a:t>
            </a:r>
          </a:p>
          <a:p>
            <a:pPr marL="457200" lvl="1" indent="0">
              <a:buNone/>
            </a:pPr>
            <a:endParaRPr lang="en-US" b="1" dirty="0" smtClean="0"/>
          </a:p>
          <a:p>
            <a:pPr lvl="1">
              <a:buFont typeface="Wingdings" panose="05000000000000000000" pitchFamily="2" charset="2"/>
              <a:buChar char="Ø"/>
            </a:pPr>
            <a:r>
              <a:rPr lang="en-US" b="1" dirty="0"/>
              <a:t> </a:t>
            </a:r>
            <a:r>
              <a:rPr lang="en-US" b="1" dirty="0" smtClean="0"/>
              <a:t>Will</a:t>
            </a:r>
          </a:p>
          <a:p>
            <a:pPr marL="457200" lvl="1" indent="0">
              <a:buNone/>
            </a:pPr>
            <a:r>
              <a:rPr lang="en-US" dirty="0" smtClean="0"/>
              <a:t>	interest, patience, persistence</a:t>
            </a:r>
            <a:endParaRPr lang="en-US" dirty="0"/>
          </a:p>
          <a:p>
            <a:pPr marL="457200" lvl="1" indent="0">
              <a:buNone/>
            </a:pPr>
            <a:endParaRPr lang="en-US" dirty="0" smtClean="0"/>
          </a:p>
          <a:p>
            <a:pPr marL="457200" lvl="1" indent="0">
              <a:buNone/>
            </a:pPr>
            <a:endParaRPr lang="en-US" dirty="0"/>
          </a:p>
          <a:p>
            <a:pPr marL="0" indent="0">
              <a:buNone/>
            </a:pPr>
            <a:endParaRPr lang="en-US" b="1" dirty="0"/>
          </a:p>
          <a:p>
            <a:pPr marL="0" indent="0">
              <a:buNone/>
            </a:pPr>
            <a:endParaRPr lang="en-US" dirty="0" smtClean="0"/>
          </a:p>
        </p:txBody>
      </p:sp>
      <p:grpSp>
        <p:nvGrpSpPr>
          <p:cNvPr id="4" name="Group 5"/>
          <p:cNvGrpSpPr>
            <a:grpSpLocks/>
          </p:cNvGrpSpPr>
          <p:nvPr/>
        </p:nvGrpSpPr>
        <p:grpSpPr bwMode="auto">
          <a:xfrm>
            <a:off x="228600" y="5700386"/>
            <a:ext cx="8709314" cy="1157613"/>
            <a:chOff x="-241637" y="5793728"/>
            <a:chExt cx="8710082" cy="1158633"/>
          </a:xfrm>
        </p:grpSpPr>
        <p:pic>
          <p:nvPicPr>
            <p:cNvPr id="5"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637" y="6075955"/>
              <a:ext cx="1457454" cy="59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7323" y="5793728"/>
              <a:ext cx="1011122" cy="115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432" y="2133600"/>
            <a:ext cx="2171700" cy="2171700"/>
          </a:xfrm>
          <a:prstGeom prst="rect">
            <a:avLst/>
          </a:prstGeom>
        </p:spPr>
      </p:pic>
      <p:sp>
        <p:nvSpPr>
          <p:cNvPr id="8" name="TextBox 7"/>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57-58</a:t>
            </a:r>
            <a:endParaRPr lang="en-US" sz="2400" b="1" dirty="0"/>
          </a:p>
        </p:txBody>
      </p:sp>
    </p:spTree>
    <p:extLst>
      <p:ext uri="{BB962C8B-B14F-4D97-AF65-F5344CB8AC3E}">
        <p14:creationId xmlns:p14="http://schemas.microsoft.com/office/powerpoint/2010/main" val="2028137673"/>
      </p:ext>
    </p:extLst>
  </p:cSld>
  <p:clrMapOvr>
    <a:masterClrMapping/>
  </p:clrMapOvr>
  <p:transition spd="slow">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33" y="344075"/>
            <a:ext cx="6805559" cy="639762"/>
          </a:xfrm>
        </p:spPr>
        <p:txBody>
          <a:bodyPr>
            <a:normAutofit fontScale="90000"/>
          </a:bodyPr>
          <a:lstStyle/>
          <a:p>
            <a:r>
              <a:rPr lang="en-US" b="1" dirty="0" smtClean="0">
                <a:effectLst>
                  <a:outerShdw blurRad="38100" dist="38100" dir="2700000" algn="tl">
                    <a:srgbClr val="000000">
                      <a:alpha val="43137"/>
                    </a:srgbClr>
                  </a:outerShdw>
                </a:effectLst>
              </a:rPr>
              <a:t>Organizational Capacity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5276" y="633808"/>
            <a:ext cx="8229600" cy="4525963"/>
          </a:xfrm>
        </p:spPr>
        <p:txBody>
          <a:bodyPr/>
          <a:lstStyle/>
          <a:p>
            <a:pPr marL="0" indent="0">
              <a:buNone/>
            </a:pPr>
            <a:r>
              <a:rPr lang="en-US" b="1" dirty="0" smtClean="0"/>
              <a:t>Culture shaped by positive, change-oriented: </a:t>
            </a:r>
          </a:p>
          <a:p>
            <a:pPr marL="0" indent="0">
              <a:buNone/>
            </a:pPr>
            <a:r>
              <a:rPr lang="en-US" b="1" dirty="0" smtClean="0"/>
              <a:t>Interaction</a:t>
            </a:r>
          </a:p>
          <a:p>
            <a:pPr marL="0" indent="0">
              <a:buNone/>
            </a:pPr>
            <a:r>
              <a:rPr lang="en-US" dirty="0" smtClean="0"/>
              <a:t>					</a:t>
            </a:r>
            <a:r>
              <a:rPr lang="en-US" b="1" dirty="0" smtClean="0"/>
              <a:t>Collaboration</a:t>
            </a:r>
          </a:p>
          <a:p>
            <a:pPr marL="0" indent="0">
              <a:buNone/>
            </a:pPr>
            <a:endParaRPr lang="en-US" dirty="0" smtClean="0"/>
          </a:p>
          <a:p>
            <a:pPr marL="0" indent="0">
              <a:buNone/>
            </a:pPr>
            <a:endParaRPr lang="en-US" dirty="0" smtClean="0"/>
          </a:p>
          <a:p>
            <a:pPr marL="0" indent="0">
              <a:buNone/>
            </a:pPr>
            <a:r>
              <a:rPr lang="en-US" dirty="0" smtClean="0"/>
              <a:t>	</a:t>
            </a:r>
          </a:p>
          <a:p>
            <a:pPr marL="0" indent="0">
              <a:buNone/>
            </a:pPr>
            <a:r>
              <a:rPr lang="en-US" b="1" dirty="0" smtClean="0"/>
              <a:t>   Communication</a:t>
            </a:r>
          </a:p>
          <a:p>
            <a:pPr>
              <a:buFont typeface="Wingdings" panose="05000000000000000000" pitchFamily="2" charset="2"/>
              <a:buChar char="Ø"/>
            </a:pPr>
            <a:endParaRPr lang="en-US" dirty="0"/>
          </a:p>
          <a:p>
            <a:pPr marL="0" indent="0">
              <a:buNone/>
            </a:pPr>
            <a:endParaRPr lang="en-US" dirty="0" smtClean="0"/>
          </a:p>
        </p:txBody>
      </p:sp>
      <p:grpSp>
        <p:nvGrpSpPr>
          <p:cNvPr id="4" name="Group 5"/>
          <p:cNvGrpSpPr>
            <a:grpSpLocks/>
          </p:cNvGrpSpPr>
          <p:nvPr/>
        </p:nvGrpSpPr>
        <p:grpSpPr bwMode="auto">
          <a:xfrm>
            <a:off x="90384" y="6142725"/>
            <a:ext cx="8901216" cy="629777"/>
            <a:chOff x="252304" y="6334712"/>
            <a:chExt cx="7993088" cy="630332"/>
          </a:xfrm>
        </p:grpSpPr>
        <p:pic>
          <p:nvPicPr>
            <p:cNvPr id="5"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304" y="6531250"/>
              <a:ext cx="900295" cy="43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6378" y="6334712"/>
              <a:ext cx="539014" cy="61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6069" y="1587062"/>
            <a:ext cx="2104812" cy="18065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531" y="4056751"/>
            <a:ext cx="2419350" cy="20859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316" y="2490353"/>
            <a:ext cx="3508560" cy="2132410"/>
          </a:xfrm>
          <a:prstGeom prst="rect">
            <a:avLst/>
          </a:prstGeom>
        </p:spPr>
      </p:pic>
      <p:sp>
        <p:nvSpPr>
          <p:cNvPr id="10" name="TextBox 9"/>
          <p:cNvSpPr txBox="1"/>
          <p:nvPr/>
        </p:nvSpPr>
        <p:spPr>
          <a:xfrm>
            <a:off x="5072532" y="5680104"/>
            <a:ext cx="1295400" cy="523220"/>
          </a:xfrm>
          <a:prstGeom prst="rect">
            <a:avLst/>
          </a:prstGeom>
          <a:noFill/>
        </p:spPr>
        <p:txBody>
          <a:bodyPr wrap="square" rtlCol="0">
            <a:spAutoFit/>
          </a:bodyPr>
          <a:lstStyle/>
          <a:p>
            <a:r>
              <a:rPr lang="en-US" sz="2800" b="1" dirty="0" smtClean="0">
                <a:solidFill>
                  <a:srgbClr val="0070C0"/>
                </a:solidFill>
                <a:effectLst>
                  <a:outerShdw blurRad="38100" dist="38100" dir="2700000" algn="tl">
                    <a:srgbClr val="000000">
                      <a:alpha val="43137"/>
                    </a:srgbClr>
                  </a:outerShdw>
                </a:effectLst>
              </a:rPr>
              <a:t>LYNC</a:t>
            </a:r>
            <a:endParaRPr lang="en-US" sz="2800" b="1" dirty="0">
              <a:solidFill>
                <a:srgbClr val="0070C0"/>
              </a:solidFill>
              <a:effectLst>
                <a:outerShdw blurRad="38100" dist="38100" dir="2700000" algn="tl">
                  <a:srgbClr val="000000">
                    <a:alpha val="43137"/>
                  </a:srgbClr>
                </a:outerShdw>
              </a:effectLst>
            </a:endParaRPr>
          </a:p>
        </p:txBody>
      </p:sp>
      <p:sp>
        <p:nvSpPr>
          <p:cNvPr id="11" name="Left Arrow 10"/>
          <p:cNvSpPr/>
          <p:nvPr/>
        </p:nvSpPr>
        <p:spPr>
          <a:xfrm rot="1013036">
            <a:off x="4329837" y="5681098"/>
            <a:ext cx="695153" cy="4305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57-58</a:t>
            </a:r>
            <a:endParaRPr lang="en-US" sz="2400" b="1" dirty="0"/>
          </a:p>
        </p:txBody>
      </p:sp>
    </p:spTree>
    <p:extLst>
      <p:ext uri="{BB962C8B-B14F-4D97-AF65-F5344CB8AC3E}">
        <p14:creationId xmlns:p14="http://schemas.microsoft.com/office/powerpoint/2010/main" val="189232605"/>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813" y="-1466193"/>
            <a:ext cx="13716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65309"/>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290" y="527734"/>
            <a:ext cx="7062705" cy="639762"/>
          </a:xfrm>
        </p:spPr>
        <p:txBody>
          <a:bodyPr>
            <a:normAutofit fontScale="90000"/>
          </a:bodyPr>
          <a:lstStyle/>
          <a:p>
            <a:pPr algn="ctr"/>
            <a:r>
              <a:rPr lang="en-US" b="1" dirty="0" smtClean="0">
                <a:effectLst>
                  <a:outerShdw blurRad="38100" dist="38100" dir="2700000" algn="tl">
                    <a:srgbClr val="000000">
                      <a:alpha val="43137"/>
                    </a:srgbClr>
                  </a:outerShdw>
                </a:effectLst>
              </a:rPr>
              <a:t>Structural Capacity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63657" y="1167496"/>
            <a:ext cx="8772525" cy="4724400"/>
          </a:xfrm>
        </p:spPr>
        <p:txBody>
          <a:bodyPr>
            <a:normAutofit lnSpcReduction="10000"/>
          </a:bodyPr>
          <a:lstStyle/>
          <a:p>
            <a:pPr marL="0" indent="0">
              <a:buNone/>
            </a:pPr>
            <a:r>
              <a:rPr lang="en-US" b="1" dirty="0"/>
              <a:t>S</a:t>
            </a:r>
            <a:r>
              <a:rPr lang="en-US" b="1" dirty="0" smtClean="0"/>
              <a:t>ystem elements independent of humans who may use or change them for function </a:t>
            </a:r>
          </a:p>
          <a:p>
            <a:pPr>
              <a:buFont typeface="Wingdings" panose="05000000000000000000" pitchFamily="2" charset="2"/>
              <a:buChar char="Ø"/>
            </a:pPr>
            <a:endParaRPr lang="en-US" sz="2800" dirty="0" smtClean="0"/>
          </a:p>
          <a:p>
            <a:pPr>
              <a:buFont typeface="Wingdings" panose="05000000000000000000" pitchFamily="2" charset="2"/>
              <a:buChar char="Ø"/>
            </a:pPr>
            <a:r>
              <a:rPr lang="en-US" sz="2800" dirty="0" smtClean="0"/>
              <a:t>Policies &amp; procedures   </a:t>
            </a:r>
          </a:p>
          <a:p>
            <a:pPr marL="0" indent="0">
              <a:buNone/>
            </a:pPr>
            <a:endParaRPr lang="en-US" sz="2800" dirty="0" smtClean="0"/>
          </a:p>
          <a:p>
            <a:pPr>
              <a:buFont typeface="Wingdings" panose="05000000000000000000" pitchFamily="2" charset="2"/>
              <a:buChar char="Ø"/>
            </a:pPr>
            <a:endParaRPr lang="en-US" sz="2800" dirty="0" smtClean="0"/>
          </a:p>
          <a:p>
            <a:pPr>
              <a:buFont typeface="Wingdings" panose="05000000000000000000" pitchFamily="2" charset="2"/>
              <a:buChar char="Ø"/>
            </a:pPr>
            <a:r>
              <a:rPr lang="en-US" sz="2800" dirty="0" smtClean="0"/>
              <a:t>Formalized practices</a:t>
            </a:r>
          </a:p>
          <a:p>
            <a:pPr lvl="2"/>
            <a:r>
              <a:rPr lang="en-US" dirty="0" smtClean="0"/>
              <a:t>Curriculum frameworks</a:t>
            </a:r>
          </a:p>
          <a:p>
            <a:pPr lvl="2"/>
            <a:r>
              <a:rPr lang="en-US" dirty="0" smtClean="0"/>
              <a:t>PL Design</a:t>
            </a:r>
          </a:p>
          <a:p>
            <a:pPr lvl="2"/>
            <a:r>
              <a:rPr lang="en-US" dirty="0" smtClean="0"/>
              <a:t>Hiring practices</a:t>
            </a:r>
          </a:p>
          <a:p>
            <a:pPr lvl="2"/>
            <a:r>
              <a:rPr lang="en-US" dirty="0" smtClean="0"/>
              <a:t>Alignment of Partnerships (school, district, university)</a:t>
            </a:r>
          </a:p>
          <a:p>
            <a:pPr lvl="2"/>
            <a:endParaRPr lang="en-US" dirty="0" smtClean="0"/>
          </a:p>
        </p:txBody>
      </p:sp>
      <p:grpSp>
        <p:nvGrpSpPr>
          <p:cNvPr id="4" name="Group 5"/>
          <p:cNvGrpSpPr>
            <a:grpSpLocks/>
          </p:cNvGrpSpPr>
          <p:nvPr/>
        </p:nvGrpSpPr>
        <p:grpSpPr bwMode="auto">
          <a:xfrm>
            <a:off x="142876" y="5920798"/>
            <a:ext cx="8848724" cy="895870"/>
            <a:chOff x="304801" y="6055703"/>
            <a:chExt cx="7935024" cy="896659"/>
          </a:xfrm>
        </p:grpSpPr>
        <p:pic>
          <p:nvPicPr>
            <p:cNvPr id="5"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6300787"/>
              <a:ext cx="1074739"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7323" y="6055703"/>
              <a:ext cx="782502" cy="89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905000"/>
            <a:ext cx="2492392" cy="13667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2749456"/>
            <a:ext cx="1740218" cy="2057400"/>
          </a:xfrm>
          <a:prstGeom prst="rect">
            <a:avLst/>
          </a:prstGeom>
          <a:ln w="57150">
            <a:solidFill>
              <a:schemeClr val="accent2"/>
            </a:solidFill>
          </a:ln>
        </p:spPr>
      </p:pic>
      <p:sp>
        <p:nvSpPr>
          <p:cNvPr id="9" name="TextBox 8"/>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57-58</a:t>
            </a:r>
            <a:endParaRPr lang="en-US" sz="2400" b="1" dirty="0"/>
          </a:p>
        </p:txBody>
      </p:sp>
    </p:spTree>
    <p:extLst>
      <p:ext uri="{BB962C8B-B14F-4D97-AF65-F5344CB8AC3E}">
        <p14:creationId xmlns:p14="http://schemas.microsoft.com/office/powerpoint/2010/main" val="41506050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571" y="316569"/>
            <a:ext cx="6503595" cy="808038"/>
          </a:xfrm>
        </p:spPr>
        <p:txBody>
          <a:bodyPr>
            <a:normAutofit fontScale="90000"/>
          </a:bodyPr>
          <a:lstStyle/>
          <a:p>
            <a:pPr algn="ctr"/>
            <a:r>
              <a:rPr lang="en-US" b="1" dirty="0" smtClean="0">
                <a:effectLst>
                  <a:outerShdw blurRad="38100" dist="38100" dir="2700000" algn="tl">
                    <a:srgbClr val="000000">
                      <a:alpha val="43137"/>
                    </a:srgbClr>
                  </a:outerShdw>
                </a:effectLst>
              </a:rPr>
              <a:t>Material Capacity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886" y="1066800"/>
            <a:ext cx="8811714" cy="5059363"/>
          </a:xfrm>
        </p:spPr>
        <p:txBody>
          <a:bodyPr/>
          <a:lstStyle/>
          <a:p>
            <a:pPr marL="0" indent="0">
              <a:buNone/>
            </a:pPr>
            <a:r>
              <a:rPr lang="en-US" b="1" dirty="0" smtClean="0"/>
              <a:t>Fiscal resources and/or other material supports </a:t>
            </a:r>
          </a:p>
          <a:p>
            <a:pPr marL="0" indent="0">
              <a:buNone/>
            </a:pPr>
            <a:endParaRPr lang="en-US" b="1" dirty="0" smtClean="0"/>
          </a:p>
          <a:p>
            <a:pPr>
              <a:buFont typeface="Wingdings" panose="05000000000000000000" pitchFamily="2" charset="2"/>
              <a:buChar char="Ø"/>
            </a:pPr>
            <a:r>
              <a:rPr lang="en-US" dirty="0"/>
              <a:t> </a:t>
            </a:r>
            <a:r>
              <a:rPr lang="en-US" dirty="0" smtClean="0"/>
              <a:t>Financial Resources (internal/external)</a:t>
            </a:r>
          </a:p>
          <a:p>
            <a:pPr marL="0" indent="0">
              <a:buNone/>
            </a:pPr>
            <a:endParaRPr lang="en-US" dirty="0" smtClean="0"/>
          </a:p>
          <a:p>
            <a:pPr>
              <a:buFont typeface="Wingdings" panose="05000000000000000000" pitchFamily="2" charset="2"/>
              <a:buChar char="Ø"/>
            </a:pPr>
            <a:r>
              <a:rPr lang="en-US" dirty="0" smtClean="0"/>
              <a:t> Space, materials</a:t>
            </a:r>
          </a:p>
          <a:p>
            <a:pPr marL="0" indent="0">
              <a:buNone/>
            </a:pPr>
            <a:endParaRPr lang="en-US" dirty="0" smtClean="0"/>
          </a:p>
          <a:p>
            <a:pPr>
              <a:buFont typeface="Wingdings" panose="05000000000000000000" pitchFamily="2" charset="2"/>
              <a:buChar char="Ø"/>
            </a:pPr>
            <a:r>
              <a:rPr lang="en-US" dirty="0"/>
              <a:t> </a:t>
            </a:r>
            <a:r>
              <a:rPr lang="en-US" dirty="0" smtClean="0"/>
              <a:t>Transportation, grounds, technology</a:t>
            </a:r>
          </a:p>
          <a:p>
            <a:pPr marL="0" indent="0">
              <a:buNone/>
            </a:pPr>
            <a:endParaRPr lang="en-US" dirty="0"/>
          </a:p>
        </p:txBody>
      </p:sp>
      <p:grpSp>
        <p:nvGrpSpPr>
          <p:cNvPr id="4" name="Group 5"/>
          <p:cNvGrpSpPr>
            <a:grpSpLocks/>
          </p:cNvGrpSpPr>
          <p:nvPr/>
        </p:nvGrpSpPr>
        <p:grpSpPr bwMode="auto">
          <a:xfrm>
            <a:off x="186813" y="5981482"/>
            <a:ext cx="8957187" cy="793266"/>
            <a:chOff x="311728" y="6476964"/>
            <a:chExt cx="8424530" cy="863743"/>
          </a:xfrm>
        </p:grpSpPr>
        <p:pic>
          <p:nvPicPr>
            <p:cNvPr id="5"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728" y="6569749"/>
              <a:ext cx="1032478" cy="60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2482" y="6476964"/>
              <a:ext cx="753776" cy="86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828" y="2840614"/>
            <a:ext cx="1857375" cy="1857375"/>
          </a:xfrm>
          <a:prstGeom prst="rect">
            <a:avLst/>
          </a:prstGeom>
        </p:spPr>
      </p:pic>
      <p:sp>
        <p:nvSpPr>
          <p:cNvPr id="8" name="TextBox 7"/>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57-58</a:t>
            </a:r>
            <a:endParaRPr lang="en-US" sz="2400" b="1" dirty="0"/>
          </a:p>
        </p:txBody>
      </p:sp>
    </p:spTree>
    <p:extLst>
      <p:ext uri="{BB962C8B-B14F-4D97-AF65-F5344CB8AC3E}">
        <p14:creationId xmlns:p14="http://schemas.microsoft.com/office/powerpoint/2010/main" val="3490820146"/>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248" y="-703351"/>
            <a:ext cx="9853448" cy="7561351"/>
          </a:xfrm>
        </p:spPr>
      </p:pic>
    </p:spTree>
    <p:extLst>
      <p:ext uri="{BB962C8B-B14F-4D97-AF65-F5344CB8AC3E}">
        <p14:creationId xmlns:p14="http://schemas.microsoft.com/office/powerpoint/2010/main" val="1636225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8229600" cy="1143000"/>
          </a:xfrm>
        </p:spPr>
        <p:txBody>
          <a:bodyPr>
            <a:normAutofit/>
          </a:bodyPr>
          <a:lstStyle/>
          <a:p>
            <a:pPr algn="l"/>
            <a:r>
              <a:rPr lang="en-US" sz="6000" b="1" dirty="0" smtClean="0">
                <a:effectLst>
                  <a:outerShdw blurRad="38100" dist="38100" dir="2700000" algn="tl">
                    <a:srgbClr val="000000">
                      <a:alpha val="43137"/>
                    </a:srgbClr>
                  </a:outerShdw>
                </a:effectLst>
              </a:rPr>
              <a:t>At your table</a:t>
            </a:r>
            <a:endParaRPr lang="en-US" sz="6000" b="1" dirty="0">
              <a:effectLst>
                <a:outerShdw blurRad="38100" dist="38100" dir="2700000" algn="tl">
                  <a:srgbClr val="000000">
                    <a:alpha val="43137"/>
                  </a:srgbClr>
                </a:outerShdw>
              </a:effectLst>
            </a:endParaRPr>
          </a:p>
        </p:txBody>
      </p:sp>
      <p:pic>
        <p:nvPicPr>
          <p:cNvPr id="2050" name="Picture 2" descr="C:\Users\rwoosley\Desktop\Desktop icon organizer\3d men\puzz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4999" y="35312"/>
            <a:ext cx="2899317" cy="255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2073166"/>
            <a:ext cx="8839200" cy="3970318"/>
          </a:xfrm>
          <a:prstGeom prst="rect">
            <a:avLst/>
          </a:prstGeom>
          <a:noFill/>
        </p:spPr>
        <p:txBody>
          <a:bodyPr wrap="square" rtlCol="0">
            <a:spAutoFit/>
          </a:bodyPr>
          <a:lstStyle/>
          <a:p>
            <a:r>
              <a:rPr lang="en-US" sz="3600" b="1" dirty="0" smtClean="0">
                <a:solidFill>
                  <a:srgbClr val="0070C0"/>
                </a:solidFill>
                <a:effectLst>
                  <a:outerShdw blurRad="38100" dist="38100" dir="2700000" algn="tl">
                    <a:srgbClr val="000000">
                      <a:alpha val="43137"/>
                    </a:srgbClr>
                  </a:outerShdw>
                </a:effectLst>
              </a:rPr>
              <a:t>Use the reflection sheet</a:t>
            </a:r>
          </a:p>
          <a:p>
            <a:pPr algn="ctr"/>
            <a:r>
              <a:rPr lang="en-US" sz="3600" dirty="0" smtClean="0"/>
              <a:t> </a:t>
            </a:r>
            <a:r>
              <a:rPr lang="en-US" sz="3200" b="1" i="1" dirty="0"/>
              <a:t>Thinking about District Capacity </a:t>
            </a:r>
            <a:endParaRPr lang="en-US" sz="3200" b="1" i="1" dirty="0" smtClean="0"/>
          </a:p>
          <a:p>
            <a:pPr algn="ctr"/>
            <a:r>
              <a:rPr lang="en-US" sz="3200" b="1" i="1" dirty="0" smtClean="0"/>
              <a:t>through </a:t>
            </a:r>
            <a:r>
              <a:rPr lang="en-US" sz="3200" b="1" i="1" dirty="0"/>
              <a:t>the lens of Student </a:t>
            </a:r>
            <a:r>
              <a:rPr lang="en-US" sz="3200" b="1" i="1" dirty="0" smtClean="0"/>
              <a:t>Growth</a:t>
            </a:r>
          </a:p>
          <a:p>
            <a:r>
              <a:rPr lang="en-US" sz="4000" b="1" dirty="0" smtClean="0">
                <a:solidFill>
                  <a:srgbClr val="0070C0"/>
                </a:solidFill>
                <a:effectLst>
                  <a:outerShdw blurRad="38100" dist="38100" dir="2700000" algn="tl">
                    <a:srgbClr val="000000">
                      <a:alpha val="43137"/>
                    </a:srgbClr>
                  </a:outerShdw>
                </a:effectLst>
              </a:rPr>
              <a:t>CONSIDER</a:t>
            </a:r>
          </a:p>
          <a:p>
            <a:pPr marL="571500" indent="-571500">
              <a:buFont typeface="Wingdings" panose="05000000000000000000" pitchFamily="2" charset="2"/>
              <a:buChar char="ü"/>
            </a:pPr>
            <a:r>
              <a:rPr lang="en-US" sz="3600" dirty="0" smtClean="0"/>
              <a:t>What’s already in place to support the student growth process? </a:t>
            </a:r>
          </a:p>
          <a:p>
            <a:pPr marL="571500" indent="-571500">
              <a:buFont typeface="Wingdings" panose="05000000000000000000" pitchFamily="2" charset="2"/>
              <a:buChar char="ü"/>
            </a:pPr>
            <a:r>
              <a:rPr lang="en-US" sz="3600" dirty="0"/>
              <a:t>W</a:t>
            </a:r>
            <a:r>
              <a:rPr lang="en-US" sz="3600" dirty="0" smtClean="0"/>
              <a:t>hat may be needed?</a:t>
            </a:r>
            <a:endParaRPr lang="en-US" sz="3600" dirty="0"/>
          </a:p>
        </p:txBody>
      </p:sp>
      <p:sp>
        <p:nvSpPr>
          <p:cNvPr id="5" name="TextBox 4"/>
          <p:cNvSpPr txBox="1"/>
          <p:nvPr/>
        </p:nvSpPr>
        <p:spPr>
          <a:xfrm>
            <a:off x="3069473" y="6213732"/>
            <a:ext cx="2680542" cy="461665"/>
          </a:xfrm>
          <a:prstGeom prst="rect">
            <a:avLst/>
          </a:prstGeom>
          <a:solidFill>
            <a:srgbClr val="FFFF00"/>
          </a:solidFill>
        </p:spPr>
        <p:txBody>
          <a:bodyPr wrap="none" rtlCol="0">
            <a:spAutoFit/>
          </a:bodyPr>
          <a:lstStyle/>
          <a:p>
            <a:r>
              <a:rPr lang="en-US" sz="2400" b="1" dirty="0" smtClean="0"/>
              <a:t>Packet pages 57-58</a:t>
            </a:r>
            <a:endParaRPr lang="en-US" sz="2400" b="1" dirty="0"/>
          </a:p>
        </p:txBody>
      </p:sp>
    </p:spTree>
    <p:extLst>
      <p:ext uri="{BB962C8B-B14F-4D97-AF65-F5344CB8AC3E}">
        <p14:creationId xmlns:p14="http://schemas.microsoft.com/office/powerpoint/2010/main" val="13713896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599"/>
            <a:ext cx="3733800" cy="5068707"/>
          </a:xfrm>
        </p:spPr>
        <p:txBody>
          <a:bodyPr>
            <a:noAutofit/>
          </a:bodyPr>
          <a:lstStyle/>
          <a:p>
            <a:r>
              <a:rPr lang="en-US" sz="5400" b="1" dirty="0" smtClean="0">
                <a:effectLst>
                  <a:outerShdw blurRad="38100" dist="38100" dir="2700000" algn="tl">
                    <a:srgbClr val="000000">
                      <a:alpha val="43137"/>
                    </a:srgbClr>
                  </a:outerShdw>
                </a:effectLst>
              </a:rPr>
              <a:t>Be prepared to share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one good practice</a:t>
            </a:r>
            <a:endParaRPr lang="en-US" sz="5400" b="1" dirty="0">
              <a:effectLst>
                <a:outerShdw blurRad="38100" dist="38100" dir="2700000" algn="tl">
                  <a:srgbClr val="000000">
                    <a:alpha val="43137"/>
                  </a:srgbClr>
                </a:outerShdw>
              </a:effectLst>
            </a:endParaRPr>
          </a:p>
        </p:txBody>
      </p:sp>
      <p:pic>
        <p:nvPicPr>
          <p:cNvPr id="3075" name="Picture 3" descr="C:\Users\rwoosley\AppData\Local\Microsoft\Windows\Temporary Internet Files\Content.IE5\IHF064J7\MC90031181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
            <a:ext cx="48006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68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981200"/>
            <a:ext cx="8229600" cy="4648200"/>
          </a:xfrm>
        </p:spPr>
        <p:txBody>
          <a:bodyPr/>
          <a:lstStyle/>
          <a:p>
            <a:r>
              <a:rPr lang="en-US" dirty="0" smtClean="0"/>
              <a:t>Administration Window:  </a:t>
            </a:r>
            <a:r>
              <a:rPr lang="en-US" sz="3600" b="1" i="1" dirty="0" smtClean="0">
                <a:effectLst>
                  <a:outerShdw blurRad="38100" dist="38100" dir="2700000" algn="tl">
                    <a:srgbClr val="000000">
                      <a:alpha val="43137"/>
                    </a:srgbClr>
                  </a:outerShdw>
                </a:effectLst>
              </a:rPr>
              <a:t>March 19-April 2</a:t>
            </a:r>
          </a:p>
          <a:p>
            <a:r>
              <a:rPr lang="en-US" dirty="0" smtClean="0"/>
              <a:t>Student Voice Resources</a:t>
            </a:r>
          </a:p>
          <a:p>
            <a:pPr lvl="1"/>
            <a:r>
              <a:rPr lang="en-US" dirty="0">
                <a:hlinkClick r:id="rId3"/>
              </a:rPr>
              <a:t>http://</a:t>
            </a:r>
            <a:r>
              <a:rPr lang="en-US" dirty="0" smtClean="0">
                <a:hlinkClick r:id="rId3"/>
              </a:rPr>
              <a:t>education.ky.gov/teachers/HiEffTeach/Pages/Student-Voice-Survey.aspx</a:t>
            </a:r>
            <a:endParaRPr lang="en-US" dirty="0" smtClean="0"/>
          </a:p>
          <a:p>
            <a:pPr lvl="1"/>
            <a:r>
              <a:rPr lang="en-US" dirty="0">
                <a:hlinkClick r:id="rId4"/>
              </a:rPr>
              <a:t>http://mediaportal.education.ky.gov/educator-effectiveness</a:t>
            </a:r>
            <a:r>
              <a:rPr lang="en-US" dirty="0" smtClean="0">
                <a:hlinkClick r:id="rId4"/>
              </a:rPr>
              <a:t>/</a:t>
            </a:r>
            <a:endParaRPr lang="en-US" dirty="0"/>
          </a:p>
          <a:p>
            <a:pPr marL="457200" lvl="1" indent="0" algn="ctr">
              <a:buNone/>
            </a:pPr>
            <a:r>
              <a:rPr lang="en-US" b="1" i="1" dirty="0" smtClean="0">
                <a:solidFill>
                  <a:srgbClr val="FF0000"/>
                </a:solidFill>
              </a:rPr>
              <a:t>Recent Change:  K-2 Survey will NOT be administered during the upcoming SV window.  </a:t>
            </a:r>
          </a:p>
          <a:p>
            <a:pPr lvl="1"/>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28600"/>
            <a:ext cx="6019800" cy="1828800"/>
          </a:xfrm>
          <a:prstGeom prst="rect">
            <a:avLst/>
          </a:prstGeom>
        </p:spPr>
      </p:pic>
    </p:spTree>
    <p:extLst>
      <p:ext uri="{BB962C8B-B14F-4D97-AF65-F5344CB8AC3E}">
        <p14:creationId xmlns:p14="http://schemas.microsoft.com/office/powerpoint/2010/main" val="200098900"/>
      </p:ext>
    </p:extLst>
  </p:cSld>
  <p:clrMapOvr>
    <a:masterClrMapping/>
  </p:clrMapOvr>
  <p:transition spd="slow">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chemeClr val="bg2"/>
          </a:solidFill>
          <a:ln>
            <a:solidFill>
              <a:schemeClr val="tx1"/>
            </a:solidFill>
          </a:ln>
        </p:spPr>
        <p:style>
          <a:lnRef idx="2">
            <a:schemeClr val="accent5"/>
          </a:lnRef>
          <a:fillRef idx="1">
            <a:schemeClr val="lt1"/>
          </a:fillRef>
          <a:effectRef idx="0">
            <a:schemeClr val="accent5"/>
          </a:effectRef>
          <a:fontRef idx="minor">
            <a:schemeClr val="dk1"/>
          </a:fontRef>
        </p:style>
        <p:txBody>
          <a:bodyPr/>
          <a:lstStyle/>
          <a:p>
            <a:r>
              <a:rPr lang="en-US" b="1" dirty="0" smtClean="0">
                <a:ln w="10541" cmpd="sng">
                  <a:solidFill>
                    <a:schemeClr val="accent1">
                      <a:shade val="88000"/>
                      <a:satMod val="110000"/>
                    </a:schemeClr>
                  </a:solidFill>
                  <a:prstDash val="solid"/>
                </a:ln>
                <a:solidFill>
                  <a:schemeClr val="tx1"/>
                </a:solidFill>
              </a:rPr>
              <a:t>Observation Window 3</a:t>
            </a:r>
            <a:endParaRPr lang="en-US" b="1" dirty="0">
              <a:ln w="10541" cmpd="sng">
                <a:solidFill>
                  <a:schemeClr val="accent1">
                    <a:shade val="88000"/>
                    <a:satMod val="110000"/>
                  </a:schemeClr>
                </a:solidFill>
                <a:prstDash val="solid"/>
              </a:ln>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9" y="1422400"/>
            <a:ext cx="7124702" cy="3225800"/>
          </a:xfrm>
          <a:prstGeom prst="rect">
            <a:avLst/>
          </a:prstGeom>
        </p:spPr>
      </p:pic>
      <p:sp>
        <p:nvSpPr>
          <p:cNvPr id="9" name="Oval 8"/>
          <p:cNvSpPr/>
          <p:nvPr/>
        </p:nvSpPr>
        <p:spPr>
          <a:xfrm>
            <a:off x="5334000" y="3524824"/>
            <a:ext cx="609600" cy="609600"/>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4267201" y="4178042"/>
            <a:ext cx="1676400" cy="1981201"/>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168643"/>
            <a:ext cx="1676400" cy="1026955"/>
          </a:xfrm>
          <a:prstGeom prst="rect">
            <a:avLst/>
          </a:prstGeom>
        </p:spPr>
      </p:pic>
      <p:sp>
        <p:nvSpPr>
          <p:cNvPr id="30" name="Rectangle 29"/>
          <p:cNvSpPr/>
          <p:nvPr/>
        </p:nvSpPr>
        <p:spPr>
          <a:xfrm>
            <a:off x="114299" y="4460757"/>
            <a:ext cx="4000501" cy="707886"/>
          </a:xfrm>
          <a:prstGeom prst="rect">
            <a:avLst/>
          </a:prstGeom>
          <a:noFill/>
        </p:spPr>
        <p:txBody>
          <a:bodyPr wrap="squar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Window</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2" name="TextBox 31"/>
          <p:cNvSpPr txBox="1"/>
          <p:nvPr/>
        </p:nvSpPr>
        <p:spPr>
          <a:xfrm>
            <a:off x="5470634" y="4471903"/>
            <a:ext cx="3673366" cy="1323439"/>
          </a:xfrm>
          <a:prstGeom prst="rect">
            <a:avLst/>
          </a:prstGeom>
          <a:noFill/>
        </p:spPr>
        <p:txBody>
          <a:bodyPr wrap="square" rtlCol="0">
            <a:spAutoFit/>
          </a:bodyPr>
          <a:lstStyle/>
          <a:p>
            <a:pPr algn="ctr"/>
            <a:r>
              <a:rPr lang="en-US" sz="4000" b="1" dirty="0" smtClean="0"/>
              <a:t>CLOSES FEBRUARY 28</a:t>
            </a:r>
            <a:endParaRPr lang="en-US" sz="4000" b="1" dirty="0"/>
          </a:p>
        </p:txBody>
      </p:sp>
    </p:spTree>
    <p:extLst>
      <p:ext uri="{BB962C8B-B14F-4D97-AF65-F5344CB8AC3E}">
        <p14:creationId xmlns:p14="http://schemas.microsoft.com/office/powerpoint/2010/main" val="1842162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00200"/>
            <a:ext cx="7543800" cy="3886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flipV="1">
            <a:off x="3771900" y="4456235"/>
            <a:ext cx="1676400" cy="2514600"/>
          </a:xfrm>
          <a:prstGeom prst="rect">
            <a:avLst/>
          </a:prstGeom>
        </p:spPr>
      </p:pic>
      <p:sp>
        <p:nvSpPr>
          <p:cNvPr id="5" name="Oval 4"/>
          <p:cNvSpPr/>
          <p:nvPr/>
        </p:nvSpPr>
        <p:spPr>
          <a:xfrm>
            <a:off x="3813629" y="4240626"/>
            <a:ext cx="526142" cy="496451"/>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692752"/>
            <a:ext cx="1752600" cy="1012847"/>
          </a:xfrm>
          <a:prstGeom prst="rect">
            <a:avLst/>
          </a:prstGeom>
        </p:spPr>
      </p:pic>
      <p:sp>
        <p:nvSpPr>
          <p:cNvPr id="7" name="Title 1"/>
          <p:cNvSpPr>
            <a:spLocks noGrp="1"/>
          </p:cNvSpPr>
          <p:nvPr>
            <p:ph type="title"/>
          </p:nvPr>
        </p:nvSpPr>
        <p:spPr>
          <a:xfrm>
            <a:off x="457200" y="228600"/>
            <a:ext cx="8229600" cy="1143000"/>
          </a:xfrm>
          <a:solidFill>
            <a:schemeClr val="bg2"/>
          </a:solidFill>
          <a:ln>
            <a:solidFill>
              <a:schemeClr val="tx1"/>
            </a:solidFill>
          </a:ln>
        </p:spPr>
        <p:style>
          <a:lnRef idx="2">
            <a:schemeClr val="accent5"/>
          </a:lnRef>
          <a:fillRef idx="1">
            <a:schemeClr val="lt1"/>
          </a:fillRef>
          <a:effectRef idx="0">
            <a:schemeClr val="accent5"/>
          </a:effectRef>
          <a:fontRef idx="minor">
            <a:schemeClr val="dk1"/>
          </a:fontRef>
        </p:style>
        <p:txBody>
          <a:bodyPr/>
          <a:lstStyle/>
          <a:p>
            <a:r>
              <a:rPr lang="en-US" b="1" dirty="0" smtClean="0">
                <a:ln w="10541" cmpd="sng">
                  <a:solidFill>
                    <a:schemeClr val="accent1">
                      <a:shade val="88000"/>
                      <a:satMod val="110000"/>
                    </a:schemeClr>
                  </a:solidFill>
                  <a:prstDash val="solid"/>
                </a:ln>
                <a:solidFill>
                  <a:schemeClr val="tx1"/>
                </a:solidFill>
              </a:rPr>
              <a:t>Observation Window 4</a:t>
            </a:r>
            <a:endParaRPr lang="en-US" b="1" dirty="0">
              <a:ln w="10541" cmpd="sng">
                <a:solidFill>
                  <a:schemeClr val="accent1">
                    <a:shade val="88000"/>
                    <a:satMod val="110000"/>
                  </a:schemeClr>
                </a:solidFill>
                <a:prstDash val="solid"/>
              </a:ln>
              <a:solidFill>
                <a:schemeClr val="tx1"/>
              </a:solidFill>
            </a:endParaRPr>
          </a:p>
        </p:txBody>
      </p:sp>
      <p:sp>
        <p:nvSpPr>
          <p:cNvPr id="8" name="Rectangle 7"/>
          <p:cNvSpPr/>
          <p:nvPr/>
        </p:nvSpPr>
        <p:spPr>
          <a:xfrm>
            <a:off x="4429826" y="5116485"/>
            <a:ext cx="4000501" cy="707886"/>
          </a:xfrm>
          <a:prstGeom prst="rect">
            <a:avLst/>
          </a:prstGeom>
          <a:noFill/>
        </p:spPr>
        <p:txBody>
          <a:bodyPr wrap="squar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Window</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76200" y="5149840"/>
            <a:ext cx="3204029" cy="1754326"/>
          </a:xfrm>
          <a:prstGeom prst="rect">
            <a:avLst/>
          </a:prstGeom>
          <a:noFill/>
        </p:spPr>
        <p:txBody>
          <a:bodyPr wrap="square" rtlCol="0">
            <a:spAutoFit/>
          </a:bodyPr>
          <a:lstStyle/>
          <a:p>
            <a:pPr algn="ctr"/>
            <a:r>
              <a:rPr lang="en-US" sz="3600" b="1" dirty="0" smtClean="0"/>
              <a:t>MARCH 1- APRIL 30</a:t>
            </a:r>
          </a:p>
          <a:p>
            <a:pPr algn="ctr"/>
            <a:endParaRPr lang="en-US" sz="3600" dirty="0"/>
          </a:p>
        </p:txBody>
      </p:sp>
      <p:sp>
        <p:nvSpPr>
          <p:cNvPr id="10" name="TextBox 9"/>
          <p:cNvSpPr txBox="1"/>
          <p:nvPr/>
        </p:nvSpPr>
        <p:spPr>
          <a:xfrm>
            <a:off x="6868510" y="2819399"/>
            <a:ext cx="2275490" cy="1200329"/>
          </a:xfrm>
          <a:prstGeom prst="rect">
            <a:avLst/>
          </a:prstGeom>
          <a:noFill/>
        </p:spPr>
        <p:txBody>
          <a:bodyPr wrap="square" rtlCol="0">
            <a:spAutoFit/>
          </a:bodyPr>
          <a:lstStyle/>
          <a:p>
            <a:pPr algn="ctr"/>
            <a:r>
              <a:rPr lang="en-US" sz="3600" b="1" dirty="0" smtClean="0"/>
              <a:t>CLOSES APRIL 30</a:t>
            </a:r>
            <a:endParaRPr lang="en-US" sz="3600" b="1" dirty="0"/>
          </a:p>
        </p:txBody>
      </p:sp>
    </p:spTree>
    <p:extLst>
      <p:ext uri="{BB962C8B-B14F-4D97-AF65-F5344CB8AC3E}">
        <p14:creationId xmlns:p14="http://schemas.microsoft.com/office/powerpoint/2010/main" val="25168239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44366"/>
            <a:ext cx="6781800" cy="1600200"/>
          </a:xfrm>
        </p:spPr>
        <p:txBody>
          <a:bodyPr>
            <a:normAutofit fontScale="90000"/>
          </a:bodyPr>
          <a:lstStyle/>
          <a:p>
            <a:r>
              <a:rPr lang="en-US" b="1" dirty="0" smtClean="0">
                <a:solidFill>
                  <a:schemeClr val="tx2"/>
                </a:solidFill>
              </a:rPr>
              <a:t>Certified Evaluation Plan </a:t>
            </a:r>
            <a:br>
              <a:rPr lang="en-US" b="1" dirty="0" smtClean="0">
                <a:solidFill>
                  <a:schemeClr val="tx2"/>
                </a:solidFill>
              </a:rPr>
            </a:br>
            <a:r>
              <a:rPr lang="en-US" b="1" dirty="0" smtClean="0">
                <a:solidFill>
                  <a:schemeClr val="tx2"/>
                </a:solidFill>
              </a:rPr>
              <a:t> Work Sessions</a:t>
            </a:r>
            <a:endParaRPr lang="en-US" b="1" dirty="0">
              <a:solidFill>
                <a:schemeClr val="tx2"/>
              </a:solidFill>
            </a:endParaRPr>
          </a:p>
        </p:txBody>
      </p:sp>
      <p:sp>
        <p:nvSpPr>
          <p:cNvPr id="3" name="Content Placeholder 2"/>
          <p:cNvSpPr>
            <a:spLocks noGrp="1"/>
          </p:cNvSpPr>
          <p:nvPr>
            <p:ph idx="1"/>
          </p:nvPr>
        </p:nvSpPr>
        <p:spPr>
          <a:xfrm>
            <a:off x="457200" y="1844566"/>
            <a:ext cx="8229600" cy="4724400"/>
          </a:xfrm>
        </p:spPr>
        <p:txBody>
          <a:bodyPr>
            <a:normAutofit fontScale="85000" lnSpcReduction="20000"/>
          </a:bodyPr>
          <a:lstStyle/>
          <a:p>
            <a:pPr marL="0" indent="0">
              <a:buNone/>
            </a:pPr>
            <a:r>
              <a:rPr lang="en-US" sz="2800" dirty="0"/>
              <a:t>KDE in partnership with the education cooperatives will host a work session to go through the model Certified Evaluation Plan with district teams.  </a:t>
            </a:r>
            <a:endParaRPr lang="en-US" dirty="0"/>
          </a:p>
          <a:p>
            <a:pPr lvl="0"/>
            <a:r>
              <a:rPr lang="en-US" sz="3800" dirty="0"/>
              <a:t>SESC – Feb. 12</a:t>
            </a:r>
          </a:p>
          <a:p>
            <a:pPr lvl="0"/>
            <a:r>
              <a:rPr lang="en-US" sz="3800" dirty="0"/>
              <a:t>KVEC – Feb 13</a:t>
            </a:r>
          </a:p>
          <a:p>
            <a:pPr lvl="0"/>
            <a:r>
              <a:rPr lang="en-US" sz="3800" dirty="0"/>
              <a:t>OVEC – Feb. 19 </a:t>
            </a:r>
          </a:p>
          <a:p>
            <a:pPr lvl="0"/>
            <a:r>
              <a:rPr lang="en-US" sz="3800" dirty="0"/>
              <a:t>NKEC; WKEC – Feb. 24 </a:t>
            </a:r>
          </a:p>
          <a:p>
            <a:pPr lvl="0"/>
            <a:r>
              <a:rPr lang="en-US" sz="5200" b="1" dirty="0">
                <a:solidFill>
                  <a:srgbClr val="FF0000"/>
                </a:solidFill>
              </a:rPr>
              <a:t>CKEC – Feb. 26 </a:t>
            </a:r>
          </a:p>
          <a:p>
            <a:pPr lvl="0"/>
            <a:r>
              <a:rPr lang="en-US" sz="3800" dirty="0"/>
              <a:t>KEDC – March 3 </a:t>
            </a:r>
          </a:p>
          <a:p>
            <a:pPr lvl="0"/>
            <a:r>
              <a:rPr lang="en-US" sz="3800" dirty="0"/>
              <a:t>GRREC – March 6-7</a:t>
            </a:r>
          </a:p>
          <a:p>
            <a:pPr marL="0" indent="0">
              <a:buNone/>
            </a:pPr>
            <a:endParaRPr lang="en-US" i="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852" r="7566"/>
          <a:stretch/>
        </p:blipFill>
        <p:spPr>
          <a:xfrm>
            <a:off x="7862781" y="5791200"/>
            <a:ext cx="1038438" cy="8297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1752600" cy="1219200"/>
          </a:xfrm>
          <a:prstGeom prst="rect">
            <a:avLst/>
          </a:prstGeom>
        </p:spPr>
      </p:pic>
    </p:spTree>
    <p:extLst>
      <p:ext uri="{BB962C8B-B14F-4D97-AF65-F5344CB8AC3E}">
        <p14:creationId xmlns:p14="http://schemas.microsoft.com/office/powerpoint/2010/main" val="992972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410" y="328394"/>
            <a:ext cx="7987862" cy="1600200"/>
          </a:xfrm>
        </p:spPr>
        <p:txBody>
          <a:bodyPr>
            <a:normAutofit fontScale="90000"/>
          </a:bodyPr>
          <a:lstStyle/>
          <a:p>
            <a:r>
              <a:rPr lang="en-US" dirty="0" smtClean="0">
                <a:effectLst>
                  <a:outerShdw blurRad="38100" dist="38100" dir="2700000" algn="tl">
                    <a:srgbClr val="000000">
                      <a:alpha val="43137"/>
                    </a:srgbClr>
                  </a:outerShdw>
                </a:effectLst>
                <a:latin typeface="Lucida Sans" panose="020B0602030504020204" pitchFamily="34" charset="0"/>
              </a:rPr>
              <a:t>Considerations for CEP</a:t>
            </a:r>
            <a:r>
              <a:rPr lang="en-US" dirty="0"/>
              <a:t/>
            </a:r>
            <a:br>
              <a:rPr lang="en-US" dirty="0"/>
            </a:br>
            <a:endParaRPr lang="en-US" dirty="0"/>
          </a:p>
        </p:txBody>
      </p:sp>
      <p:sp>
        <p:nvSpPr>
          <p:cNvPr id="3" name="Content Placeholder 2"/>
          <p:cNvSpPr>
            <a:spLocks noGrp="1"/>
          </p:cNvSpPr>
          <p:nvPr>
            <p:ph idx="1"/>
          </p:nvPr>
        </p:nvSpPr>
        <p:spPr>
          <a:xfrm>
            <a:off x="505152" y="1928594"/>
            <a:ext cx="8763000" cy="5135563"/>
          </a:xfrm>
        </p:spPr>
        <p:txBody>
          <a:bodyPr>
            <a:normAutofit lnSpcReduction="10000"/>
          </a:bodyPr>
          <a:lstStyle/>
          <a:p>
            <a:endParaRPr lang="en-US" dirty="0" smtClean="0"/>
          </a:p>
          <a:p>
            <a:r>
              <a:rPr lang="en-US" sz="3600" dirty="0" smtClean="0"/>
              <a:t>Evaluation </a:t>
            </a:r>
            <a:r>
              <a:rPr lang="en-US" sz="3600" dirty="0"/>
              <a:t>Committee (50/50 Committee) </a:t>
            </a:r>
          </a:p>
          <a:p>
            <a:r>
              <a:rPr lang="en-US" sz="3600" dirty="0"/>
              <a:t>Personnel Decisions for the 2014-15 school year</a:t>
            </a:r>
          </a:p>
          <a:p>
            <a:r>
              <a:rPr lang="en-US" sz="3600" dirty="0"/>
              <a:t>Preschool, Other Professionals, and KTIP Pilot Systems</a:t>
            </a:r>
          </a:p>
          <a:p>
            <a:r>
              <a:rPr lang="en-US" sz="3600" dirty="0"/>
              <a:t>Capacity </a:t>
            </a:r>
            <a:r>
              <a:rPr lang="en-US" sz="3600" dirty="0" smtClean="0"/>
              <a:t>Building (leveraging expertise in district)</a:t>
            </a:r>
            <a:endParaRPr lang="en-US" sz="3600" dirty="0"/>
          </a:p>
          <a:p>
            <a:r>
              <a:rPr lang="en-US" sz="3600" dirty="0" smtClean="0"/>
              <a:t>CEP Submission            </a:t>
            </a:r>
            <a:endParaRPr lang="en-US" sz="3600" dirty="0"/>
          </a:p>
          <a:p>
            <a:pPr marL="0" indent="0">
              <a:buNone/>
            </a:pPr>
            <a:endParaRPr lang="en-US" dirty="0"/>
          </a:p>
        </p:txBody>
      </p:sp>
      <p:pic>
        <p:nvPicPr>
          <p:cNvPr id="4" name="Picture 2" descr="C:\Users\rwoosley\AppData\Local\Microsoft\Windows\Temporary Internet Files\Content.IE5\JYR0L0J3\MP9003029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95657">
            <a:off x="457200" y="152400"/>
            <a:ext cx="1104900" cy="154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052714"/>
      </p:ext>
    </p:extLst>
  </p:cSld>
  <p:clrMapOvr>
    <a:masterClrMapping/>
  </p:clrMapOvr>
  <p:transition spd="slow">
    <p:wheel spokes="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26320</TotalTime>
  <Words>2949</Words>
  <Application>Microsoft Office PowerPoint</Application>
  <PresentationFormat>On-screen Show (4:3)</PresentationFormat>
  <Paragraphs>597</Paragraphs>
  <Slides>107</Slides>
  <Notes>24</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NewsPrint</vt:lpstr>
      <vt:lpstr>CKEC  Instructional  Support Leadership  Network  </vt:lpstr>
      <vt:lpstr>CKEC ISLN Facilitation Team</vt:lpstr>
      <vt:lpstr>PowerPoint Presentation</vt:lpstr>
      <vt:lpstr>     Norms</vt:lpstr>
      <vt:lpstr>ISLN Meeting     IMPORTANT NOTES</vt:lpstr>
      <vt:lpstr>PowerPoint Presentation</vt:lpstr>
      <vt:lpstr>Pillars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Concurrent Sessions</vt:lpstr>
      <vt:lpstr>Science Balanced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Concurrent Sessions</vt:lpstr>
      <vt:lpstr>PowerPoint Presentation</vt:lpstr>
      <vt:lpstr>PowerPoint Presentation</vt:lpstr>
      <vt:lpstr>PowerPoint Presentation</vt:lpstr>
      <vt:lpstr>PowerPoint Presentation</vt:lpstr>
      <vt:lpstr>PowerPoint Presentation</vt:lpstr>
      <vt:lpstr>PowerPoint Presentation</vt:lpstr>
      <vt:lpstr>Do your social studies teachers know the Common Core and how it applies to social studies teaching and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Preach a Vision and Continually Reaffirm It</vt:lpstr>
      <vt:lpstr>PowerPoint Presentation</vt:lpstr>
      <vt:lpstr>PowerPoint Presentation</vt:lpstr>
      <vt:lpstr>A written model of Lincoln’s VISION…. The Gettysburg Address</vt:lpstr>
      <vt:lpstr>The Past</vt:lpstr>
      <vt:lpstr>The Present</vt:lpstr>
      <vt:lpstr>The Renewal</vt:lpstr>
      <vt:lpstr>The Future</vt:lpstr>
      <vt:lpstr>Lincoln Principles: VISION</vt:lpstr>
      <vt:lpstr>Lincoln Principles: VISION</vt:lpstr>
      <vt:lpstr>Lincoln Principles: VISION</vt:lpstr>
      <vt:lpstr>Additional Resources</vt:lpstr>
      <vt:lpstr>PowerPoint Presentation</vt:lpstr>
      <vt:lpstr>Concurrent Sessions</vt:lpstr>
      <vt:lpstr>District  Planning  for  Student  Growth</vt:lpstr>
      <vt:lpstr>    Today’s Targets</vt:lpstr>
      <vt:lpstr>PowerPoint Presentation</vt:lpstr>
      <vt:lpstr>Human Capacity</vt:lpstr>
      <vt:lpstr>Organizational Capacity</vt:lpstr>
      <vt:lpstr>Structural Capacity</vt:lpstr>
      <vt:lpstr>Material Capacity</vt:lpstr>
      <vt:lpstr>PowerPoint Presentation</vt:lpstr>
      <vt:lpstr>At your table</vt:lpstr>
      <vt:lpstr>Be prepared to share  one good practice</vt:lpstr>
      <vt:lpstr> </vt:lpstr>
      <vt:lpstr>Observation Window 3</vt:lpstr>
      <vt:lpstr>Observation Window 4</vt:lpstr>
      <vt:lpstr>Certified Evaluation Plan   Work Sessions</vt:lpstr>
      <vt:lpstr>Considerations for CEP </vt:lpstr>
      <vt:lpstr>Concurrent Sessions</vt:lpstr>
      <vt:lpstr>PowerPoint Presentation</vt:lpstr>
      <vt:lpstr>PowerPoint Presentation</vt:lpstr>
      <vt:lpstr>PowerPoint Presentation</vt:lpstr>
      <vt:lpstr>CKEC Instructional Support Leadership Network 2013-2014</vt:lpstr>
      <vt:lpstr>PowerPoint Presentation</vt:lpstr>
      <vt:lpstr>PowerPoint Presentation</vt:lpstr>
      <vt:lpstr>Thank you!   We’re excited to be your Facilitation Team and look forward to serving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 Williams</dc:creator>
  <cp:lastModifiedBy>dwaggon</cp:lastModifiedBy>
  <cp:revision>1173</cp:revision>
  <cp:lastPrinted>2014-01-02T15:31:41Z</cp:lastPrinted>
  <dcterms:created xsi:type="dcterms:W3CDTF">2012-08-25T16:18:07Z</dcterms:created>
  <dcterms:modified xsi:type="dcterms:W3CDTF">2014-02-22T14:16:21Z</dcterms:modified>
</cp:coreProperties>
</file>