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68"/>
  </p:notesMasterIdLst>
  <p:handoutMasterIdLst>
    <p:handoutMasterId r:id="rId69"/>
  </p:handoutMasterIdLst>
  <p:sldIdLst>
    <p:sldId id="437" r:id="rId2"/>
    <p:sldId id="438" r:id="rId3"/>
    <p:sldId id="439" r:id="rId4"/>
    <p:sldId id="440" r:id="rId5"/>
    <p:sldId id="441" r:id="rId6"/>
    <p:sldId id="442" r:id="rId7"/>
    <p:sldId id="443" r:id="rId8"/>
    <p:sldId id="702" r:id="rId9"/>
    <p:sldId id="537" r:id="rId10"/>
    <p:sldId id="553" r:id="rId11"/>
    <p:sldId id="538" r:id="rId12"/>
    <p:sldId id="637" r:id="rId13"/>
    <p:sldId id="656" r:id="rId14"/>
    <p:sldId id="558" r:id="rId15"/>
    <p:sldId id="657" r:id="rId16"/>
    <p:sldId id="658" r:id="rId17"/>
    <p:sldId id="701" r:id="rId18"/>
    <p:sldId id="447" r:id="rId19"/>
    <p:sldId id="659" r:id="rId20"/>
    <p:sldId id="660" r:id="rId21"/>
    <p:sldId id="661" r:id="rId22"/>
    <p:sldId id="662" r:id="rId23"/>
    <p:sldId id="663" r:id="rId24"/>
    <p:sldId id="664" r:id="rId25"/>
    <p:sldId id="665" r:id="rId26"/>
    <p:sldId id="666" r:id="rId27"/>
    <p:sldId id="667" r:id="rId28"/>
    <p:sldId id="686" r:id="rId29"/>
    <p:sldId id="453" r:id="rId30"/>
    <p:sldId id="687" r:id="rId31"/>
    <p:sldId id="615" r:id="rId32"/>
    <p:sldId id="617" r:id="rId33"/>
    <p:sldId id="699" r:id="rId34"/>
    <p:sldId id="696" r:id="rId35"/>
    <p:sldId id="697" r:id="rId36"/>
    <p:sldId id="690" r:id="rId37"/>
    <p:sldId id="691" r:id="rId38"/>
    <p:sldId id="692" r:id="rId39"/>
    <p:sldId id="693" r:id="rId40"/>
    <p:sldId id="695" r:id="rId41"/>
    <p:sldId id="668" r:id="rId42"/>
    <p:sldId id="669" r:id="rId43"/>
    <p:sldId id="670" r:id="rId44"/>
    <p:sldId id="671" r:id="rId45"/>
    <p:sldId id="672" r:id="rId46"/>
    <p:sldId id="673" r:id="rId47"/>
    <p:sldId id="674" r:id="rId48"/>
    <p:sldId id="675" r:id="rId49"/>
    <p:sldId id="676" r:id="rId50"/>
    <p:sldId id="677" r:id="rId51"/>
    <p:sldId id="678" r:id="rId52"/>
    <p:sldId id="679" r:id="rId53"/>
    <p:sldId id="680" r:id="rId54"/>
    <p:sldId id="681" r:id="rId55"/>
    <p:sldId id="682" r:id="rId56"/>
    <p:sldId id="683" r:id="rId57"/>
    <p:sldId id="684" r:id="rId58"/>
    <p:sldId id="685" r:id="rId59"/>
    <p:sldId id="700" r:id="rId60"/>
    <p:sldId id="694" r:id="rId61"/>
    <p:sldId id="645" r:id="rId62"/>
    <p:sldId id="646" r:id="rId63"/>
    <p:sldId id="450" r:id="rId64"/>
    <p:sldId id="698" r:id="rId65"/>
    <p:sldId id="449" r:id="rId66"/>
    <p:sldId id="535" r:id="rId67"/>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0B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1" autoAdjust="0"/>
    <p:restoredTop sz="84902" autoAdjust="0"/>
  </p:normalViewPr>
  <p:slideViewPr>
    <p:cSldViewPr snapToGrid="0" snapToObjects="1">
      <p:cViewPr>
        <p:scale>
          <a:sx n="60" d="100"/>
          <a:sy n="60" d="100"/>
        </p:scale>
        <p:origin x="-1632" y="-468"/>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9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image" Target="../media/image84.jpg"/><Relationship Id="rId4" Type="http://schemas.openxmlformats.org/officeDocument/2006/relationships/image" Target="../media/image8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image" Target="../media/image84.jpg"/><Relationship Id="rId4" Type="http://schemas.openxmlformats.org/officeDocument/2006/relationships/image" Target="../media/image87.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416ED-6878-41DA-AC6C-0BA75EFFA9C6}"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87405CCD-9AAD-4D27-B589-45E3A69B1995}">
      <dgm:prSet phldrT="[Text]" custT="1"/>
      <dgm:spPr>
        <a:solidFill>
          <a:schemeClr val="bg2">
            <a:lumMod val="75000"/>
          </a:schemeClr>
        </a:solidFill>
      </dgm:spPr>
      <dgm:t>
        <a:bodyPr/>
        <a:lstStyle/>
        <a:p>
          <a:r>
            <a:rPr lang="en-US" sz="2000" b="1" dirty="0" smtClean="0">
              <a:solidFill>
                <a:schemeClr val="bg1"/>
              </a:solidFill>
              <a:effectLst>
                <a:outerShdw blurRad="38100" dist="38100" dir="2700000" algn="tl">
                  <a:srgbClr val="000000">
                    <a:alpha val="43137"/>
                  </a:srgbClr>
                </a:outerShdw>
              </a:effectLst>
            </a:rPr>
            <a:t>Debbie Waggoner</a:t>
          </a:r>
          <a:r>
            <a:rPr lang="en-US" sz="2000" dirty="0" smtClean="0">
              <a:solidFill>
                <a:schemeClr val="bg1"/>
              </a:solidFill>
            </a:rPr>
            <a:t>,  KDE/CKEC Instructional Specialist – Math &amp; Social Studies Emphasis</a:t>
          </a:r>
          <a:endParaRPr lang="en-US" sz="2000" dirty="0">
            <a:solidFill>
              <a:schemeClr val="bg1"/>
            </a:solidFill>
          </a:endParaRPr>
        </a:p>
      </dgm:t>
    </dgm:pt>
    <dgm:pt modelId="{CBF73960-FF8B-453C-998B-5B2397672147}" type="parTrans" cxnId="{606DF797-3301-4C61-B73C-354A0E551445}">
      <dgm:prSet/>
      <dgm:spPr/>
      <dgm:t>
        <a:bodyPr/>
        <a:lstStyle/>
        <a:p>
          <a:endParaRPr lang="en-US"/>
        </a:p>
      </dgm:t>
    </dgm:pt>
    <dgm:pt modelId="{9B4A6AED-7F83-4BC4-BD16-3FE4F04ECAEC}" type="sibTrans" cxnId="{606DF797-3301-4C61-B73C-354A0E551445}">
      <dgm:prSet/>
      <dgm:spPr/>
      <dgm:t>
        <a:bodyPr/>
        <a:lstStyle/>
        <a:p>
          <a:endParaRPr lang="en-US" dirty="0"/>
        </a:p>
      </dgm:t>
    </dgm:pt>
    <dgm:pt modelId="{B6FFD03D-CA13-44ED-8035-A23A683B3F76}">
      <dgm:prSet phldrT="[Text]" custT="1"/>
      <dgm:spPr>
        <a:solidFill>
          <a:schemeClr val="accent3">
            <a:lumMod val="75000"/>
          </a:schemeClr>
        </a:solidFill>
      </dgm:spPr>
      <dgm:t>
        <a:bodyPr/>
        <a:lstStyle/>
        <a:p>
          <a:r>
            <a:rPr lang="en-US" sz="2000" b="1" dirty="0" smtClean="0">
              <a:solidFill>
                <a:schemeClr val="bg1"/>
              </a:solidFill>
              <a:effectLst>
                <a:outerShdw blurRad="38100" dist="38100" dir="2700000" algn="tl">
                  <a:srgbClr val="000000">
                    <a:alpha val="43137"/>
                  </a:srgbClr>
                </a:outerShdw>
              </a:effectLst>
            </a:rPr>
            <a:t>Mike Cassady, </a:t>
          </a:r>
          <a:r>
            <a:rPr lang="en-US" sz="2000" dirty="0" smtClean="0">
              <a:solidFill>
                <a:schemeClr val="bg1"/>
              </a:solidFill>
            </a:rPr>
            <a:t>PGES Consultant CKEC/KDE </a:t>
          </a:r>
          <a:endParaRPr lang="en-US" sz="2000" dirty="0">
            <a:solidFill>
              <a:schemeClr val="bg1"/>
            </a:solidFill>
          </a:endParaRPr>
        </a:p>
      </dgm:t>
    </dgm:pt>
    <dgm:pt modelId="{53984493-1942-4C59-82F7-0DAB23F521C4}" type="parTrans" cxnId="{207D34C7-650E-4931-930D-67FDCF26BD6F}">
      <dgm:prSet/>
      <dgm:spPr/>
      <dgm:t>
        <a:bodyPr/>
        <a:lstStyle/>
        <a:p>
          <a:endParaRPr lang="en-US"/>
        </a:p>
      </dgm:t>
    </dgm:pt>
    <dgm:pt modelId="{1E954A37-4AD0-4F9C-8844-6D78C96245E2}" type="sibTrans" cxnId="{207D34C7-650E-4931-930D-67FDCF26BD6F}">
      <dgm:prSet/>
      <dgm:spPr/>
      <dgm:t>
        <a:bodyPr/>
        <a:lstStyle/>
        <a:p>
          <a:endParaRPr lang="en-US" dirty="0"/>
        </a:p>
      </dgm:t>
    </dgm:pt>
    <dgm:pt modelId="{AD9E5432-F587-4E5C-A201-449C7157097A}">
      <dgm:prSet phldrT="[Text]" custT="1"/>
      <dgm:spPr/>
      <dgm:t>
        <a:bodyPr/>
        <a:lstStyle/>
        <a:p>
          <a:r>
            <a:rPr lang="en-US" sz="2000" b="1" dirty="0" smtClean="0">
              <a:solidFill>
                <a:schemeClr val="bg1"/>
              </a:solidFill>
              <a:effectLst>
                <a:outerShdw blurRad="38100" dist="38100" dir="2700000" algn="tl">
                  <a:srgbClr val="000000">
                    <a:alpha val="43137"/>
                  </a:srgbClr>
                </a:outerShdw>
              </a:effectLst>
            </a:rPr>
            <a:t>Terry Rhodes, </a:t>
          </a:r>
          <a:r>
            <a:rPr lang="en-US" sz="2000" dirty="0" smtClean="0">
              <a:solidFill>
                <a:schemeClr val="bg1"/>
              </a:solidFill>
            </a:rPr>
            <a:t>KDE/CKEC  Instructional Specialist – Science Emphasis </a:t>
          </a:r>
          <a:endParaRPr lang="en-US" sz="2000" dirty="0">
            <a:solidFill>
              <a:schemeClr val="bg1"/>
            </a:solidFill>
          </a:endParaRPr>
        </a:p>
      </dgm:t>
    </dgm:pt>
    <dgm:pt modelId="{447814EA-488A-4706-AB40-1112324DC3B3}" type="parTrans" cxnId="{5BCD68F8-3347-4294-B795-CC382DBD7805}">
      <dgm:prSet/>
      <dgm:spPr/>
      <dgm:t>
        <a:bodyPr/>
        <a:lstStyle/>
        <a:p>
          <a:endParaRPr lang="en-US"/>
        </a:p>
      </dgm:t>
    </dgm:pt>
    <dgm:pt modelId="{266BE80F-5891-463E-81F5-9BC9925C1759}" type="sibTrans" cxnId="{5BCD68F8-3347-4294-B795-CC382DBD7805}">
      <dgm:prSet/>
      <dgm:spPr/>
      <dgm:t>
        <a:bodyPr/>
        <a:lstStyle/>
        <a:p>
          <a:endParaRPr lang="en-US" dirty="0"/>
        </a:p>
      </dgm:t>
    </dgm:pt>
    <dgm:pt modelId="{F7BD6C59-65CE-4C79-AFF2-8C9E15801C9E}">
      <dgm:prSet phldrT="[Text]" custT="1"/>
      <dgm:spPr>
        <a:solidFill>
          <a:schemeClr val="accent1">
            <a:lumMod val="75000"/>
          </a:schemeClr>
        </a:solidFill>
      </dgm:spPr>
      <dgm:t>
        <a:bodyPr/>
        <a:lstStyle/>
        <a:p>
          <a:r>
            <a:rPr lang="en-US" sz="2000" b="1" dirty="0" smtClean="0">
              <a:solidFill>
                <a:schemeClr val="bg1"/>
              </a:solidFill>
              <a:effectLst>
                <a:outerShdw blurRad="38100" dist="38100" dir="2700000" algn="tl">
                  <a:srgbClr val="000000">
                    <a:alpha val="43137"/>
                  </a:srgbClr>
                </a:outerShdw>
              </a:effectLst>
            </a:rPr>
            <a:t>Kelly Philbeck</a:t>
          </a:r>
          <a:r>
            <a:rPr lang="en-US" sz="2000" dirty="0" smtClean="0">
              <a:solidFill>
                <a:schemeClr val="bg1"/>
              </a:solidFill>
            </a:rPr>
            <a:t>, KDE Literacy/LDC</a:t>
          </a:r>
          <a:endParaRPr lang="en-US" sz="2000" dirty="0">
            <a:solidFill>
              <a:schemeClr val="bg1"/>
            </a:solidFill>
          </a:endParaRPr>
        </a:p>
      </dgm:t>
    </dgm:pt>
    <dgm:pt modelId="{2B3D95E9-F5EF-4FA9-B2ED-E8669B3709FC}" type="parTrans" cxnId="{AC791A58-9264-48A3-AC09-CF2DA4E0C9D6}">
      <dgm:prSet/>
      <dgm:spPr/>
      <dgm:t>
        <a:bodyPr/>
        <a:lstStyle/>
        <a:p>
          <a:endParaRPr lang="en-US"/>
        </a:p>
      </dgm:t>
    </dgm:pt>
    <dgm:pt modelId="{BB0BFC3F-2481-461A-B197-EEAA268AB145}" type="sibTrans" cxnId="{AC791A58-9264-48A3-AC09-CF2DA4E0C9D6}">
      <dgm:prSet/>
      <dgm:spPr/>
      <dgm:t>
        <a:bodyPr/>
        <a:lstStyle/>
        <a:p>
          <a:endParaRPr lang="en-US" dirty="0"/>
        </a:p>
      </dgm:t>
    </dgm:pt>
    <dgm:pt modelId="{9946EAC7-686C-4612-BB46-D27DC6728806}">
      <dgm:prSet phldrT="[Text]" custT="1"/>
      <dgm:spPr/>
      <dgm:t>
        <a:bodyPr/>
        <a:lstStyle/>
        <a:p>
          <a:r>
            <a:rPr lang="en-US" sz="2000" b="1" dirty="0" smtClean="0">
              <a:solidFill>
                <a:schemeClr val="bg1"/>
              </a:solidFill>
              <a:effectLst>
                <a:outerShdw blurRad="38100" dist="38100" dir="2700000" algn="tl">
                  <a:srgbClr val="000000">
                    <a:alpha val="43137"/>
                  </a:srgbClr>
                </a:outerShdw>
              </a:effectLst>
            </a:rPr>
            <a:t>Rebecca Woosley</a:t>
          </a:r>
          <a:r>
            <a:rPr lang="en-US" sz="2000" b="0" i="1" dirty="0" smtClean="0">
              <a:solidFill>
                <a:schemeClr val="bg1"/>
              </a:solidFill>
            </a:rPr>
            <a:t>,</a:t>
          </a:r>
        </a:p>
        <a:p>
          <a:r>
            <a:rPr lang="en-US" sz="2000" b="1" i="1" dirty="0" smtClean="0">
              <a:solidFill>
                <a:schemeClr val="bg1"/>
              </a:solidFill>
              <a:effectLst>
                <a:outerShdw blurRad="38100" dist="38100" dir="2700000" algn="tl">
                  <a:srgbClr val="000000">
                    <a:alpha val="43137"/>
                  </a:srgbClr>
                </a:outerShdw>
              </a:effectLst>
            </a:rPr>
            <a:t>(Monica </a:t>
          </a:r>
          <a:r>
            <a:rPr lang="en-US" sz="2000" b="1" i="1" dirty="0" err="1" smtClean="0">
              <a:solidFill>
                <a:schemeClr val="bg1"/>
              </a:solidFill>
              <a:effectLst>
                <a:outerShdw blurRad="38100" dist="38100" dir="2700000" algn="tl">
                  <a:srgbClr val="000000">
                    <a:alpha val="43137"/>
                  </a:srgbClr>
                </a:outerShdw>
              </a:effectLst>
            </a:rPr>
            <a:t>Osbourne</a:t>
          </a:r>
          <a:r>
            <a:rPr lang="en-US" sz="2000" b="1" i="1" dirty="0" smtClean="0">
              <a:solidFill>
                <a:schemeClr val="bg1"/>
              </a:solidFill>
              <a:effectLst>
                <a:outerShdw blurRad="38100" dist="38100" dir="2700000" algn="tl">
                  <a:srgbClr val="000000">
                    <a:alpha val="43137"/>
                  </a:srgbClr>
                </a:outerShdw>
              </a:effectLst>
            </a:rPr>
            <a:t>) </a:t>
          </a:r>
          <a:r>
            <a:rPr lang="en-US" sz="2000" dirty="0" smtClean="0">
              <a:solidFill>
                <a:schemeClr val="bg1"/>
              </a:solidFill>
            </a:rPr>
            <a:t>Effectiveness Coach, KDE</a:t>
          </a:r>
          <a:endParaRPr lang="en-US" sz="2000" dirty="0">
            <a:solidFill>
              <a:schemeClr val="bg1"/>
            </a:solidFill>
          </a:endParaRPr>
        </a:p>
      </dgm:t>
    </dgm:pt>
    <dgm:pt modelId="{A6CCC84F-D56B-474E-A2E6-4ADB61B1DD76}" type="parTrans" cxnId="{6284162E-7206-4979-BDC1-C1205ABF929B}">
      <dgm:prSet/>
      <dgm:spPr/>
      <dgm:t>
        <a:bodyPr/>
        <a:lstStyle/>
        <a:p>
          <a:endParaRPr lang="en-US"/>
        </a:p>
      </dgm:t>
    </dgm:pt>
    <dgm:pt modelId="{22312C81-87CB-4222-AE82-42F201C1D6F8}" type="sibTrans" cxnId="{6284162E-7206-4979-BDC1-C1205ABF929B}">
      <dgm:prSet/>
      <dgm:spPr/>
      <dgm:t>
        <a:bodyPr/>
        <a:lstStyle/>
        <a:p>
          <a:endParaRPr lang="en-US"/>
        </a:p>
      </dgm:t>
    </dgm:pt>
    <dgm:pt modelId="{A89F6C92-A515-41B5-92C3-8BA1B92C7723}" type="pres">
      <dgm:prSet presAssocID="{A12416ED-6878-41DA-AC6C-0BA75EFFA9C6}" presName="Name0" presStyleCnt="0">
        <dgm:presLayoutVars>
          <dgm:dir/>
          <dgm:resizeHandles val="exact"/>
        </dgm:presLayoutVars>
      </dgm:prSet>
      <dgm:spPr/>
      <dgm:t>
        <a:bodyPr/>
        <a:lstStyle/>
        <a:p>
          <a:endParaRPr lang="en-US"/>
        </a:p>
      </dgm:t>
    </dgm:pt>
    <dgm:pt modelId="{A20122F2-C395-4D58-8D7B-595CE312E9E3}" type="pres">
      <dgm:prSet presAssocID="{A12416ED-6878-41DA-AC6C-0BA75EFFA9C6}" presName="cycle" presStyleCnt="0"/>
      <dgm:spPr/>
      <dgm:t>
        <a:bodyPr/>
        <a:lstStyle/>
        <a:p>
          <a:endParaRPr lang="en-US"/>
        </a:p>
      </dgm:t>
    </dgm:pt>
    <dgm:pt modelId="{565CF8E3-F73A-4077-9FEA-E2CA136C6455}" type="pres">
      <dgm:prSet presAssocID="{87405CCD-9AAD-4D27-B589-45E3A69B1995}" presName="nodeFirstNode" presStyleLbl="node1" presStyleIdx="0" presStyleCnt="5" custScaleX="153583" custScaleY="165877" custRadScaleRad="106484" custRadScaleInc="-87742">
        <dgm:presLayoutVars>
          <dgm:bulletEnabled val="1"/>
        </dgm:presLayoutVars>
      </dgm:prSet>
      <dgm:spPr/>
      <dgm:t>
        <a:bodyPr/>
        <a:lstStyle/>
        <a:p>
          <a:endParaRPr lang="en-US"/>
        </a:p>
      </dgm:t>
    </dgm:pt>
    <dgm:pt modelId="{215E3AE6-B1E3-48EE-9B88-A19EC95E6D79}" type="pres">
      <dgm:prSet presAssocID="{9B4A6AED-7F83-4BC4-BD16-3FE4F04ECAEC}" presName="sibTransFirstNode" presStyleLbl="bgShp" presStyleIdx="0" presStyleCnt="1" custLinFactNeighborX="46624" custLinFactNeighborY="-16397"/>
      <dgm:spPr/>
      <dgm:t>
        <a:bodyPr/>
        <a:lstStyle/>
        <a:p>
          <a:endParaRPr lang="en-US"/>
        </a:p>
      </dgm:t>
    </dgm:pt>
    <dgm:pt modelId="{5A11FEC5-F3BA-4A31-9A2D-A651D023C7D2}" type="pres">
      <dgm:prSet presAssocID="{F7BD6C59-65CE-4C79-AFF2-8C9E15801C9E}" presName="nodeFollowingNodes" presStyleLbl="node1" presStyleIdx="1" presStyleCnt="5" custScaleX="105403" custScaleY="126350" custRadScaleRad="17067" custRadScaleInc="34281">
        <dgm:presLayoutVars>
          <dgm:bulletEnabled val="1"/>
        </dgm:presLayoutVars>
      </dgm:prSet>
      <dgm:spPr/>
      <dgm:t>
        <a:bodyPr/>
        <a:lstStyle/>
        <a:p>
          <a:endParaRPr lang="en-US"/>
        </a:p>
      </dgm:t>
    </dgm:pt>
    <dgm:pt modelId="{D3B60169-6430-4C5E-A5DC-E80135EF4899}" type="pres">
      <dgm:prSet presAssocID="{B6FFD03D-CA13-44ED-8035-A23A683B3F76}" presName="nodeFollowingNodes" presStyleLbl="node1" presStyleIdx="2" presStyleCnt="5" custScaleX="106589" custScaleY="110808" custRadScaleRad="106361" custRadScaleInc="-30012">
        <dgm:presLayoutVars>
          <dgm:bulletEnabled val="1"/>
        </dgm:presLayoutVars>
      </dgm:prSet>
      <dgm:spPr/>
      <dgm:t>
        <a:bodyPr/>
        <a:lstStyle/>
        <a:p>
          <a:endParaRPr lang="en-US"/>
        </a:p>
      </dgm:t>
    </dgm:pt>
    <dgm:pt modelId="{11CCE641-D54B-4DDB-A4F8-E541684A115A}" type="pres">
      <dgm:prSet presAssocID="{AD9E5432-F587-4E5C-A201-449C7157097A}" presName="nodeFollowingNodes" presStyleLbl="node1" presStyleIdx="3" presStyleCnt="5" custScaleX="117395" custScaleY="159289" custRadScaleRad="100199" custRadScaleInc="-288905">
        <dgm:presLayoutVars>
          <dgm:bulletEnabled val="1"/>
        </dgm:presLayoutVars>
      </dgm:prSet>
      <dgm:spPr/>
      <dgm:t>
        <a:bodyPr/>
        <a:lstStyle/>
        <a:p>
          <a:endParaRPr lang="en-US"/>
        </a:p>
      </dgm:t>
    </dgm:pt>
    <dgm:pt modelId="{E86A0463-E559-4398-B2DE-527FD339B2DA}" type="pres">
      <dgm:prSet presAssocID="{9946EAC7-686C-4612-BB46-D27DC6728806}" presName="nodeFollowingNodes" presStyleLbl="node1" presStyleIdx="4" presStyleCnt="5" custScaleX="134427" custScaleY="139525" custRadScaleRad="98054" custRadScaleInc="-87151">
        <dgm:presLayoutVars>
          <dgm:bulletEnabled val="1"/>
        </dgm:presLayoutVars>
      </dgm:prSet>
      <dgm:spPr/>
      <dgm:t>
        <a:bodyPr/>
        <a:lstStyle/>
        <a:p>
          <a:endParaRPr lang="en-US"/>
        </a:p>
      </dgm:t>
    </dgm:pt>
  </dgm:ptLst>
  <dgm:cxnLst>
    <dgm:cxn modelId="{5BCD68F8-3347-4294-B795-CC382DBD7805}" srcId="{A12416ED-6878-41DA-AC6C-0BA75EFFA9C6}" destId="{AD9E5432-F587-4E5C-A201-449C7157097A}" srcOrd="3" destOrd="0" parTransId="{447814EA-488A-4706-AB40-1112324DC3B3}" sibTransId="{266BE80F-5891-463E-81F5-9BC9925C1759}"/>
    <dgm:cxn modelId="{6284162E-7206-4979-BDC1-C1205ABF929B}" srcId="{A12416ED-6878-41DA-AC6C-0BA75EFFA9C6}" destId="{9946EAC7-686C-4612-BB46-D27DC6728806}" srcOrd="4" destOrd="0" parTransId="{A6CCC84F-D56B-474E-A2E6-4ADB61B1DD76}" sibTransId="{22312C81-87CB-4222-AE82-42F201C1D6F8}"/>
    <dgm:cxn modelId="{AC791A58-9264-48A3-AC09-CF2DA4E0C9D6}" srcId="{A12416ED-6878-41DA-AC6C-0BA75EFFA9C6}" destId="{F7BD6C59-65CE-4C79-AFF2-8C9E15801C9E}" srcOrd="1" destOrd="0" parTransId="{2B3D95E9-F5EF-4FA9-B2ED-E8669B3709FC}" sibTransId="{BB0BFC3F-2481-461A-B197-EEAA268AB145}"/>
    <dgm:cxn modelId="{960A9024-EE16-47FC-B251-53BE0F870966}" type="presOf" srcId="{87405CCD-9AAD-4D27-B589-45E3A69B1995}" destId="{565CF8E3-F73A-4077-9FEA-E2CA136C6455}" srcOrd="0" destOrd="0" presId="urn:microsoft.com/office/officeart/2005/8/layout/cycle3"/>
    <dgm:cxn modelId="{69169570-DBF2-4797-AB5B-63302A72A172}" type="presOf" srcId="{F7BD6C59-65CE-4C79-AFF2-8C9E15801C9E}" destId="{5A11FEC5-F3BA-4A31-9A2D-A651D023C7D2}" srcOrd="0" destOrd="0" presId="urn:microsoft.com/office/officeart/2005/8/layout/cycle3"/>
    <dgm:cxn modelId="{98930D14-CCA6-433C-9474-40EE6CCD5F61}" type="presOf" srcId="{9946EAC7-686C-4612-BB46-D27DC6728806}" destId="{E86A0463-E559-4398-B2DE-527FD339B2DA}" srcOrd="0" destOrd="0" presId="urn:microsoft.com/office/officeart/2005/8/layout/cycle3"/>
    <dgm:cxn modelId="{606DF797-3301-4C61-B73C-354A0E551445}" srcId="{A12416ED-6878-41DA-AC6C-0BA75EFFA9C6}" destId="{87405CCD-9AAD-4D27-B589-45E3A69B1995}" srcOrd="0" destOrd="0" parTransId="{CBF73960-FF8B-453C-998B-5B2397672147}" sibTransId="{9B4A6AED-7F83-4BC4-BD16-3FE4F04ECAEC}"/>
    <dgm:cxn modelId="{7FADAA24-A4A0-43B4-B09F-C156990A6CF6}" type="presOf" srcId="{AD9E5432-F587-4E5C-A201-449C7157097A}" destId="{11CCE641-D54B-4DDB-A4F8-E541684A115A}" srcOrd="0" destOrd="0" presId="urn:microsoft.com/office/officeart/2005/8/layout/cycle3"/>
    <dgm:cxn modelId="{3D0005D7-4E24-4101-B939-D5E02A63626E}" type="presOf" srcId="{A12416ED-6878-41DA-AC6C-0BA75EFFA9C6}" destId="{A89F6C92-A515-41B5-92C3-8BA1B92C7723}" srcOrd="0" destOrd="0" presId="urn:microsoft.com/office/officeart/2005/8/layout/cycle3"/>
    <dgm:cxn modelId="{F0611D6A-09C8-4EA0-965A-BB062779DF27}" type="presOf" srcId="{9B4A6AED-7F83-4BC4-BD16-3FE4F04ECAEC}" destId="{215E3AE6-B1E3-48EE-9B88-A19EC95E6D79}" srcOrd="0" destOrd="0" presId="urn:microsoft.com/office/officeart/2005/8/layout/cycle3"/>
    <dgm:cxn modelId="{F0601E9D-EF96-4DDC-8C1D-F51B4AEF58F6}" type="presOf" srcId="{B6FFD03D-CA13-44ED-8035-A23A683B3F76}" destId="{D3B60169-6430-4C5E-A5DC-E80135EF4899}" srcOrd="0" destOrd="0" presId="urn:microsoft.com/office/officeart/2005/8/layout/cycle3"/>
    <dgm:cxn modelId="{207D34C7-650E-4931-930D-67FDCF26BD6F}" srcId="{A12416ED-6878-41DA-AC6C-0BA75EFFA9C6}" destId="{B6FFD03D-CA13-44ED-8035-A23A683B3F76}" srcOrd="2" destOrd="0" parTransId="{53984493-1942-4C59-82F7-0DAB23F521C4}" sibTransId="{1E954A37-4AD0-4F9C-8844-6D78C96245E2}"/>
    <dgm:cxn modelId="{EC210FCE-5D81-495B-931B-A55E58B54B58}" type="presParOf" srcId="{A89F6C92-A515-41B5-92C3-8BA1B92C7723}" destId="{A20122F2-C395-4D58-8D7B-595CE312E9E3}" srcOrd="0" destOrd="0" presId="urn:microsoft.com/office/officeart/2005/8/layout/cycle3"/>
    <dgm:cxn modelId="{B9F59BE0-56F3-44E3-9BA2-E5A4EA027D80}" type="presParOf" srcId="{A20122F2-C395-4D58-8D7B-595CE312E9E3}" destId="{565CF8E3-F73A-4077-9FEA-E2CA136C6455}" srcOrd="0" destOrd="0" presId="urn:microsoft.com/office/officeart/2005/8/layout/cycle3"/>
    <dgm:cxn modelId="{A85F548A-2619-4B15-AAA3-FC8A82EC43C6}" type="presParOf" srcId="{A20122F2-C395-4D58-8D7B-595CE312E9E3}" destId="{215E3AE6-B1E3-48EE-9B88-A19EC95E6D79}" srcOrd="1" destOrd="0" presId="urn:microsoft.com/office/officeart/2005/8/layout/cycle3"/>
    <dgm:cxn modelId="{05C1EE9A-6C9E-47CD-96D1-9388F816B607}" type="presParOf" srcId="{A20122F2-C395-4D58-8D7B-595CE312E9E3}" destId="{5A11FEC5-F3BA-4A31-9A2D-A651D023C7D2}" srcOrd="2" destOrd="0" presId="urn:microsoft.com/office/officeart/2005/8/layout/cycle3"/>
    <dgm:cxn modelId="{D18F6830-B6FD-4980-947E-3D5F8CCDFBAE}" type="presParOf" srcId="{A20122F2-C395-4D58-8D7B-595CE312E9E3}" destId="{D3B60169-6430-4C5E-A5DC-E80135EF4899}" srcOrd="3" destOrd="0" presId="urn:microsoft.com/office/officeart/2005/8/layout/cycle3"/>
    <dgm:cxn modelId="{8FFCBD31-8897-4C44-8D40-1395FFE08138}" type="presParOf" srcId="{A20122F2-C395-4D58-8D7B-595CE312E9E3}" destId="{11CCE641-D54B-4DDB-A4F8-E541684A115A}" srcOrd="4" destOrd="0" presId="urn:microsoft.com/office/officeart/2005/8/layout/cycle3"/>
    <dgm:cxn modelId="{CA04630F-8754-4357-B60D-B3EBE5D0E8A5}" type="presParOf" srcId="{A20122F2-C395-4D58-8D7B-595CE312E9E3}" destId="{E86A0463-E559-4398-B2DE-527FD339B2DA}"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26FBE3-4772-2647-A067-5E8F375AE70E}" type="doc">
      <dgm:prSet loTypeId="urn:microsoft.com/office/officeart/2005/8/layout/cycle1" loCatId="cycle" qsTypeId="urn:microsoft.com/office/officeart/2005/8/quickstyle/simple4" qsCatId="simple" csTypeId="urn:microsoft.com/office/officeart/2005/8/colors/colorful1#2" csCatId="colorful" phldr="1"/>
      <dgm:spPr/>
      <dgm:t>
        <a:bodyPr/>
        <a:lstStyle/>
        <a:p>
          <a:endParaRPr lang="en-US"/>
        </a:p>
      </dgm:t>
    </dgm:pt>
    <dgm:pt modelId="{6A0CC1DC-EE94-D14D-8B18-83F3D118407C}">
      <dgm:prSet phldrT="[Text]"/>
      <dgm:spPr/>
      <dgm:t>
        <a:bodyPr/>
        <a:lstStyle/>
        <a:p>
          <a:r>
            <a:rPr lang="en-US" b="1" dirty="0" smtClean="0">
              <a:solidFill>
                <a:srgbClr val="00117E"/>
              </a:solidFill>
            </a:rPr>
            <a:t>Learning</a:t>
          </a:r>
          <a:endParaRPr lang="en-US" b="1" dirty="0">
            <a:solidFill>
              <a:srgbClr val="00117E"/>
            </a:solidFill>
          </a:endParaRPr>
        </a:p>
      </dgm:t>
    </dgm:pt>
    <dgm:pt modelId="{88A4031E-ABDD-1945-A6B7-09C7D95033CC}" type="parTrans" cxnId="{DCDB99AA-8E72-3740-9173-C98106CFE787}">
      <dgm:prSet/>
      <dgm:spPr/>
      <dgm:t>
        <a:bodyPr/>
        <a:lstStyle/>
        <a:p>
          <a:endParaRPr lang="en-US"/>
        </a:p>
      </dgm:t>
    </dgm:pt>
    <dgm:pt modelId="{0EB9B058-C188-D944-83FB-43BEEDDA1B45}" type="sibTrans" cxnId="{DCDB99AA-8E72-3740-9173-C98106CFE787}">
      <dgm:prSet/>
      <dgm:spPr/>
      <dgm:t>
        <a:bodyPr/>
        <a:lstStyle/>
        <a:p>
          <a:endParaRPr lang="en-US" dirty="0"/>
        </a:p>
      </dgm:t>
    </dgm:pt>
    <dgm:pt modelId="{5005168A-A975-CD4B-8044-84231FA76CB4}">
      <dgm:prSet phldrT="[Text]"/>
      <dgm:spPr/>
      <dgm:t>
        <a:bodyPr/>
        <a:lstStyle/>
        <a:p>
          <a:r>
            <a:rPr lang="en-US" b="1" dirty="0" smtClean="0">
              <a:solidFill>
                <a:srgbClr val="00117E"/>
              </a:solidFill>
            </a:rPr>
            <a:t>Teaching</a:t>
          </a:r>
          <a:endParaRPr lang="en-US" b="1" dirty="0">
            <a:solidFill>
              <a:srgbClr val="00117E"/>
            </a:solidFill>
          </a:endParaRPr>
        </a:p>
      </dgm:t>
    </dgm:pt>
    <dgm:pt modelId="{E066EFCE-D831-E147-8E99-24B5DED5E51C}" type="parTrans" cxnId="{DDD14039-9989-B64D-9329-5E74AA400632}">
      <dgm:prSet/>
      <dgm:spPr/>
      <dgm:t>
        <a:bodyPr/>
        <a:lstStyle/>
        <a:p>
          <a:endParaRPr lang="en-US"/>
        </a:p>
      </dgm:t>
    </dgm:pt>
    <dgm:pt modelId="{B7AA3705-C7FC-EA44-916B-2FAB45891C7C}" type="sibTrans" cxnId="{DDD14039-9989-B64D-9329-5E74AA400632}">
      <dgm:prSet/>
      <dgm:spPr>
        <a:solidFill>
          <a:schemeClr val="accent3">
            <a:lumMod val="85000"/>
          </a:schemeClr>
        </a:solidFill>
      </dgm:spPr>
      <dgm:t>
        <a:bodyPr/>
        <a:lstStyle/>
        <a:p>
          <a:endParaRPr lang="en-US" dirty="0"/>
        </a:p>
      </dgm:t>
    </dgm:pt>
    <dgm:pt modelId="{AFBD3BDE-5D26-0B4A-A829-602E2BFB03D0}">
      <dgm:prSet phldrT="[Text]"/>
      <dgm:spPr/>
      <dgm:t>
        <a:bodyPr/>
        <a:lstStyle/>
        <a:p>
          <a:r>
            <a:rPr lang="en-US" b="1" dirty="0" smtClean="0">
              <a:solidFill>
                <a:srgbClr val="00117E"/>
              </a:solidFill>
            </a:rPr>
            <a:t>Enhancing</a:t>
          </a:r>
          <a:endParaRPr lang="en-US" b="1" dirty="0">
            <a:solidFill>
              <a:srgbClr val="00117E"/>
            </a:solidFill>
          </a:endParaRPr>
        </a:p>
      </dgm:t>
    </dgm:pt>
    <dgm:pt modelId="{0A2905AB-1896-444A-A187-3EFA2FA0ACC1}" type="parTrans" cxnId="{CA23C991-310C-4D47-861B-284CA3905D7B}">
      <dgm:prSet/>
      <dgm:spPr/>
      <dgm:t>
        <a:bodyPr/>
        <a:lstStyle/>
        <a:p>
          <a:endParaRPr lang="en-US"/>
        </a:p>
      </dgm:t>
    </dgm:pt>
    <dgm:pt modelId="{6152F142-3CD0-E548-AA2C-B683DB4A3BCF}" type="sibTrans" cxnId="{CA23C991-310C-4D47-861B-284CA3905D7B}">
      <dgm:prSet/>
      <dgm:spPr/>
      <dgm:t>
        <a:bodyPr/>
        <a:lstStyle/>
        <a:p>
          <a:endParaRPr lang="en-US" dirty="0"/>
        </a:p>
      </dgm:t>
    </dgm:pt>
    <dgm:pt modelId="{95C8160D-F6A7-2946-9B74-523498C7E8A4}">
      <dgm:prSet phldrT="[Text]"/>
      <dgm:spPr/>
      <dgm:t>
        <a:bodyPr/>
        <a:lstStyle/>
        <a:p>
          <a:r>
            <a:rPr lang="en-US" b="1" dirty="0" smtClean="0">
              <a:solidFill>
                <a:srgbClr val="00117E"/>
              </a:solidFill>
            </a:rPr>
            <a:t>Supporting</a:t>
          </a:r>
          <a:endParaRPr lang="en-US" b="1" dirty="0">
            <a:solidFill>
              <a:srgbClr val="00117E"/>
            </a:solidFill>
          </a:endParaRPr>
        </a:p>
      </dgm:t>
    </dgm:pt>
    <dgm:pt modelId="{974B1D68-364A-7D4D-AC66-028D152A5421}" type="parTrans" cxnId="{BB0E2CC6-8DB8-5040-A6D2-8B764139A1AB}">
      <dgm:prSet/>
      <dgm:spPr/>
      <dgm:t>
        <a:bodyPr/>
        <a:lstStyle/>
        <a:p>
          <a:endParaRPr lang="en-US"/>
        </a:p>
      </dgm:t>
    </dgm:pt>
    <dgm:pt modelId="{C586709B-6B6A-FE47-A507-0BC3CF2DC6E4}" type="sibTrans" cxnId="{BB0E2CC6-8DB8-5040-A6D2-8B764139A1AB}">
      <dgm:prSet/>
      <dgm:spPr/>
      <dgm:t>
        <a:bodyPr/>
        <a:lstStyle/>
        <a:p>
          <a:endParaRPr lang="en-US" dirty="0"/>
        </a:p>
      </dgm:t>
    </dgm:pt>
    <dgm:pt modelId="{5568C93A-6816-AD48-A76F-24B35C62E018}">
      <dgm:prSet phldrT="[Text]"/>
      <dgm:spPr/>
      <dgm:t>
        <a:bodyPr/>
        <a:lstStyle/>
        <a:p>
          <a:r>
            <a:rPr lang="en-US" b="1" dirty="0" smtClean="0">
              <a:solidFill>
                <a:srgbClr val="00117E"/>
              </a:solidFill>
            </a:rPr>
            <a:t>Sharing</a:t>
          </a:r>
          <a:endParaRPr lang="en-US" b="1" dirty="0">
            <a:solidFill>
              <a:srgbClr val="00117E"/>
            </a:solidFill>
          </a:endParaRPr>
        </a:p>
      </dgm:t>
    </dgm:pt>
    <dgm:pt modelId="{F28C576A-F4B6-5E42-9451-10EB1E022A39}" type="parTrans" cxnId="{4E1FB308-469A-4547-8196-6649712D3502}">
      <dgm:prSet/>
      <dgm:spPr/>
      <dgm:t>
        <a:bodyPr/>
        <a:lstStyle/>
        <a:p>
          <a:endParaRPr lang="en-US"/>
        </a:p>
      </dgm:t>
    </dgm:pt>
    <dgm:pt modelId="{76E23BBB-DA7C-1144-981C-73AF143B8DA5}" type="sibTrans" cxnId="{4E1FB308-469A-4547-8196-6649712D3502}">
      <dgm:prSet/>
      <dgm:spPr/>
      <dgm:t>
        <a:bodyPr/>
        <a:lstStyle/>
        <a:p>
          <a:endParaRPr lang="en-US" dirty="0"/>
        </a:p>
      </dgm:t>
    </dgm:pt>
    <dgm:pt modelId="{68E7BAA3-CFE6-FC4F-9476-25C866166E9A}" type="pres">
      <dgm:prSet presAssocID="{9326FBE3-4772-2647-A067-5E8F375AE70E}" presName="cycle" presStyleCnt="0">
        <dgm:presLayoutVars>
          <dgm:dir/>
          <dgm:resizeHandles val="exact"/>
        </dgm:presLayoutVars>
      </dgm:prSet>
      <dgm:spPr/>
      <dgm:t>
        <a:bodyPr/>
        <a:lstStyle/>
        <a:p>
          <a:endParaRPr lang="en-US"/>
        </a:p>
      </dgm:t>
    </dgm:pt>
    <dgm:pt modelId="{D0E65504-9738-0144-AB11-3CA47AAD4627}" type="pres">
      <dgm:prSet presAssocID="{6A0CC1DC-EE94-D14D-8B18-83F3D118407C}" presName="dummy" presStyleCnt="0"/>
      <dgm:spPr/>
      <dgm:t>
        <a:bodyPr/>
        <a:lstStyle/>
        <a:p>
          <a:endParaRPr lang="en-US"/>
        </a:p>
      </dgm:t>
    </dgm:pt>
    <dgm:pt modelId="{48F132A2-4056-A84B-B762-BF6DE61FCCC7}" type="pres">
      <dgm:prSet presAssocID="{6A0CC1DC-EE94-D14D-8B18-83F3D118407C}" presName="node" presStyleLbl="revTx" presStyleIdx="0" presStyleCnt="5" custRadScaleRad="95566" custRadScaleInc="8149">
        <dgm:presLayoutVars>
          <dgm:bulletEnabled val="1"/>
        </dgm:presLayoutVars>
      </dgm:prSet>
      <dgm:spPr/>
      <dgm:t>
        <a:bodyPr/>
        <a:lstStyle/>
        <a:p>
          <a:endParaRPr lang="en-US"/>
        </a:p>
      </dgm:t>
    </dgm:pt>
    <dgm:pt modelId="{32948E22-CC97-8248-959B-48739E1330DA}" type="pres">
      <dgm:prSet presAssocID="{0EB9B058-C188-D944-83FB-43BEEDDA1B45}" presName="sibTrans" presStyleLbl="node1" presStyleIdx="0" presStyleCnt="5"/>
      <dgm:spPr/>
      <dgm:t>
        <a:bodyPr/>
        <a:lstStyle/>
        <a:p>
          <a:endParaRPr lang="en-US"/>
        </a:p>
      </dgm:t>
    </dgm:pt>
    <dgm:pt modelId="{516A35C8-50B9-8F47-842D-40CC4CE9E65B}" type="pres">
      <dgm:prSet presAssocID="{5005168A-A975-CD4B-8044-84231FA76CB4}" presName="dummy" presStyleCnt="0"/>
      <dgm:spPr/>
      <dgm:t>
        <a:bodyPr/>
        <a:lstStyle/>
        <a:p>
          <a:endParaRPr lang="en-US"/>
        </a:p>
      </dgm:t>
    </dgm:pt>
    <dgm:pt modelId="{9A854710-B62F-E047-B885-845C28E1EC2A}" type="pres">
      <dgm:prSet presAssocID="{5005168A-A975-CD4B-8044-84231FA76CB4}" presName="node" presStyleLbl="revTx" presStyleIdx="1" presStyleCnt="5" custScaleX="111601" custScaleY="98439">
        <dgm:presLayoutVars>
          <dgm:bulletEnabled val="1"/>
        </dgm:presLayoutVars>
      </dgm:prSet>
      <dgm:spPr/>
      <dgm:t>
        <a:bodyPr/>
        <a:lstStyle/>
        <a:p>
          <a:endParaRPr lang="en-US"/>
        </a:p>
      </dgm:t>
    </dgm:pt>
    <dgm:pt modelId="{0B5E9BF7-291A-284D-94FF-F32C6D82D213}" type="pres">
      <dgm:prSet presAssocID="{B7AA3705-C7FC-EA44-916B-2FAB45891C7C}" presName="sibTrans" presStyleLbl="node1" presStyleIdx="1" presStyleCnt="5" custScaleX="112854" custScaleY="96878"/>
      <dgm:spPr/>
      <dgm:t>
        <a:bodyPr/>
        <a:lstStyle/>
        <a:p>
          <a:endParaRPr lang="en-US"/>
        </a:p>
      </dgm:t>
    </dgm:pt>
    <dgm:pt modelId="{3A2F2327-10D5-024B-A77D-01C5623CA1EF}" type="pres">
      <dgm:prSet presAssocID="{AFBD3BDE-5D26-0B4A-A829-602E2BFB03D0}" presName="dummy" presStyleCnt="0"/>
      <dgm:spPr/>
      <dgm:t>
        <a:bodyPr/>
        <a:lstStyle/>
        <a:p>
          <a:endParaRPr lang="en-US"/>
        </a:p>
      </dgm:t>
    </dgm:pt>
    <dgm:pt modelId="{AC274CE4-FF13-944D-986E-2DDF464ABE37}" type="pres">
      <dgm:prSet presAssocID="{AFBD3BDE-5D26-0B4A-A829-602E2BFB03D0}" presName="node" presStyleLbl="revTx" presStyleIdx="2" presStyleCnt="5" custScaleX="116155" custRadScaleRad="95692" custRadScaleInc="3076">
        <dgm:presLayoutVars>
          <dgm:bulletEnabled val="1"/>
        </dgm:presLayoutVars>
      </dgm:prSet>
      <dgm:spPr/>
      <dgm:t>
        <a:bodyPr/>
        <a:lstStyle/>
        <a:p>
          <a:endParaRPr lang="en-US"/>
        </a:p>
      </dgm:t>
    </dgm:pt>
    <dgm:pt modelId="{78F69DBD-A0AE-B141-9C4C-814CDCB725FD}" type="pres">
      <dgm:prSet presAssocID="{6152F142-3CD0-E548-AA2C-B683DB4A3BCF}" presName="sibTrans" presStyleLbl="node1" presStyleIdx="2" presStyleCnt="5" custScaleX="132062" custLinFactNeighborX="-3282" custLinFactNeighborY="-1094"/>
      <dgm:spPr/>
      <dgm:t>
        <a:bodyPr/>
        <a:lstStyle/>
        <a:p>
          <a:endParaRPr lang="en-US"/>
        </a:p>
      </dgm:t>
    </dgm:pt>
    <dgm:pt modelId="{0E1CE340-14E3-DC4D-8DE8-BB7DB36FF22F}" type="pres">
      <dgm:prSet presAssocID="{95C8160D-F6A7-2946-9B74-523498C7E8A4}" presName="dummy" presStyleCnt="0"/>
      <dgm:spPr/>
      <dgm:t>
        <a:bodyPr/>
        <a:lstStyle/>
        <a:p>
          <a:endParaRPr lang="en-US"/>
        </a:p>
      </dgm:t>
    </dgm:pt>
    <dgm:pt modelId="{CDB00F95-11D7-1842-B554-2E945279B75F}" type="pres">
      <dgm:prSet presAssocID="{95C8160D-F6A7-2946-9B74-523498C7E8A4}" presName="node" presStyleLbl="revTx" presStyleIdx="3" presStyleCnt="5" custScaleX="118767" custScaleY="82014">
        <dgm:presLayoutVars>
          <dgm:bulletEnabled val="1"/>
        </dgm:presLayoutVars>
      </dgm:prSet>
      <dgm:spPr/>
      <dgm:t>
        <a:bodyPr/>
        <a:lstStyle/>
        <a:p>
          <a:endParaRPr lang="en-US"/>
        </a:p>
      </dgm:t>
    </dgm:pt>
    <dgm:pt modelId="{A78C3A54-C83D-914E-AE7F-E876335F4BCA}" type="pres">
      <dgm:prSet presAssocID="{C586709B-6B6A-FE47-A507-0BC3CF2DC6E4}" presName="sibTrans" presStyleLbl="node1" presStyleIdx="3" presStyleCnt="5" custScaleX="118856" custLinFactNeighborX="-1395" custLinFactNeighborY="-1116"/>
      <dgm:spPr/>
      <dgm:t>
        <a:bodyPr/>
        <a:lstStyle/>
        <a:p>
          <a:endParaRPr lang="en-US"/>
        </a:p>
      </dgm:t>
    </dgm:pt>
    <dgm:pt modelId="{099D12DF-56B5-7D4B-B07B-223DD05D5C68}" type="pres">
      <dgm:prSet presAssocID="{5568C93A-6816-AD48-A76F-24B35C62E018}" presName="dummy" presStyleCnt="0"/>
      <dgm:spPr/>
      <dgm:t>
        <a:bodyPr/>
        <a:lstStyle/>
        <a:p>
          <a:endParaRPr lang="en-US"/>
        </a:p>
      </dgm:t>
    </dgm:pt>
    <dgm:pt modelId="{9E0CD89B-B70C-164F-81C6-31208B1DCFAE}" type="pres">
      <dgm:prSet presAssocID="{5568C93A-6816-AD48-A76F-24B35C62E018}" presName="node" presStyleLbl="revTx" presStyleIdx="4" presStyleCnt="5">
        <dgm:presLayoutVars>
          <dgm:bulletEnabled val="1"/>
        </dgm:presLayoutVars>
      </dgm:prSet>
      <dgm:spPr/>
      <dgm:t>
        <a:bodyPr/>
        <a:lstStyle/>
        <a:p>
          <a:endParaRPr lang="en-US"/>
        </a:p>
      </dgm:t>
    </dgm:pt>
    <dgm:pt modelId="{85C515FA-5A1B-ED41-863F-C8E69963F60A}" type="pres">
      <dgm:prSet presAssocID="{76E23BBB-DA7C-1144-981C-73AF143B8DA5}" presName="sibTrans" presStyleLbl="node1" presStyleIdx="4" presStyleCnt="5" custLinFactNeighborX="273" custLinFactNeighborY="1915"/>
      <dgm:spPr/>
      <dgm:t>
        <a:bodyPr/>
        <a:lstStyle/>
        <a:p>
          <a:endParaRPr lang="en-US"/>
        </a:p>
      </dgm:t>
    </dgm:pt>
  </dgm:ptLst>
  <dgm:cxnLst>
    <dgm:cxn modelId="{F9EBFB4B-D05B-4C6F-A7F3-03306ACCE7B6}" type="presOf" srcId="{5005168A-A975-CD4B-8044-84231FA76CB4}" destId="{9A854710-B62F-E047-B885-845C28E1EC2A}" srcOrd="0" destOrd="0" presId="urn:microsoft.com/office/officeart/2005/8/layout/cycle1"/>
    <dgm:cxn modelId="{1C8001FD-8614-414C-B4C8-6F7C0CEF321C}" type="presOf" srcId="{5568C93A-6816-AD48-A76F-24B35C62E018}" destId="{9E0CD89B-B70C-164F-81C6-31208B1DCFAE}" srcOrd="0" destOrd="0" presId="urn:microsoft.com/office/officeart/2005/8/layout/cycle1"/>
    <dgm:cxn modelId="{FC1ACC44-1DDF-4162-AB33-14230906F4D4}" type="presOf" srcId="{C586709B-6B6A-FE47-A507-0BC3CF2DC6E4}" destId="{A78C3A54-C83D-914E-AE7F-E876335F4BCA}" srcOrd="0" destOrd="0" presId="urn:microsoft.com/office/officeart/2005/8/layout/cycle1"/>
    <dgm:cxn modelId="{0C426D67-81F0-40D2-ABE6-BDF2C497A490}" type="presOf" srcId="{76E23BBB-DA7C-1144-981C-73AF143B8DA5}" destId="{85C515FA-5A1B-ED41-863F-C8E69963F60A}" srcOrd="0" destOrd="0" presId="urn:microsoft.com/office/officeart/2005/8/layout/cycle1"/>
    <dgm:cxn modelId="{4E1FB308-469A-4547-8196-6649712D3502}" srcId="{9326FBE3-4772-2647-A067-5E8F375AE70E}" destId="{5568C93A-6816-AD48-A76F-24B35C62E018}" srcOrd="4" destOrd="0" parTransId="{F28C576A-F4B6-5E42-9451-10EB1E022A39}" sibTransId="{76E23BBB-DA7C-1144-981C-73AF143B8DA5}"/>
    <dgm:cxn modelId="{85BD09B4-A9B9-4904-86B9-CBD4042711E9}" type="presOf" srcId="{0EB9B058-C188-D944-83FB-43BEEDDA1B45}" destId="{32948E22-CC97-8248-959B-48739E1330DA}" srcOrd="0" destOrd="0" presId="urn:microsoft.com/office/officeart/2005/8/layout/cycle1"/>
    <dgm:cxn modelId="{3E2861B8-C84E-46E1-824D-0F9300F0AD57}" type="presOf" srcId="{6152F142-3CD0-E548-AA2C-B683DB4A3BCF}" destId="{78F69DBD-A0AE-B141-9C4C-814CDCB725FD}" srcOrd="0" destOrd="0" presId="urn:microsoft.com/office/officeart/2005/8/layout/cycle1"/>
    <dgm:cxn modelId="{138A32E3-DFFF-417D-B1B3-69760AD46D91}" type="presOf" srcId="{6A0CC1DC-EE94-D14D-8B18-83F3D118407C}" destId="{48F132A2-4056-A84B-B762-BF6DE61FCCC7}" srcOrd="0" destOrd="0" presId="urn:microsoft.com/office/officeart/2005/8/layout/cycle1"/>
    <dgm:cxn modelId="{C2ECC76A-33E6-48DC-92D8-175C56DD40E6}" type="presOf" srcId="{9326FBE3-4772-2647-A067-5E8F375AE70E}" destId="{68E7BAA3-CFE6-FC4F-9476-25C866166E9A}" srcOrd="0" destOrd="0" presId="urn:microsoft.com/office/officeart/2005/8/layout/cycle1"/>
    <dgm:cxn modelId="{BB0E2CC6-8DB8-5040-A6D2-8B764139A1AB}" srcId="{9326FBE3-4772-2647-A067-5E8F375AE70E}" destId="{95C8160D-F6A7-2946-9B74-523498C7E8A4}" srcOrd="3" destOrd="0" parTransId="{974B1D68-364A-7D4D-AC66-028D152A5421}" sibTransId="{C586709B-6B6A-FE47-A507-0BC3CF2DC6E4}"/>
    <dgm:cxn modelId="{ADBEBED4-A8AA-4FF1-B6E1-F83C4A970528}" type="presOf" srcId="{AFBD3BDE-5D26-0B4A-A829-602E2BFB03D0}" destId="{AC274CE4-FF13-944D-986E-2DDF464ABE37}" srcOrd="0" destOrd="0" presId="urn:microsoft.com/office/officeart/2005/8/layout/cycle1"/>
    <dgm:cxn modelId="{0F149D6D-6BF7-4485-BE06-C4BFB1BAB434}" type="presOf" srcId="{B7AA3705-C7FC-EA44-916B-2FAB45891C7C}" destId="{0B5E9BF7-291A-284D-94FF-F32C6D82D213}" srcOrd="0" destOrd="0" presId="urn:microsoft.com/office/officeart/2005/8/layout/cycle1"/>
    <dgm:cxn modelId="{CA23C991-310C-4D47-861B-284CA3905D7B}" srcId="{9326FBE3-4772-2647-A067-5E8F375AE70E}" destId="{AFBD3BDE-5D26-0B4A-A829-602E2BFB03D0}" srcOrd="2" destOrd="0" parTransId="{0A2905AB-1896-444A-A187-3EFA2FA0ACC1}" sibTransId="{6152F142-3CD0-E548-AA2C-B683DB4A3BCF}"/>
    <dgm:cxn modelId="{DDD14039-9989-B64D-9329-5E74AA400632}" srcId="{9326FBE3-4772-2647-A067-5E8F375AE70E}" destId="{5005168A-A975-CD4B-8044-84231FA76CB4}" srcOrd="1" destOrd="0" parTransId="{E066EFCE-D831-E147-8E99-24B5DED5E51C}" sibTransId="{B7AA3705-C7FC-EA44-916B-2FAB45891C7C}"/>
    <dgm:cxn modelId="{DCDB99AA-8E72-3740-9173-C98106CFE787}" srcId="{9326FBE3-4772-2647-A067-5E8F375AE70E}" destId="{6A0CC1DC-EE94-D14D-8B18-83F3D118407C}" srcOrd="0" destOrd="0" parTransId="{88A4031E-ABDD-1945-A6B7-09C7D95033CC}" sibTransId="{0EB9B058-C188-D944-83FB-43BEEDDA1B45}"/>
    <dgm:cxn modelId="{B56BF979-2518-4201-9BC2-93F66AE32130}" type="presOf" srcId="{95C8160D-F6A7-2946-9B74-523498C7E8A4}" destId="{CDB00F95-11D7-1842-B554-2E945279B75F}" srcOrd="0" destOrd="0" presId="urn:microsoft.com/office/officeart/2005/8/layout/cycle1"/>
    <dgm:cxn modelId="{EDAB19BB-892B-470D-B530-64BC175603D1}" type="presParOf" srcId="{68E7BAA3-CFE6-FC4F-9476-25C866166E9A}" destId="{D0E65504-9738-0144-AB11-3CA47AAD4627}" srcOrd="0" destOrd="0" presId="urn:microsoft.com/office/officeart/2005/8/layout/cycle1"/>
    <dgm:cxn modelId="{0EACEBBD-BD70-4DD0-B9DA-B88E9D5525BC}" type="presParOf" srcId="{68E7BAA3-CFE6-FC4F-9476-25C866166E9A}" destId="{48F132A2-4056-A84B-B762-BF6DE61FCCC7}" srcOrd="1" destOrd="0" presId="urn:microsoft.com/office/officeart/2005/8/layout/cycle1"/>
    <dgm:cxn modelId="{820449C4-F038-40F4-85B3-F475F096B74B}" type="presParOf" srcId="{68E7BAA3-CFE6-FC4F-9476-25C866166E9A}" destId="{32948E22-CC97-8248-959B-48739E1330DA}" srcOrd="2" destOrd="0" presId="urn:microsoft.com/office/officeart/2005/8/layout/cycle1"/>
    <dgm:cxn modelId="{4E5DEDA9-EA4F-49BB-A2A6-219F2B2E92B7}" type="presParOf" srcId="{68E7BAA3-CFE6-FC4F-9476-25C866166E9A}" destId="{516A35C8-50B9-8F47-842D-40CC4CE9E65B}" srcOrd="3" destOrd="0" presId="urn:microsoft.com/office/officeart/2005/8/layout/cycle1"/>
    <dgm:cxn modelId="{CF6659A3-2F14-4831-B0EA-6FFBC26871EA}" type="presParOf" srcId="{68E7BAA3-CFE6-FC4F-9476-25C866166E9A}" destId="{9A854710-B62F-E047-B885-845C28E1EC2A}" srcOrd="4" destOrd="0" presId="urn:microsoft.com/office/officeart/2005/8/layout/cycle1"/>
    <dgm:cxn modelId="{0CAC5FF7-CCD5-4997-B045-85AB282B15BD}" type="presParOf" srcId="{68E7BAA3-CFE6-FC4F-9476-25C866166E9A}" destId="{0B5E9BF7-291A-284D-94FF-F32C6D82D213}" srcOrd="5" destOrd="0" presId="urn:microsoft.com/office/officeart/2005/8/layout/cycle1"/>
    <dgm:cxn modelId="{FE30E84E-7E89-41AE-96C7-7B663DA01220}" type="presParOf" srcId="{68E7BAA3-CFE6-FC4F-9476-25C866166E9A}" destId="{3A2F2327-10D5-024B-A77D-01C5623CA1EF}" srcOrd="6" destOrd="0" presId="urn:microsoft.com/office/officeart/2005/8/layout/cycle1"/>
    <dgm:cxn modelId="{684C9D93-8905-4238-9AF0-DAE4EECA9C85}" type="presParOf" srcId="{68E7BAA3-CFE6-FC4F-9476-25C866166E9A}" destId="{AC274CE4-FF13-944D-986E-2DDF464ABE37}" srcOrd="7" destOrd="0" presId="urn:microsoft.com/office/officeart/2005/8/layout/cycle1"/>
    <dgm:cxn modelId="{BBE58802-3362-4E07-99F9-9CFE3AA669C6}" type="presParOf" srcId="{68E7BAA3-CFE6-FC4F-9476-25C866166E9A}" destId="{78F69DBD-A0AE-B141-9C4C-814CDCB725FD}" srcOrd="8" destOrd="0" presId="urn:microsoft.com/office/officeart/2005/8/layout/cycle1"/>
    <dgm:cxn modelId="{E0C669A4-E18F-4240-B4E8-847668C62B19}" type="presParOf" srcId="{68E7BAA3-CFE6-FC4F-9476-25C866166E9A}" destId="{0E1CE340-14E3-DC4D-8DE8-BB7DB36FF22F}" srcOrd="9" destOrd="0" presId="urn:microsoft.com/office/officeart/2005/8/layout/cycle1"/>
    <dgm:cxn modelId="{44746053-3402-4898-B220-D20368BB34D8}" type="presParOf" srcId="{68E7BAA3-CFE6-FC4F-9476-25C866166E9A}" destId="{CDB00F95-11D7-1842-B554-2E945279B75F}" srcOrd="10" destOrd="0" presId="urn:microsoft.com/office/officeart/2005/8/layout/cycle1"/>
    <dgm:cxn modelId="{8AD64D22-111F-4E81-A474-7F98754022DC}" type="presParOf" srcId="{68E7BAA3-CFE6-FC4F-9476-25C866166E9A}" destId="{A78C3A54-C83D-914E-AE7F-E876335F4BCA}" srcOrd="11" destOrd="0" presId="urn:microsoft.com/office/officeart/2005/8/layout/cycle1"/>
    <dgm:cxn modelId="{C04197F2-3085-4C53-B939-FC4EA636B650}" type="presParOf" srcId="{68E7BAA3-CFE6-FC4F-9476-25C866166E9A}" destId="{099D12DF-56B5-7D4B-B07B-223DD05D5C68}" srcOrd="12" destOrd="0" presId="urn:microsoft.com/office/officeart/2005/8/layout/cycle1"/>
    <dgm:cxn modelId="{CA141315-B058-4F3E-9929-D8F44940655E}" type="presParOf" srcId="{68E7BAA3-CFE6-FC4F-9476-25C866166E9A}" destId="{9E0CD89B-B70C-164F-81C6-31208B1DCFAE}" srcOrd="13" destOrd="0" presId="urn:microsoft.com/office/officeart/2005/8/layout/cycle1"/>
    <dgm:cxn modelId="{BB1421A6-9DE1-462E-937B-8F6D2190FE06}" type="presParOf" srcId="{68E7BAA3-CFE6-FC4F-9476-25C866166E9A}" destId="{85C515FA-5A1B-ED41-863F-C8E69963F60A}" srcOrd="14" destOrd="0" presId="urn:microsoft.com/office/officeart/2005/8/layout/cycle1"/>
  </dgm:cxnLst>
  <dgm:bg>
    <a:noFill/>
  </dgm:bg>
  <dgm:whole>
    <a:ln>
      <a:noFill/>
    </a:ln>
  </dgm:whole>
  <dgm:extLst>
    <a:ext uri="http://schemas.microsoft.com/office/drawing/2008/diagram">
      <dsp:dataModelExt xmlns:dsp="http://schemas.microsoft.com/office/drawing/2008/diagram" relId="rId2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DCE74-E6FB-44DF-89CA-66648FEBA088}" type="doc">
      <dgm:prSet loTypeId="urn:microsoft.com/office/officeart/2005/8/layout/hList7" loCatId="process" qsTypeId="urn:microsoft.com/office/officeart/2005/8/quickstyle/simple2" qsCatId="simple" csTypeId="urn:microsoft.com/office/officeart/2005/8/colors/colorful5" csCatId="colorful" phldr="1"/>
      <dgm:spPr/>
      <dgm:t>
        <a:bodyPr/>
        <a:lstStyle/>
        <a:p>
          <a:endParaRPr lang="en-US"/>
        </a:p>
      </dgm:t>
    </dgm:pt>
    <dgm:pt modelId="{8C74C609-4E9F-4814-8D28-A49B511B1EEA}">
      <dgm:prSet phldrT="[Text]" custT="1"/>
      <dgm:spPr/>
      <dgm:t>
        <a:bodyPr/>
        <a:lstStyle/>
        <a:p>
          <a:r>
            <a:rPr lang="en-US" sz="2600" b="1" dirty="0" smtClean="0">
              <a:solidFill>
                <a:srgbClr val="002060"/>
              </a:solidFill>
              <a:effectLst>
                <a:outerShdw blurRad="38100" dist="38100" dir="2700000" algn="tl">
                  <a:srgbClr val="000000">
                    <a:alpha val="43137"/>
                  </a:srgbClr>
                </a:outerShdw>
              </a:effectLst>
            </a:rPr>
            <a:t>Human Capacity:     </a:t>
          </a:r>
        </a:p>
        <a:p>
          <a:r>
            <a:rPr lang="en-US" sz="2600" b="1" dirty="0" smtClean="0">
              <a:solidFill>
                <a:srgbClr val="002060"/>
              </a:solidFill>
              <a:effectLst>
                <a:outerShdw blurRad="38100" dist="38100" dir="2700000" algn="tl">
                  <a:srgbClr val="000000">
                    <a:alpha val="43137"/>
                  </a:srgbClr>
                </a:outerShdw>
              </a:effectLst>
            </a:rPr>
            <a:t>Will and Skill</a:t>
          </a:r>
          <a:endParaRPr lang="en-US" sz="2600" b="1" dirty="0">
            <a:solidFill>
              <a:srgbClr val="002060"/>
            </a:solidFill>
            <a:effectLst>
              <a:outerShdw blurRad="38100" dist="38100" dir="2700000" algn="tl">
                <a:srgbClr val="000000">
                  <a:alpha val="43137"/>
                </a:srgbClr>
              </a:outerShdw>
            </a:effectLst>
          </a:endParaRPr>
        </a:p>
      </dgm:t>
    </dgm:pt>
    <dgm:pt modelId="{B12B6B19-CD90-4155-8862-6C947B05BAF0}" type="parTrans" cxnId="{DA8D66CF-3769-4619-8229-836EF2D03942}">
      <dgm:prSet/>
      <dgm:spPr/>
      <dgm:t>
        <a:bodyPr/>
        <a:lstStyle/>
        <a:p>
          <a:endParaRPr lang="en-US" sz="2100" b="1">
            <a:solidFill>
              <a:schemeClr val="bg1"/>
            </a:solidFill>
          </a:endParaRPr>
        </a:p>
      </dgm:t>
    </dgm:pt>
    <dgm:pt modelId="{C38B8006-3CFF-4AB6-9C33-26F3A5663134}" type="sibTrans" cxnId="{DA8D66CF-3769-4619-8229-836EF2D03942}">
      <dgm:prSet/>
      <dgm:spPr/>
      <dgm:t>
        <a:bodyPr/>
        <a:lstStyle/>
        <a:p>
          <a:endParaRPr lang="en-US" sz="2100" b="1">
            <a:solidFill>
              <a:schemeClr val="bg1"/>
            </a:solidFill>
          </a:endParaRPr>
        </a:p>
      </dgm:t>
    </dgm:pt>
    <dgm:pt modelId="{1A745670-5D57-4C1C-8325-24B5E86B1151}">
      <dgm:prSet phldrT="[Text]" custT="1"/>
      <dgm:spPr/>
      <dgm:t>
        <a:bodyPr/>
        <a:lstStyle/>
        <a:p>
          <a:r>
            <a:rPr lang="en-US" sz="2600" b="1" dirty="0" smtClean="0">
              <a:solidFill>
                <a:srgbClr val="002060"/>
              </a:solidFill>
              <a:effectLst>
                <a:outerShdw blurRad="38100" dist="38100" dir="2700000" algn="tl">
                  <a:srgbClr val="000000">
                    <a:alpha val="43137"/>
                  </a:srgbClr>
                </a:outerShdw>
              </a:effectLst>
            </a:rPr>
            <a:t>Structural </a:t>
          </a:r>
          <a:r>
            <a:rPr lang="en-US" sz="2400" b="1" dirty="0" smtClean="0">
              <a:solidFill>
                <a:srgbClr val="002060"/>
              </a:solidFill>
              <a:effectLst>
                <a:outerShdw blurRad="38100" dist="38100" dir="2700000" algn="tl">
                  <a:srgbClr val="000000">
                    <a:alpha val="43137"/>
                  </a:srgbClr>
                </a:outerShdw>
              </a:effectLst>
            </a:rPr>
            <a:t>Capacity:</a:t>
          </a:r>
        </a:p>
        <a:p>
          <a:r>
            <a:rPr lang="en-US" sz="2400" b="1" dirty="0" smtClean="0">
              <a:solidFill>
                <a:srgbClr val="002060"/>
              </a:solidFill>
              <a:effectLst>
                <a:outerShdw blurRad="38100" dist="38100" dir="2700000" algn="tl">
                  <a:srgbClr val="000000">
                    <a:alpha val="43137"/>
                  </a:srgbClr>
                </a:outerShdw>
              </a:effectLst>
            </a:rPr>
            <a:t>Procedures </a:t>
          </a:r>
          <a:r>
            <a:rPr lang="en-US" sz="2600" b="1" dirty="0" smtClean="0">
              <a:solidFill>
                <a:srgbClr val="002060"/>
              </a:solidFill>
              <a:effectLst>
                <a:outerShdw blurRad="38100" dist="38100" dir="2700000" algn="tl">
                  <a:srgbClr val="000000">
                    <a:alpha val="43137"/>
                  </a:srgbClr>
                </a:outerShdw>
              </a:effectLst>
            </a:rPr>
            <a:t>and Policies </a:t>
          </a:r>
          <a:endParaRPr lang="en-US" sz="2600" b="1" dirty="0">
            <a:solidFill>
              <a:srgbClr val="002060"/>
            </a:solidFill>
            <a:effectLst>
              <a:outerShdw blurRad="38100" dist="38100" dir="2700000" algn="tl">
                <a:srgbClr val="000000">
                  <a:alpha val="43137"/>
                </a:srgbClr>
              </a:outerShdw>
            </a:effectLst>
          </a:endParaRPr>
        </a:p>
      </dgm:t>
    </dgm:pt>
    <dgm:pt modelId="{78E3223C-6806-4255-8DAD-EDC2258970C0}" type="parTrans" cxnId="{191413DC-9620-4536-80C8-62C903B15C9F}">
      <dgm:prSet/>
      <dgm:spPr/>
      <dgm:t>
        <a:bodyPr/>
        <a:lstStyle/>
        <a:p>
          <a:endParaRPr lang="en-US" sz="2100" b="1">
            <a:solidFill>
              <a:schemeClr val="bg1"/>
            </a:solidFill>
          </a:endParaRPr>
        </a:p>
      </dgm:t>
    </dgm:pt>
    <dgm:pt modelId="{5BCDD697-E206-4F02-B702-E2278F261B47}" type="sibTrans" cxnId="{191413DC-9620-4536-80C8-62C903B15C9F}">
      <dgm:prSet/>
      <dgm:spPr/>
      <dgm:t>
        <a:bodyPr/>
        <a:lstStyle/>
        <a:p>
          <a:endParaRPr lang="en-US" sz="2100" b="1">
            <a:solidFill>
              <a:schemeClr val="bg1"/>
            </a:solidFill>
          </a:endParaRPr>
        </a:p>
      </dgm:t>
    </dgm:pt>
    <dgm:pt modelId="{675F896C-7BE5-4C9A-9162-EB1A8015B512}">
      <dgm:prSet phldrT="[Text]" custT="1"/>
      <dgm:spPr/>
      <dgm:t>
        <a:bodyPr/>
        <a:lstStyle/>
        <a:p>
          <a:r>
            <a:rPr lang="en-US" sz="2000" b="1" dirty="0" smtClean="0">
              <a:solidFill>
                <a:srgbClr val="002060"/>
              </a:solidFill>
              <a:effectLst>
                <a:outerShdw blurRad="38100" dist="38100" dir="2700000" algn="tl">
                  <a:srgbClr val="000000">
                    <a:alpha val="43137"/>
                  </a:srgbClr>
                </a:outerShdw>
              </a:effectLst>
            </a:rPr>
            <a:t>Organizational Capacity: </a:t>
          </a:r>
        </a:p>
        <a:p>
          <a:r>
            <a:rPr lang="en-US" sz="2000" b="1" dirty="0" smtClean="0">
              <a:solidFill>
                <a:srgbClr val="002060"/>
              </a:solidFill>
              <a:effectLst>
                <a:outerShdw blurRad="38100" dist="38100" dir="2700000" algn="tl">
                  <a:srgbClr val="000000">
                    <a:alpha val="43137"/>
                  </a:srgbClr>
                </a:outerShdw>
              </a:effectLst>
            </a:rPr>
            <a:t>Collaboration, </a:t>
          </a:r>
          <a:r>
            <a:rPr lang="en-US" sz="1800" b="1" dirty="0" smtClean="0">
              <a:solidFill>
                <a:srgbClr val="002060"/>
              </a:solidFill>
              <a:effectLst>
                <a:outerShdw blurRad="38100" dist="38100" dir="2700000" algn="tl">
                  <a:srgbClr val="000000">
                    <a:alpha val="43137"/>
                  </a:srgbClr>
                </a:outerShdw>
              </a:effectLst>
            </a:rPr>
            <a:t>Communication</a:t>
          </a:r>
          <a:r>
            <a:rPr lang="en-US" sz="2000" b="1" dirty="0" smtClean="0">
              <a:solidFill>
                <a:srgbClr val="002060"/>
              </a:solidFill>
              <a:effectLst>
                <a:outerShdw blurRad="38100" dist="38100" dir="2700000" algn="tl">
                  <a:srgbClr val="000000">
                    <a:alpha val="43137"/>
                  </a:srgbClr>
                </a:outerShdw>
              </a:effectLst>
            </a:rPr>
            <a:t> and </a:t>
          </a:r>
          <a:r>
            <a:rPr lang="en-US" sz="2300" b="1" dirty="0" smtClean="0">
              <a:solidFill>
                <a:srgbClr val="002060"/>
              </a:solidFill>
              <a:effectLst>
                <a:outerShdw blurRad="38100" dist="38100" dir="2700000" algn="tl">
                  <a:srgbClr val="000000">
                    <a:alpha val="43137"/>
                  </a:srgbClr>
                </a:outerShdw>
              </a:effectLst>
            </a:rPr>
            <a:t>Interaction</a:t>
          </a:r>
          <a:endParaRPr lang="en-US" sz="2300" b="1" dirty="0">
            <a:solidFill>
              <a:srgbClr val="002060"/>
            </a:solidFill>
            <a:effectLst>
              <a:outerShdw blurRad="38100" dist="38100" dir="2700000" algn="tl">
                <a:srgbClr val="000000">
                  <a:alpha val="43137"/>
                </a:srgbClr>
              </a:outerShdw>
            </a:effectLst>
          </a:endParaRPr>
        </a:p>
      </dgm:t>
    </dgm:pt>
    <dgm:pt modelId="{CBD445E8-A39F-48C1-B465-52DEE9A2D5FF}" type="parTrans" cxnId="{F2A69DC6-16AB-445B-9E24-C934C27C4E1B}">
      <dgm:prSet/>
      <dgm:spPr/>
      <dgm:t>
        <a:bodyPr/>
        <a:lstStyle/>
        <a:p>
          <a:endParaRPr lang="en-US">
            <a:solidFill>
              <a:schemeClr val="bg1"/>
            </a:solidFill>
          </a:endParaRPr>
        </a:p>
      </dgm:t>
    </dgm:pt>
    <dgm:pt modelId="{40E11BBC-45E1-4C87-B430-566D157E9792}" type="sibTrans" cxnId="{F2A69DC6-16AB-445B-9E24-C934C27C4E1B}">
      <dgm:prSet/>
      <dgm:spPr/>
      <dgm:t>
        <a:bodyPr/>
        <a:lstStyle/>
        <a:p>
          <a:endParaRPr lang="en-US">
            <a:solidFill>
              <a:schemeClr val="bg1"/>
            </a:solidFill>
          </a:endParaRPr>
        </a:p>
      </dgm:t>
    </dgm:pt>
    <dgm:pt modelId="{300EB31F-A8B3-4878-9094-B6BCFB543B4F}">
      <dgm:prSet phldrT="[Text]" custT="1"/>
      <dgm:spPr/>
      <dgm:t>
        <a:bodyPr/>
        <a:lstStyle/>
        <a:p>
          <a:r>
            <a:rPr lang="en-US" sz="2600" b="1" dirty="0" smtClean="0">
              <a:solidFill>
                <a:srgbClr val="002060"/>
              </a:solidFill>
              <a:effectLst>
                <a:outerShdw blurRad="38100" dist="38100" dir="2700000" algn="tl">
                  <a:srgbClr val="000000">
                    <a:alpha val="43137"/>
                  </a:srgbClr>
                </a:outerShdw>
              </a:effectLst>
            </a:rPr>
            <a:t>Material Capacity:</a:t>
          </a:r>
        </a:p>
        <a:p>
          <a:r>
            <a:rPr lang="en-US" sz="2600" b="1" dirty="0" smtClean="0">
              <a:solidFill>
                <a:srgbClr val="002060"/>
              </a:solidFill>
              <a:effectLst>
                <a:outerShdw blurRad="38100" dist="38100" dir="2700000" algn="tl">
                  <a:srgbClr val="000000">
                    <a:alpha val="43137"/>
                  </a:srgbClr>
                </a:outerShdw>
              </a:effectLst>
            </a:rPr>
            <a:t>Fiscal and Physical</a:t>
          </a:r>
          <a:endParaRPr lang="en-US" sz="2600" b="1" dirty="0">
            <a:solidFill>
              <a:srgbClr val="002060"/>
            </a:solidFill>
            <a:effectLst>
              <a:outerShdw blurRad="38100" dist="38100" dir="2700000" algn="tl">
                <a:srgbClr val="000000">
                  <a:alpha val="43137"/>
                </a:srgbClr>
              </a:outerShdw>
            </a:effectLst>
          </a:endParaRPr>
        </a:p>
      </dgm:t>
    </dgm:pt>
    <dgm:pt modelId="{D67F3481-1618-4CD3-8222-86AE8A7C3923}" type="parTrans" cxnId="{E1525397-1474-4399-B067-3D0C0887ADF3}">
      <dgm:prSet/>
      <dgm:spPr/>
      <dgm:t>
        <a:bodyPr/>
        <a:lstStyle/>
        <a:p>
          <a:endParaRPr lang="en-US">
            <a:solidFill>
              <a:schemeClr val="bg1"/>
            </a:solidFill>
          </a:endParaRPr>
        </a:p>
      </dgm:t>
    </dgm:pt>
    <dgm:pt modelId="{E2EAB7E5-72C4-43BD-9008-0259BA52E6A9}" type="sibTrans" cxnId="{E1525397-1474-4399-B067-3D0C0887ADF3}">
      <dgm:prSet/>
      <dgm:spPr/>
      <dgm:t>
        <a:bodyPr/>
        <a:lstStyle/>
        <a:p>
          <a:endParaRPr lang="en-US">
            <a:solidFill>
              <a:schemeClr val="bg1"/>
            </a:solidFill>
          </a:endParaRPr>
        </a:p>
      </dgm:t>
    </dgm:pt>
    <dgm:pt modelId="{CB15BD53-F55E-42A1-B4B0-59B691650EF3}" type="pres">
      <dgm:prSet presAssocID="{B97DCE74-E6FB-44DF-89CA-66648FEBA088}" presName="Name0" presStyleCnt="0">
        <dgm:presLayoutVars>
          <dgm:dir/>
          <dgm:resizeHandles val="exact"/>
        </dgm:presLayoutVars>
      </dgm:prSet>
      <dgm:spPr/>
      <dgm:t>
        <a:bodyPr/>
        <a:lstStyle/>
        <a:p>
          <a:endParaRPr lang="en-US"/>
        </a:p>
      </dgm:t>
    </dgm:pt>
    <dgm:pt modelId="{AB41A579-CA3B-4664-87FA-77750F638859}" type="pres">
      <dgm:prSet presAssocID="{B97DCE74-E6FB-44DF-89CA-66648FEBA088}" presName="fgShape" presStyleLbl="fgShp" presStyleIdx="0" presStyleCnt="1" custFlipVert="0" custFlipHor="0" custScaleX="108696" custScaleY="86498"/>
      <dgm:spPr/>
    </dgm:pt>
    <dgm:pt modelId="{6F0AD32D-60D3-4224-91B2-313F88FA73DD}" type="pres">
      <dgm:prSet presAssocID="{B97DCE74-E6FB-44DF-89CA-66648FEBA088}" presName="linComp" presStyleCnt="0"/>
      <dgm:spPr/>
    </dgm:pt>
    <dgm:pt modelId="{69AF5930-FDDA-4E21-8E6F-503A7DEBDBB2}" type="pres">
      <dgm:prSet presAssocID="{8C74C609-4E9F-4814-8D28-A49B511B1EEA}" presName="compNode" presStyleCnt="0"/>
      <dgm:spPr/>
    </dgm:pt>
    <dgm:pt modelId="{16B0A1E2-3B42-42E1-A062-51DE537138D7}" type="pres">
      <dgm:prSet presAssocID="{8C74C609-4E9F-4814-8D28-A49B511B1EEA}" presName="bkgdShape" presStyleLbl="node1" presStyleIdx="0" presStyleCnt="4"/>
      <dgm:spPr/>
      <dgm:t>
        <a:bodyPr/>
        <a:lstStyle/>
        <a:p>
          <a:endParaRPr lang="en-US"/>
        </a:p>
      </dgm:t>
    </dgm:pt>
    <dgm:pt modelId="{E7ABCB2F-FAF5-419E-88E5-9D8384090CC0}" type="pres">
      <dgm:prSet presAssocID="{8C74C609-4E9F-4814-8D28-A49B511B1EEA}" presName="nodeTx" presStyleLbl="node1" presStyleIdx="0" presStyleCnt="4">
        <dgm:presLayoutVars>
          <dgm:bulletEnabled val="1"/>
        </dgm:presLayoutVars>
      </dgm:prSet>
      <dgm:spPr/>
      <dgm:t>
        <a:bodyPr/>
        <a:lstStyle/>
        <a:p>
          <a:endParaRPr lang="en-US"/>
        </a:p>
      </dgm:t>
    </dgm:pt>
    <dgm:pt modelId="{08022E03-048E-427C-92E3-378F7C7F065A}" type="pres">
      <dgm:prSet presAssocID="{8C74C609-4E9F-4814-8D28-A49B511B1EEA}" presName="invisiNode" presStyleLbl="node1" presStyleIdx="0" presStyleCnt="4"/>
      <dgm:spPr/>
    </dgm:pt>
    <dgm:pt modelId="{AA291653-E7DB-46C2-9872-BF2189680CFD}" type="pres">
      <dgm:prSet presAssocID="{8C74C609-4E9F-4814-8D28-A49B511B1EEA}" presName="imagNode" presStyleLbl="fgImgPlace1" presStyleIdx="0" presStyleCnt="4" custLinFactNeighborX="283" custLinFactNeighborY="988"/>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36" t="-721" r="-736" b="-49279"/>
          </a:stretch>
        </a:blipFill>
      </dgm:spPr>
      <dgm:t>
        <a:bodyPr/>
        <a:lstStyle/>
        <a:p>
          <a:endParaRPr lang="en-US"/>
        </a:p>
      </dgm:t>
    </dgm:pt>
    <dgm:pt modelId="{3D4555E3-3FC3-4585-8A38-EFF0D193E67A}" type="pres">
      <dgm:prSet presAssocID="{C38B8006-3CFF-4AB6-9C33-26F3A5663134}" presName="sibTrans" presStyleLbl="sibTrans2D1" presStyleIdx="0" presStyleCnt="0"/>
      <dgm:spPr/>
      <dgm:t>
        <a:bodyPr/>
        <a:lstStyle/>
        <a:p>
          <a:endParaRPr lang="en-US"/>
        </a:p>
      </dgm:t>
    </dgm:pt>
    <dgm:pt modelId="{20E4C471-2DD2-488B-901D-CDF5FE469FB7}" type="pres">
      <dgm:prSet presAssocID="{675F896C-7BE5-4C9A-9162-EB1A8015B512}" presName="compNode" presStyleCnt="0"/>
      <dgm:spPr/>
    </dgm:pt>
    <dgm:pt modelId="{B4BB7C91-F201-47F5-8B50-F1007DBEC81E}" type="pres">
      <dgm:prSet presAssocID="{675F896C-7BE5-4C9A-9162-EB1A8015B512}" presName="bkgdShape" presStyleLbl="node1" presStyleIdx="1" presStyleCnt="4"/>
      <dgm:spPr/>
      <dgm:t>
        <a:bodyPr/>
        <a:lstStyle/>
        <a:p>
          <a:endParaRPr lang="en-US"/>
        </a:p>
      </dgm:t>
    </dgm:pt>
    <dgm:pt modelId="{8B03E86A-7139-4BE7-9099-5F9638EAA2B9}" type="pres">
      <dgm:prSet presAssocID="{675F896C-7BE5-4C9A-9162-EB1A8015B512}" presName="nodeTx" presStyleLbl="node1" presStyleIdx="1" presStyleCnt="4">
        <dgm:presLayoutVars>
          <dgm:bulletEnabled val="1"/>
        </dgm:presLayoutVars>
      </dgm:prSet>
      <dgm:spPr/>
      <dgm:t>
        <a:bodyPr/>
        <a:lstStyle/>
        <a:p>
          <a:endParaRPr lang="en-US"/>
        </a:p>
      </dgm:t>
    </dgm:pt>
    <dgm:pt modelId="{7ABFDC8F-8B3B-4F26-8A44-71F9DD0CFD3B}" type="pres">
      <dgm:prSet presAssocID="{675F896C-7BE5-4C9A-9162-EB1A8015B512}" presName="invisiNode" presStyleLbl="node1" presStyleIdx="1" presStyleCnt="4"/>
      <dgm:spPr/>
    </dgm:pt>
    <dgm:pt modelId="{0E3001DB-6C6B-4030-8096-FB928578CCAD}" type="pres">
      <dgm:prSet presAssocID="{675F896C-7BE5-4C9A-9162-EB1A8015B512}"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pt>
    <dgm:pt modelId="{7493986D-1DC9-46A1-918C-5E4EE9518699}" type="pres">
      <dgm:prSet presAssocID="{40E11BBC-45E1-4C87-B430-566D157E9792}" presName="sibTrans" presStyleLbl="sibTrans2D1" presStyleIdx="0" presStyleCnt="0"/>
      <dgm:spPr/>
      <dgm:t>
        <a:bodyPr/>
        <a:lstStyle/>
        <a:p>
          <a:endParaRPr lang="en-US"/>
        </a:p>
      </dgm:t>
    </dgm:pt>
    <dgm:pt modelId="{264B581B-45F3-4F9E-9EFC-EF99C34F2F26}" type="pres">
      <dgm:prSet presAssocID="{1A745670-5D57-4C1C-8325-24B5E86B1151}" presName="compNode" presStyleCnt="0"/>
      <dgm:spPr/>
    </dgm:pt>
    <dgm:pt modelId="{CE7825B3-49AC-4CD6-8E89-6345FEA22DB6}" type="pres">
      <dgm:prSet presAssocID="{1A745670-5D57-4C1C-8325-24B5E86B1151}" presName="bkgdShape" presStyleLbl="node1" presStyleIdx="2" presStyleCnt="4"/>
      <dgm:spPr/>
      <dgm:t>
        <a:bodyPr/>
        <a:lstStyle/>
        <a:p>
          <a:endParaRPr lang="en-US"/>
        </a:p>
      </dgm:t>
    </dgm:pt>
    <dgm:pt modelId="{5B125D68-2DEC-4179-A9DE-B26DDB5ED41C}" type="pres">
      <dgm:prSet presAssocID="{1A745670-5D57-4C1C-8325-24B5E86B1151}" presName="nodeTx" presStyleLbl="node1" presStyleIdx="2" presStyleCnt="4">
        <dgm:presLayoutVars>
          <dgm:bulletEnabled val="1"/>
        </dgm:presLayoutVars>
      </dgm:prSet>
      <dgm:spPr/>
      <dgm:t>
        <a:bodyPr/>
        <a:lstStyle/>
        <a:p>
          <a:endParaRPr lang="en-US"/>
        </a:p>
      </dgm:t>
    </dgm:pt>
    <dgm:pt modelId="{1DAC15F1-A0AB-4000-8A4C-EB1F8855D0EA}" type="pres">
      <dgm:prSet presAssocID="{1A745670-5D57-4C1C-8325-24B5E86B1151}" presName="invisiNode" presStyleLbl="node1" presStyleIdx="2" presStyleCnt="4"/>
      <dgm:spPr/>
    </dgm:pt>
    <dgm:pt modelId="{76989AE8-E259-4C6C-BC70-2195222FF304}" type="pres">
      <dgm:prSet presAssocID="{1A745670-5D57-4C1C-8325-24B5E86B1151}" presName="imagNode"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50" t="1471" r="-40450" b="-1471"/>
          </a:stretch>
        </a:blipFill>
      </dgm:spPr>
    </dgm:pt>
    <dgm:pt modelId="{66773FE8-BEF8-4DCF-B8C7-E8E3C6588389}" type="pres">
      <dgm:prSet presAssocID="{5BCDD697-E206-4F02-B702-E2278F261B47}" presName="sibTrans" presStyleLbl="sibTrans2D1" presStyleIdx="0" presStyleCnt="0"/>
      <dgm:spPr/>
      <dgm:t>
        <a:bodyPr/>
        <a:lstStyle/>
        <a:p>
          <a:endParaRPr lang="en-US"/>
        </a:p>
      </dgm:t>
    </dgm:pt>
    <dgm:pt modelId="{ACA77371-1957-42E9-AB53-690EC2D3357D}" type="pres">
      <dgm:prSet presAssocID="{300EB31F-A8B3-4878-9094-B6BCFB543B4F}" presName="compNode" presStyleCnt="0"/>
      <dgm:spPr/>
    </dgm:pt>
    <dgm:pt modelId="{8CF2F512-20DF-44CF-81A1-E2F9C56F7660}" type="pres">
      <dgm:prSet presAssocID="{300EB31F-A8B3-4878-9094-B6BCFB543B4F}" presName="bkgdShape" presStyleLbl="node1" presStyleIdx="3" presStyleCnt="4"/>
      <dgm:spPr/>
      <dgm:t>
        <a:bodyPr/>
        <a:lstStyle/>
        <a:p>
          <a:endParaRPr lang="en-US"/>
        </a:p>
      </dgm:t>
    </dgm:pt>
    <dgm:pt modelId="{EE539BF3-4CCC-4CB0-9A70-226041693406}" type="pres">
      <dgm:prSet presAssocID="{300EB31F-A8B3-4878-9094-B6BCFB543B4F}" presName="nodeTx" presStyleLbl="node1" presStyleIdx="3" presStyleCnt="4">
        <dgm:presLayoutVars>
          <dgm:bulletEnabled val="1"/>
        </dgm:presLayoutVars>
      </dgm:prSet>
      <dgm:spPr/>
      <dgm:t>
        <a:bodyPr/>
        <a:lstStyle/>
        <a:p>
          <a:endParaRPr lang="en-US"/>
        </a:p>
      </dgm:t>
    </dgm:pt>
    <dgm:pt modelId="{D2E18677-DD25-47F5-8B62-1702E19943CC}" type="pres">
      <dgm:prSet presAssocID="{300EB31F-A8B3-4878-9094-B6BCFB543B4F}" presName="invisiNode" presStyleLbl="node1" presStyleIdx="3" presStyleCnt="4"/>
      <dgm:spPr/>
    </dgm:pt>
    <dgm:pt modelId="{C5EDBBB3-1F4E-4D80-8E0F-1A008C8F5CE5}" type="pres">
      <dgm:prSet presAssocID="{300EB31F-A8B3-4878-9094-B6BCFB543B4F}" presName="imagNode"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51" t="-2207" r="-50751" b="2207"/>
          </a:stretch>
        </a:blipFill>
      </dgm:spPr>
    </dgm:pt>
  </dgm:ptLst>
  <dgm:cxnLst>
    <dgm:cxn modelId="{35FFADE2-DFE8-4BEA-AB9D-B68F31859CB6}" type="presOf" srcId="{300EB31F-A8B3-4878-9094-B6BCFB543B4F}" destId="{EE539BF3-4CCC-4CB0-9A70-226041693406}" srcOrd="1" destOrd="0" presId="urn:microsoft.com/office/officeart/2005/8/layout/hList7"/>
    <dgm:cxn modelId="{044898BF-7F70-4617-A318-9EF08A5B7D0E}" type="presOf" srcId="{1A745670-5D57-4C1C-8325-24B5E86B1151}" destId="{CE7825B3-49AC-4CD6-8E89-6345FEA22DB6}" srcOrd="0" destOrd="0" presId="urn:microsoft.com/office/officeart/2005/8/layout/hList7"/>
    <dgm:cxn modelId="{76766886-F045-463A-85D4-E2A948B274A0}" type="presOf" srcId="{8C74C609-4E9F-4814-8D28-A49B511B1EEA}" destId="{E7ABCB2F-FAF5-419E-88E5-9D8384090CC0}" srcOrd="1" destOrd="0" presId="urn:microsoft.com/office/officeart/2005/8/layout/hList7"/>
    <dgm:cxn modelId="{029B7CD9-B895-4E40-BF47-F11C4E34CBF3}" type="presOf" srcId="{300EB31F-A8B3-4878-9094-B6BCFB543B4F}" destId="{8CF2F512-20DF-44CF-81A1-E2F9C56F7660}" srcOrd="0" destOrd="0" presId="urn:microsoft.com/office/officeart/2005/8/layout/hList7"/>
    <dgm:cxn modelId="{633A747D-EE2A-4A07-BA81-B0D0138EB7FD}" type="presOf" srcId="{C38B8006-3CFF-4AB6-9C33-26F3A5663134}" destId="{3D4555E3-3FC3-4585-8A38-EFF0D193E67A}" srcOrd="0" destOrd="0" presId="urn:microsoft.com/office/officeart/2005/8/layout/hList7"/>
    <dgm:cxn modelId="{8FCB68D2-7AAD-41D9-B137-7C0319C8AAB3}" type="presOf" srcId="{675F896C-7BE5-4C9A-9162-EB1A8015B512}" destId="{8B03E86A-7139-4BE7-9099-5F9638EAA2B9}" srcOrd="1" destOrd="0" presId="urn:microsoft.com/office/officeart/2005/8/layout/hList7"/>
    <dgm:cxn modelId="{EEC1F946-3891-4D3C-807B-6C9005C121A4}" type="presOf" srcId="{B97DCE74-E6FB-44DF-89CA-66648FEBA088}" destId="{CB15BD53-F55E-42A1-B4B0-59B691650EF3}" srcOrd="0" destOrd="0" presId="urn:microsoft.com/office/officeart/2005/8/layout/hList7"/>
    <dgm:cxn modelId="{D04E7679-5A11-4052-B2C0-F6DA662673DE}" type="presOf" srcId="{1A745670-5D57-4C1C-8325-24B5E86B1151}" destId="{5B125D68-2DEC-4179-A9DE-B26DDB5ED41C}" srcOrd="1" destOrd="0" presId="urn:microsoft.com/office/officeart/2005/8/layout/hList7"/>
    <dgm:cxn modelId="{D8A006BF-074B-495C-A17C-22288D3F4B92}" type="presOf" srcId="{5BCDD697-E206-4F02-B702-E2278F261B47}" destId="{66773FE8-BEF8-4DCF-B8C7-E8E3C6588389}" srcOrd="0" destOrd="0" presId="urn:microsoft.com/office/officeart/2005/8/layout/hList7"/>
    <dgm:cxn modelId="{F2A69DC6-16AB-445B-9E24-C934C27C4E1B}" srcId="{B97DCE74-E6FB-44DF-89CA-66648FEBA088}" destId="{675F896C-7BE5-4C9A-9162-EB1A8015B512}" srcOrd="1" destOrd="0" parTransId="{CBD445E8-A39F-48C1-B465-52DEE9A2D5FF}" sibTransId="{40E11BBC-45E1-4C87-B430-566D157E9792}"/>
    <dgm:cxn modelId="{E1525397-1474-4399-B067-3D0C0887ADF3}" srcId="{B97DCE74-E6FB-44DF-89CA-66648FEBA088}" destId="{300EB31F-A8B3-4878-9094-B6BCFB543B4F}" srcOrd="3" destOrd="0" parTransId="{D67F3481-1618-4CD3-8222-86AE8A7C3923}" sibTransId="{E2EAB7E5-72C4-43BD-9008-0259BA52E6A9}"/>
    <dgm:cxn modelId="{DA8D66CF-3769-4619-8229-836EF2D03942}" srcId="{B97DCE74-E6FB-44DF-89CA-66648FEBA088}" destId="{8C74C609-4E9F-4814-8D28-A49B511B1EEA}" srcOrd="0" destOrd="0" parTransId="{B12B6B19-CD90-4155-8862-6C947B05BAF0}" sibTransId="{C38B8006-3CFF-4AB6-9C33-26F3A5663134}"/>
    <dgm:cxn modelId="{40583E57-E2EB-4C21-AB1D-DEB30A5757F6}" type="presOf" srcId="{675F896C-7BE5-4C9A-9162-EB1A8015B512}" destId="{B4BB7C91-F201-47F5-8B50-F1007DBEC81E}" srcOrd="0" destOrd="0" presId="urn:microsoft.com/office/officeart/2005/8/layout/hList7"/>
    <dgm:cxn modelId="{886E9D45-1128-412A-91F3-C54AE0DDF575}" type="presOf" srcId="{8C74C609-4E9F-4814-8D28-A49B511B1EEA}" destId="{16B0A1E2-3B42-42E1-A062-51DE537138D7}" srcOrd="0" destOrd="0" presId="urn:microsoft.com/office/officeart/2005/8/layout/hList7"/>
    <dgm:cxn modelId="{2552B87B-FB4D-46D8-9EE0-862B27F1E2B2}" type="presOf" srcId="{40E11BBC-45E1-4C87-B430-566D157E9792}" destId="{7493986D-1DC9-46A1-918C-5E4EE9518699}" srcOrd="0" destOrd="0" presId="urn:microsoft.com/office/officeart/2005/8/layout/hList7"/>
    <dgm:cxn modelId="{191413DC-9620-4536-80C8-62C903B15C9F}" srcId="{B97DCE74-E6FB-44DF-89CA-66648FEBA088}" destId="{1A745670-5D57-4C1C-8325-24B5E86B1151}" srcOrd="2" destOrd="0" parTransId="{78E3223C-6806-4255-8DAD-EDC2258970C0}" sibTransId="{5BCDD697-E206-4F02-B702-E2278F261B47}"/>
    <dgm:cxn modelId="{7DD5D894-5D60-48C7-8F78-375D340F82C6}" type="presParOf" srcId="{CB15BD53-F55E-42A1-B4B0-59B691650EF3}" destId="{AB41A579-CA3B-4664-87FA-77750F638859}" srcOrd="0" destOrd="0" presId="urn:microsoft.com/office/officeart/2005/8/layout/hList7"/>
    <dgm:cxn modelId="{84D47691-C585-4AC9-9D69-747714CD1A0F}" type="presParOf" srcId="{CB15BD53-F55E-42A1-B4B0-59B691650EF3}" destId="{6F0AD32D-60D3-4224-91B2-313F88FA73DD}" srcOrd="1" destOrd="0" presId="urn:microsoft.com/office/officeart/2005/8/layout/hList7"/>
    <dgm:cxn modelId="{C0D623C2-8C31-45AB-9484-113BC4458EF8}" type="presParOf" srcId="{6F0AD32D-60D3-4224-91B2-313F88FA73DD}" destId="{69AF5930-FDDA-4E21-8E6F-503A7DEBDBB2}" srcOrd="0" destOrd="0" presId="urn:microsoft.com/office/officeart/2005/8/layout/hList7"/>
    <dgm:cxn modelId="{6913BCE2-8B5C-4206-91F9-83501CF4A861}" type="presParOf" srcId="{69AF5930-FDDA-4E21-8E6F-503A7DEBDBB2}" destId="{16B0A1E2-3B42-42E1-A062-51DE537138D7}" srcOrd="0" destOrd="0" presId="urn:microsoft.com/office/officeart/2005/8/layout/hList7"/>
    <dgm:cxn modelId="{77789DEB-ABE4-4EE4-BF71-F9889BCEBD3B}" type="presParOf" srcId="{69AF5930-FDDA-4E21-8E6F-503A7DEBDBB2}" destId="{E7ABCB2F-FAF5-419E-88E5-9D8384090CC0}" srcOrd="1" destOrd="0" presId="urn:microsoft.com/office/officeart/2005/8/layout/hList7"/>
    <dgm:cxn modelId="{162F886C-3C09-462F-A4EB-A2E86701250B}" type="presParOf" srcId="{69AF5930-FDDA-4E21-8E6F-503A7DEBDBB2}" destId="{08022E03-048E-427C-92E3-378F7C7F065A}" srcOrd="2" destOrd="0" presId="urn:microsoft.com/office/officeart/2005/8/layout/hList7"/>
    <dgm:cxn modelId="{093F642B-8BB3-4C73-A350-1F5DB3821F1E}" type="presParOf" srcId="{69AF5930-FDDA-4E21-8E6F-503A7DEBDBB2}" destId="{AA291653-E7DB-46C2-9872-BF2189680CFD}" srcOrd="3" destOrd="0" presId="urn:microsoft.com/office/officeart/2005/8/layout/hList7"/>
    <dgm:cxn modelId="{272DE4B1-ECE7-445D-9AC6-C39E9DEEF8DA}" type="presParOf" srcId="{6F0AD32D-60D3-4224-91B2-313F88FA73DD}" destId="{3D4555E3-3FC3-4585-8A38-EFF0D193E67A}" srcOrd="1" destOrd="0" presId="urn:microsoft.com/office/officeart/2005/8/layout/hList7"/>
    <dgm:cxn modelId="{C6C183B0-B294-4FC4-A7E2-264897E78183}" type="presParOf" srcId="{6F0AD32D-60D3-4224-91B2-313F88FA73DD}" destId="{20E4C471-2DD2-488B-901D-CDF5FE469FB7}" srcOrd="2" destOrd="0" presId="urn:microsoft.com/office/officeart/2005/8/layout/hList7"/>
    <dgm:cxn modelId="{2272D0DA-3816-4069-958E-F409446E461E}" type="presParOf" srcId="{20E4C471-2DD2-488B-901D-CDF5FE469FB7}" destId="{B4BB7C91-F201-47F5-8B50-F1007DBEC81E}" srcOrd="0" destOrd="0" presId="urn:microsoft.com/office/officeart/2005/8/layout/hList7"/>
    <dgm:cxn modelId="{E0542D75-E8AD-401D-BA8C-D4013F9B63C2}" type="presParOf" srcId="{20E4C471-2DD2-488B-901D-CDF5FE469FB7}" destId="{8B03E86A-7139-4BE7-9099-5F9638EAA2B9}" srcOrd="1" destOrd="0" presId="urn:microsoft.com/office/officeart/2005/8/layout/hList7"/>
    <dgm:cxn modelId="{EFCB2166-0439-4A87-8663-0EA06F5E59E3}" type="presParOf" srcId="{20E4C471-2DD2-488B-901D-CDF5FE469FB7}" destId="{7ABFDC8F-8B3B-4F26-8A44-71F9DD0CFD3B}" srcOrd="2" destOrd="0" presId="urn:microsoft.com/office/officeart/2005/8/layout/hList7"/>
    <dgm:cxn modelId="{77AA01F0-2EB3-4311-B51D-891E94C89DBE}" type="presParOf" srcId="{20E4C471-2DD2-488B-901D-CDF5FE469FB7}" destId="{0E3001DB-6C6B-4030-8096-FB928578CCAD}" srcOrd="3" destOrd="0" presId="urn:microsoft.com/office/officeart/2005/8/layout/hList7"/>
    <dgm:cxn modelId="{0CDF5A07-68AF-48C7-BD6D-2AA2272B4442}" type="presParOf" srcId="{6F0AD32D-60D3-4224-91B2-313F88FA73DD}" destId="{7493986D-1DC9-46A1-918C-5E4EE9518699}" srcOrd="3" destOrd="0" presId="urn:microsoft.com/office/officeart/2005/8/layout/hList7"/>
    <dgm:cxn modelId="{19F4AE14-41EE-4949-9F1E-8D58A17107A3}" type="presParOf" srcId="{6F0AD32D-60D3-4224-91B2-313F88FA73DD}" destId="{264B581B-45F3-4F9E-9EFC-EF99C34F2F26}" srcOrd="4" destOrd="0" presId="urn:microsoft.com/office/officeart/2005/8/layout/hList7"/>
    <dgm:cxn modelId="{218D7B56-E288-4B08-B073-3DC20FBB1B87}" type="presParOf" srcId="{264B581B-45F3-4F9E-9EFC-EF99C34F2F26}" destId="{CE7825B3-49AC-4CD6-8E89-6345FEA22DB6}" srcOrd="0" destOrd="0" presId="urn:microsoft.com/office/officeart/2005/8/layout/hList7"/>
    <dgm:cxn modelId="{4A669468-3AD6-4148-B114-D65D9BCD4311}" type="presParOf" srcId="{264B581B-45F3-4F9E-9EFC-EF99C34F2F26}" destId="{5B125D68-2DEC-4179-A9DE-B26DDB5ED41C}" srcOrd="1" destOrd="0" presId="urn:microsoft.com/office/officeart/2005/8/layout/hList7"/>
    <dgm:cxn modelId="{D67FA24B-1980-4790-912C-61A5CF822F99}" type="presParOf" srcId="{264B581B-45F3-4F9E-9EFC-EF99C34F2F26}" destId="{1DAC15F1-A0AB-4000-8A4C-EB1F8855D0EA}" srcOrd="2" destOrd="0" presId="urn:microsoft.com/office/officeart/2005/8/layout/hList7"/>
    <dgm:cxn modelId="{DA6A4BD4-09D3-46E1-80E6-7BF09DC38ED8}" type="presParOf" srcId="{264B581B-45F3-4F9E-9EFC-EF99C34F2F26}" destId="{76989AE8-E259-4C6C-BC70-2195222FF304}" srcOrd="3" destOrd="0" presId="urn:microsoft.com/office/officeart/2005/8/layout/hList7"/>
    <dgm:cxn modelId="{7D5ADA4F-41B6-4F96-92B3-207FC5F7A08F}" type="presParOf" srcId="{6F0AD32D-60D3-4224-91B2-313F88FA73DD}" destId="{66773FE8-BEF8-4DCF-B8C7-E8E3C6588389}" srcOrd="5" destOrd="0" presId="urn:microsoft.com/office/officeart/2005/8/layout/hList7"/>
    <dgm:cxn modelId="{3E53D7C4-AAF0-4967-B393-DEDDCB4FE4F6}" type="presParOf" srcId="{6F0AD32D-60D3-4224-91B2-313F88FA73DD}" destId="{ACA77371-1957-42E9-AB53-690EC2D3357D}" srcOrd="6" destOrd="0" presId="urn:microsoft.com/office/officeart/2005/8/layout/hList7"/>
    <dgm:cxn modelId="{1080D3AB-7BBA-4C09-8CF0-D914B85A3CB0}" type="presParOf" srcId="{ACA77371-1957-42E9-AB53-690EC2D3357D}" destId="{8CF2F512-20DF-44CF-81A1-E2F9C56F7660}" srcOrd="0" destOrd="0" presId="urn:microsoft.com/office/officeart/2005/8/layout/hList7"/>
    <dgm:cxn modelId="{3E4C7887-9F67-476F-B41A-3D2C8F1EBE9D}" type="presParOf" srcId="{ACA77371-1957-42E9-AB53-690EC2D3357D}" destId="{EE539BF3-4CCC-4CB0-9A70-226041693406}" srcOrd="1" destOrd="0" presId="urn:microsoft.com/office/officeart/2005/8/layout/hList7"/>
    <dgm:cxn modelId="{43803D43-9392-436B-A984-55D50217D884}" type="presParOf" srcId="{ACA77371-1957-42E9-AB53-690EC2D3357D}" destId="{D2E18677-DD25-47F5-8B62-1702E19943CC}" srcOrd="2" destOrd="0" presId="urn:microsoft.com/office/officeart/2005/8/layout/hList7"/>
    <dgm:cxn modelId="{6C24199E-7990-487B-B52B-88737BF71CAD}" type="presParOf" srcId="{ACA77371-1957-42E9-AB53-690EC2D3357D}" destId="{C5EDBBB3-1F4E-4D80-8E0F-1A008C8F5CE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E3AE6-B1E3-48EE-9B88-A19EC95E6D79}">
      <dsp:nvSpPr>
        <dsp:cNvPr id="0" name=""/>
        <dsp:cNvSpPr/>
      </dsp:nvSpPr>
      <dsp:spPr>
        <a:xfrm>
          <a:off x="2456081" y="-659416"/>
          <a:ext cx="4920019" cy="4920019"/>
        </a:xfrm>
        <a:prstGeom prst="circularArrow">
          <a:avLst>
            <a:gd name="adj1" fmla="val 5544"/>
            <a:gd name="adj2" fmla="val 330680"/>
            <a:gd name="adj3" fmla="val 12319208"/>
            <a:gd name="adj4" fmla="val 18350685"/>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CF8E3-F73A-4077-9FEA-E2CA136C6455}">
      <dsp:nvSpPr>
        <dsp:cNvPr id="0" name=""/>
        <dsp:cNvSpPr/>
      </dsp:nvSpPr>
      <dsp:spPr>
        <a:xfrm>
          <a:off x="845687" y="380995"/>
          <a:ext cx="3552988" cy="1918698"/>
        </a:xfrm>
        <a:prstGeom prst="round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Debbie Waggoner</a:t>
          </a:r>
          <a:r>
            <a:rPr lang="en-US" sz="2000" kern="1200" dirty="0" smtClean="0">
              <a:solidFill>
                <a:schemeClr val="bg1"/>
              </a:solidFill>
            </a:rPr>
            <a:t>,  KDE/CKEC Instructional Specialist – Math &amp; Social Studies Emphasis</a:t>
          </a:r>
          <a:endParaRPr lang="en-US" sz="2000" kern="1200" dirty="0">
            <a:solidFill>
              <a:schemeClr val="bg1"/>
            </a:solidFill>
          </a:endParaRPr>
        </a:p>
      </dsp:txBody>
      <dsp:txXfrm>
        <a:off x="939350" y="474658"/>
        <a:ext cx="3365662" cy="1731372"/>
      </dsp:txXfrm>
    </dsp:sp>
    <dsp:sp modelId="{5A11FEC5-F3BA-4A31-9A2D-A651D023C7D2}">
      <dsp:nvSpPr>
        <dsp:cNvPr id="0" name=""/>
        <dsp:cNvSpPr/>
      </dsp:nvSpPr>
      <dsp:spPr>
        <a:xfrm>
          <a:off x="3536601" y="1981203"/>
          <a:ext cx="2438392" cy="1461490"/>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Kelly Philbeck</a:t>
          </a:r>
          <a:r>
            <a:rPr lang="en-US" sz="2000" kern="1200" dirty="0" smtClean="0">
              <a:solidFill>
                <a:schemeClr val="bg1"/>
              </a:solidFill>
            </a:rPr>
            <a:t>, KDE Literacy/LDC</a:t>
          </a:r>
          <a:endParaRPr lang="en-US" sz="2000" kern="1200" dirty="0">
            <a:solidFill>
              <a:schemeClr val="bg1"/>
            </a:solidFill>
          </a:endParaRPr>
        </a:p>
      </dsp:txBody>
      <dsp:txXfrm>
        <a:off x="3607945" y="2052547"/>
        <a:ext cx="2295704" cy="1318802"/>
      </dsp:txXfrm>
    </dsp:sp>
    <dsp:sp modelId="{D3B60169-6430-4C5E-A5DC-E80135EF4899}">
      <dsp:nvSpPr>
        <dsp:cNvPr id="0" name=""/>
        <dsp:cNvSpPr/>
      </dsp:nvSpPr>
      <dsp:spPr>
        <a:xfrm>
          <a:off x="4970687" y="3366487"/>
          <a:ext cx="2465829" cy="1281715"/>
        </a:xfrm>
        <a:prstGeom prst="round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Mike Cassady, </a:t>
          </a:r>
          <a:r>
            <a:rPr lang="en-US" sz="2000" kern="1200" dirty="0" smtClean="0">
              <a:solidFill>
                <a:schemeClr val="bg1"/>
              </a:solidFill>
            </a:rPr>
            <a:t>PGES Consultant CKEC/KDE </a:t>
          </a:r>
          <a:endParaRPr lang="en-US" sz="2000" kern="1200" dirty="0">
            <a:solidFill>
              <a:schemeClr val="bg1"/>
            </a:solidFill>
          </a:endParaRPr>
        </a:p>
      </dsp:txBody>
      <dsp:txXfrm>
        <a:off x="5033255" y="3429055"/>
        <a:ext cx="2340693" cy="1156579"/>
      </dsp:txXfrm>
    </dsp:sp>
    <dsp:sp modelId="{11CCE641-D54B-4DDB-A4F8-E541684A115A}">
      <dsp:nvSpPr>
        <dsp:cNvPr id="0" name=""/>
        <dsp:cNvSpPr/>
      </dsp:nvSpPr>
      <dsp:spPr>
        <a:xfrm>
          <a:off x="4464679" y="228598"/>
          <a:ext cx="2715815" cy="1842495"/>
        </a:xfrm>
        <a:prstGeom prst="roundRect">
          <a:avLst/>
        </a:prstGeom>
        <a:solidFill>
          <a:schemeClr val="accent5">
            <a:hueOff val="229232"/>
            <a:satOff val="45853"/>
            <a:lumOff val="105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Terry Rhodes, </a:t>
          </a:r>
          <a:r>
            <a:rPr lang="en-US" sz="2000" kern="1200" dirty="0" smtClean="0">
              <a:solidFill>
                <a:schemeClr val="bg1"/>
              </a:solidFill>
            </a:rPr>
            <a:t>KDE/CKEC  Instructional Specialist – Science Emphasis </a:t>
          </a:r>
          <a:endParaRPr lang="en-US" sz="2000" kern="1200" dirty="0">
            <a:solidFill>
              <a:schemeClr val="bg1"/>
            </a:solidFill>
          </a:endParaRPr>
        </a:p>
      </dsp:txBody>
      <dsp:txXfrm>
        <a:off x="4554622" y="318541"/>
        <a:ext cx="2535929" cy="1662609"/>
      </dsp:txXfrm>
    </dsp:sp>
    <dsp:sp modelId="{E86A0463-E559-4398-B2DE-527FD339B2DA}">
      <dsp:nvSpPr>
        <dsp:cNvPr id="0" name=""/>
        <dsp:cNvSpPr/>
      </dsp:nvSpPr>
      <dsp:spPr>
        <a:xfrm>
          <a:off x="1143469" y="3047998"/>
          <a:ext cx="3109833" cy="1613885"/>
        </a:xfrm>
        <a:prstGeom prst="roundRect">
          <a:avLst/>
        </a:prstGeom>
        <a:solidFill>
          <a:schemeClr val="accent5">
            <a:hueOff val="305643"/>
            <a:satOff val="61137"/>
            <a:lumOff val="1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rPr>
            <a:t>Rebecca Woosley</a:t>
          </a:r>
          <a:r>
            <a:rPr lang="en-US" sz="2000" b="0" i="1" kern="1200" dirty="0" smtClean="0">
              <a:solidFill>
                <a:schemeClr val="bg1"/>
              </a:solidFill>
            </a:rPr>
            <a:t>,</a:t>
          </a:r>
        </a:p>
        <a:p>
          <a:pPr lvl="0" algn="ctr" defTabSz="889000">
            <a:lnSpc>
              <a:spcPct val="90000"/>
            </a:lnSpc>
            <a:spcBef>
              <a:spcPct val="0"/>
            </a:spcBef>
            <a:spcAft>
              <a:spcPct val="35000"/>
            </a:spcAft>
          </a:pPr>
          <a:r>
            <a:rPr lang="en-US" sz="2000" b="1" i="1" kern="1200" dirty="0" smtClean="0">
              <a:solidFill>
                <a:schemeClr val="bg1"/>
              </a:solidFill>
              <a:effectLst>
                <a:outerShdw blurRad="38100" dist="38100" dir="2700000" algn="tl">
                  <a:srgbClr val="000000">
                    <a:alpha val="43137"/>
                  </a:srgbClr>
                </a:outerShdw>
              </a:effectLst>
            </a:rPr>
            <a:t>(Monica </a:t>
          </a:r>
          <a:r>
            <a:rPr lang="en-US" sz="2000" b="1" i="1" kern="1200" dirty="0" err="1" smtClean="0">
              <a:solidFill>
                <a:schemeClr val="bg1"/>
              </a:solidFill>
              <a:effectLst>
                <a:outerShdw blurRad="38100" dist="38100" dir="2700000" algn="tl">
                  <a:srgbClr val="000000">
                    <a:alpha val="43137"/>
                  </a:srgbClr>
                </a:outerShdw>
              </a:effectLst>
            </a:rPr>
            <a:t>Osbourne</a:t>
          </a:r>
          <a:r>
            <a:rPr lang="en-US" sz="2000" b="1" i="1" kern="1200" dirty="0" smtClean="0">
              <a:solidFill>
                <a:schemeClr val="bg1"/>
              </a:solidFill>
              <a:effectLst>
                <a:outerShdw blurRad="38100" dist="38100" dir="2700000" algn="tl">
                  <a:srgbClr val="000000">
                    <a:alpha val="43137"/>
                  </a:srgbClr>
                </a:outerShdw>
              </a:effectLst>
            </a:rPr>
            <a:t>) </a:t>
          </a:r>
          <a:r>
            <a:rPr lang="en-US" sz="2000" kern="1200" dirty="0" smtClean="0">
              <a:solidFill>
                <a:schemeClr val="bg1"/>
              </a:solidFill>
            </a:rPr>
            <a:t>Effectiveness Coach, KDE</a:t>
          </a:r>
          <a:endParaRPr lang="en-US" sz="2000" kern="1200" dirty="0">
            <a:solidFill>
              <a:schemeClr val="bg1"/>
            </a:solidFill>
          </a:endParaRPr>
        </a:p>
      </dsp:txBody>
      <dsp:txXfrm>
        <a:off x="1222252" y="3126781"/>
        <a:ext cx="2952267" cy="1456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32A2-4056-A84B-B762-BF6DE61FCCC7}">
      <dsp:nvSpPr>
        <dsp:cNvPr id="0" name=""/>
        <dsp:cNvSpPr/>
      </dsp:nvSpPr>
      <dsp:spPr>
        <a:xfrm>
          <a:off x="2890421" y="122236"/>
          <a:ext cx="1001735" cy="10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117E"/>
              </a:solidFill>
            </a:rPr>
            <a:t>Learning</a:t>
          </a:r>
          <a:endParaRPr lang="en-US" sz="1700" b="1" kern="1200" dirty="0">
            <a:solidFill>
              <a:srgbClr val="00117E"/>
            </a:solidFill>
          </a:endParaRPr>
        </a:p>
      </dsp:txBody>
      <dsp:txXfrm>
        <a:off x="2890421" y="122236"/>
        <a:ext cx="1001735" cy="1001735"/>
      </dsp:txXfrm>
    </dsp:sp>
    <dsp:sp modelId="{32948E22-CC97-8248-959B-48739E1330DA}">
      <dsp:nvSpPr>
        <dsp:cNvPr id="0" name=""/>
        <dsp:cNvSpPr/>
      </dsp:nvSpPr>
      <dsp:spPr>
        <a:xfrm>
          <a:off x="538879" y="154063"/>
          <a:ext cx="3755981" cy="3755981"/>
        </a:xfrm>
        <a:prstGeom prst="circularArrow">
          <a:avLst>
            <a:gd name="adj1" fmla="val 5201"/>
            <a:gd name="adj2" fmla="val 335955"/>
            <a:gd name="adj3" fmla="val 20992667"/>
            <a:gd name="adj4" fmla="val 19618744"/>
            <a:gd name="adj5" fmla="val 6068"/>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9A854710-B62F-E047-B885-845C28E1EC2A}">
      <dsp:nvSpPr>
        <dsp:cNvPr id="0" name=""/>
        <dsp:cNvSpPr/>
      </dsp:nvSpPr>
      <dsp:spPr>
        <a:xfrm>
          <a:off x="3437667" y="1900646"/>
          <a:ext cx="1117946" cy="986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117E"/>
              </a:solidFill>
            </a:rPr>
            <a:t>Teaching</a:t>
          </a:r>
          <a:endParaRPr lang="en-US" sz="1700" b="1" kern="1200" dirty="0">
            <a:solidFill>
              <a:srgbClr val="00117E"/>
            </a:solidFill>
          </a:endParaRPr>
        </a:p>
      </dsp:txBody>
      <dsp:txXfrm>
        <a:off x="3437667" y="1900646"/>
        <a:ext cx="1117946" cy="986098"/>
      </dsp:txXfrm>
    </dsp:sp>
    <dsp:sp modelId="{0B5E9BF7-291A-284D-94FF-F32C6D82D213}">
      <dsp:nvSpPr>
        <dsp:cNvPr id="0" name=""/>
        <dsp:cNvSpPr/>
      </dsp:nvSpPr>
      <dsp:spPr>
        <a:xfrm>
          <a:off x="378991" y="-45382"/>
          <a:ext cx="4238775" cy="3638720"/>
        </a:xfrm>
        <a:prstGeom prst="circularArrow">
          <a:avLst>
            <a:gd name="adj1" fmla="val 5201"/>
            <a:gd name="adj2" fmla="val 335955"/>
            <a:gd name="adj3" fmla="val 4071017"/>
            <a:gd name="adj4" fmla="val 2513746"/>
            <a:gd name="adj5" fmla="val 6068"/>
          </a:avLst>
        </a:prstGeom>
        <a:solidFill>
          <a:schemeClr val="accent3">
            <a:lumMod val="8500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AC274CE4-FF13-944D-986E-2DDF464ABE37}">
      <dsp:nvSpPr>
        <dsp:cNvPr id="0" name=""/>
        <dsp:cNvSpPr/>
      </dsp:nvSpPr>
      <dsp:spPr>
        <a:xfrm>
          <a:off x="1809496" y="2972344"/>
          <a:ext cx="1163565" cy="10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117E"/>
              </a:solidFill>
            </a:rPr>
            <a:t>Enhancing</a:t>
          </a:r>
          <a:endParaRPr lang="en-US" sz="1700" b="1" kern="1200" dirty="0">
            <a:solidFill>
              <a:srgbClr val="00117E"/>
            </a:solidFill>
          </a:endParaRPr>
        </a:p>
      </dsp:txBody>
      <dsp:txXfrm>
        <a:off x="1809496" y="2972344"/>
        <a:ext cx="1163565" cy="1001735"/>
      </dsp:txXfrm>
    </dsp:sp>
    <dsp:sp modelId="{78F69DBD-A0AE-B141-9C4C-814CDCB725FD}">
      <dsp:nvSpPr>
        <dsp:cNvPr id="0" name=""/>
        <dsp:cNvSpPr/>
      </dsp:nvSpPr>
      <dsp:spPr>
        <a:xfrm>
          <a:off x="-267458" y="-144908"/>
          <a:ext cx="4960224" cy="3755981"/>
        </a:xfrm>
        <a:prstGeom prst="circularArrow">
          <a:avLst>
            <a:gd name="adj1" fmla="val 5201"/>
            <a:gd name="adj2" fmla="val 335955"/>
            <a:gd name="adj3" fmla="val 8172556"/>
            <a:gd name="adj4" fmla="val 6504953"/>
            <a:gd name="adj5" fmla="val 6068"/>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CDB00F95-11D7-1842-B554-2E945279B75F}">
      <dsp:nvSpPr>
        <dsp:cNvPr id="0" name=""/>
        <dsp:cNvSpPr/>
      </dsp:nvSpPr>
      <dsp:spPr>
        <a:xfrm>
          <a:off x="232143" y="1982914"/>
          <a:ext cx="1189731" cy="821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117E"/>
              </a:solidFill>
            </a:rPr>
            <a:t>Supporting</a:t>
          </a:r>
          <a:endParaRPr lang="en-US" sz="1700" b="1" kern="1200" dirty="0">
            <a:solidFill>
              <a:srgbClr val="00117E"/>
            </a:solidFill>
          </a:endParaRPr>
        </a:p>
      </dsp:txBody>
      <dsp:txXfrm>
        <a:off x="232143" y="1982914"/>
        <a:ext cx="1189731" cy="821563"/>
      </dsp:txXfrm>
    </dsp:sp>
    <dsp:sp modelId="{A78C3A54-C83D-914E-AE7F-E876335F4BCA}">
      <dsp:nvSpPr>
        <dsp:cNvPr id="0" name=""/>
        <dsp:cNvSpPr/>
      </dsp:nvSpPr>
      <dsp:spPr>
        <a:xfrm>
          <a:off x="127324" y="-41149"/>
          <a:ext cx="4464209" cy="3755981"/>
        </a:xfrm>
        <a:prstGeom prst="circularArrow">
          <a:avLst>
            <a:gd name="adj1" fmla="val 5201"/>
            <a:gd name="adj2" fmla="val 335955"/>
            <a:gd name="adj3" fmla="val 12297658"/>
            <a:gd name="adj4" fmla="val 10584984"/>
            <a:gd name="adj5" fmla="val 6068"/>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9E0CD89B-B70C-164F-81C6-31208B1DCFAE}">
      <dsp:nvSpPr>
        <dsp:cNvPr id="0" name=""/>
        <dsp:cNvSpPr/>
      </dsp:nvSpPr>
      <dsp:spPr>
        <a:xfrm>
          <a:off x="931487" y="29765"/>
          <a:ext cx="1001735" cy="10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117E"/>
              </a:solidFill>
            </a:rPr>
            <a:t>Sharing</a:t>
          </a:r>
          <a:endParaRPr lang="en-US" sz="1700" b="1" kern="1200" dirty="0">
            <a:solidFill>
              <a:srgbClr val="00117E"/>
            </a:solidFill>
          </a:endParaRPr>
        </a:p>
      </dsp:txBody>
      <dsp:txXfrm>
        <a:off x="931487" y="29765"/>
        <a:ext cx="1001735" cy="1001735"/>
      </dsp:txXfrm>
    </dsp:sp>
    <dsp:sp modelId="{85C515FA-5A1B-ED41-863F-C8E69963F60A}">
      <dsp:nvSpPr>
        <dsp:cNvPr id="0" name=""/>
        <dsp:cNvSpPr/>
      </dsp:nvSpPr>
      <dsp:spPr>
        <a:xfrm>
          <a:off x="415645" y="105697"/>
          <a:ext cx="3755981" cy="3755981"/>
        </a:xfrm>
        <a:prstGeom prst="circularArrow">
          <a:avLst>
            <a:gd name="adj1" fmla="val 5201"/>
            <a:gd name="adj2" fmla="val 335955"/>
            <a:gd name="adj3" fmla="val 17145868"/>
            <a:gd name="adj4" fmla="val 15472192"/>
            <a:gd name="adj5" fmla="val 6068"/>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0A1E2-3B42-42E1-A062-51DE537138D7}">
      <dsp:nvSpPr>
        <dsp:cNvPr id="0" name=""/>
        <dsp:cNvSpPr/>
      </dsp:nvSpPr>
      <dsp:spPr>
        <a:xfrm>
          <a:off x="2043" y="0"/>
          <a:ext cx="2141543" cy="6019800"/>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Human Capacity:     </a:t>
          </a:r>
        </a:p>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Will and Skill</a:t>
          </a:r>
          <a:endParaRPr lang="en-US" sz="2600" b="1" kern="1200" dirty="0">
            <a:solidFill>
              <a:srgbClr val="002060"/>
            </a:solidFill>
            <a:effectLst>
              <a:outerShdw blurRad="38100" dist="38100" dir="2700000" algn="tl">
                <a:srgbClr val="000000">
                  <a:alpha val="43137"/>
                </a:srgbClr>
              </a:outerShdw>
            </a:effectLst>
          </a:endParaRPr>
        </a:p>
      </dsp:txBody>
      <dsp:txXfrm>
        <a:off x="2043" y="2407920"/>
        <a:ext cx="2141543" cy="2407920"/>
      </dsp:txXfrm>
    </dsp:sp>
    <dsp:sp modelId="{AA291653-E7DB-46C2-9872-BF2189680CFD}">
      <dsp:nvSpPr>
        <dsp:cNvPr id="0" name=""/>
        <dsp:cNvSpPr/>
      </dsp:nvSpPr>
      <dsp:spPr>
        <a:xfrm>
          <a:off x="76191" y="380993"/>
          <a:ext cx="2004593" cy="2004593"/>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36" t="-721" r="-736" b="-49279"/>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B4BB7C91-F201-47F5-8B50-F1007DBEC81E}">
      <dsp:nvSpPr>
        <dsp:cNvPr id="0" name=""/>
        <dsp:cNvSpPr/>
      </dsp:nvSpPr>
      <dsp:spPr>
        <a:xfrm>
          <a:off x="2207833" y="0"/>
          <a:ext cx="2141543" cy="6019800"/>
        </a:xfrm>
        <a:prstGeom prst="roundRect">
          <a:avLst>
            <a:gd name="adj" fmla="val 10000"/>
          </a:avLst>
        </a:prstGeom>
        <a:solidFill>
          <a:schemeClr val="accent5">
            <a:hueOff val="101881"/>
            <a:satOff val="20379"/>
            <a:lumOff val="4706"/>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effectLst>
                <a:outerShdw blurRad="38100" dist="38100" dir="2700000" algn="tl">
                  <a:srgbClr val="000000">
                    <a:alpha val="43137"/>
                  </a:srgbClr>
                </a:outerShdw>
              </a:effectLst>
            </a:rPr>
            <a:t>Organizational Capacity: </a:t>
          </a:r>
        </a:p>
        <a:p>
          <a:pPr lvl="0" algn="ctr" defTabSz="889000">
            <a:lnSpc>
              <a:spcPct val="90000"/>
            </a:lnSpc>
            <a:spcBef>
              <a:spcPct val="0"/>
            </a:spcBef>
            <a:spcAft>
              <a:spcPct val="35000"/>
            </a:spcAft>
          </a:pPr>
          <a:r>
            <a:rPr lang="en-US" sz="2000" b="1" kern="1200" dirty="0" smtClean="0">
              <a:solidFill>
                <a:srgbClr val="002060"/>
              </a:solidFill>
              <a:effectLst>
                <a:outerShdw blurRad="38100" dist="38100" dir="2700000" algn="tl">
                  <a:srgbClr val="000000">
                    <a:alpha val="43137"/>
                  </a:srgbClr>
                </a:outerShdw>
              </a:effectLst>
            </a:rPr>
            <a:t>Collaboration, </a:t>
          </a:r>
          <a:r>
            <a:rPr lang="en-US" sz="1800" b="1" kern="1200" dirty="0" smtClean="0">
              <a:solidFill>
                <a:srgbClr val="002060"/>
              </a:solidFill>
              <a:effectLst>
                <a:outerShdw blurRad="38100" dist="38100" dir="2700000" algn="tl">
                  <a:srgbClr val="000000">
                    <a:alpha val="43137"/>
                  </a:srgbClr>
                </a:outerShdw>
              </a:effectLst>
            </a:rPr>
            <a:t>Communication</a:t>
          </a:r>
          <a:r>
            <a:rPr lang="en-US" sz="2000" b="1" kern="1200" dirty="0" smtClean="0">
              <a:solidFill>
                <a:srgbClr val="002060"/>
              </a:solidFill>
              <a:effectLst>
                <a:outerShdw blurRad="38100" dist="38100" dir="2700000" algn="tl">
                  <a:srgbClr val="000000">
                    <a:alpha val="43137"/>
                  </a:srgbClr>
                </a:outerShdw>
              </a:effectLst>
            </a:rPr>
            <a:t> and </a:t>
          </a:r>
          <a:r>
            <a:rPr lang="en-US" sz="2300" b="1" kern="1200" dirty="0" smtClean="0">
              <a:solidFill>
                <a:srgbClr val="002060"/>
              </a:solidFill>
              <a:effectLst>
                <a:outerShdw blurRad="38100" dist="38100" dir="2700000" algn="tl">
                  <a:srgbClr val="000000">
                    <a:alpha val="43137"/>
                  </a:srgbClr>
                </a:outerShdw>
              </a:effectLst>
            </a:rPr>
            <a:t>Interaction</a:t>
          </a:r>
          <a:endParaRPr lang="en-US" sz="2300" b="1" kern="1200" dirty="0">
            <a:solidFill>
              <a:srgbClr val="002060"/>
            </a:solidFill>
            <a:effectLst>
              <a:outerShdw blurRad="38100" dist="38100" dir="2700000" algn="tl">
                <a:srgbClr val="000000">
                  <a:alpha val="43137"/>
                </a:srgbClr>
              </a:outerShdw>
            </a:effectLst>
          </a:endParaRPr>
        </a:p>
      </dsp:txBody>
      <dsp:txXfrm>
        <a:off x="2207833" y="2407920"/>
        <a:ext cx="2141543" cy="2407920"/>
      </dsp:txXfrm>
    </dsp:sp>
    <dsp:sp modelId="{0E3001DB-6C6B-4030-8096-FB928578CCAD}">
      <dsp:nvSpPr>
        <dsp:cNvPr id="0" name=""/>
        <dsp:cNvSpPr/>
      </dsp:nvSpPr>
      <dsp:spPr>
        <a:xfrm>
          <a:off x="2276308" y="361188"/>
          <a:ext cx="2004593" cy="20045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CE7825B3-49AC-4CD6-8E89-6345FEA22DB6}">
      <dsp:nvSpPr>
        <dsp:cNvPr id="0" name=""/>
        <dsp:cNvSpPr/>
      </dsp:nvSpPr>
      <dsp:spPr>
        <a:xfrm>
          <a:off x="4413623" y="0"/>
          <a:ext cx="2141543" cy="6019800"/>
        </a:xfrm>
        <a:prstGeom prst="roundRect">
          <a:avLst>
            <a:gd name="adj" fmla="val 10000"/>
          </a:avLst>
        </a:prstGeom>
        <a:solidFill>
          <a:schemeClr val="accent5">
            <a:hueOff val="203762"/>
            <a:satOff val="40758"/>
            <a:lumOff val="9412"/>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Structural </a:t>
          </a:r>
          <a:r>
            <a:rPr lang="en-US" sz="2400" b="1" kern="1200" dirty="0" smtClean="0">
              <a:solidFill>
                <a:srgbClr val="002060"/>
              </a:solidFill>
              <a:effectLst>
                <a:outerShdw blurRad="38100" dist="38100" dir="2700000" algn="tl">
                  <a:srgbClr val="000000">
                    <a:alpha val="43137"/>
                  </a:srgbClr>
                </a:outerShdw>
              </a:effectLst>
            </a:rPr>
            <a:t>Capacity:</a:t>
          </a:r>
        </a:p>
        <a:p>
          <a:pPr lvl="0" algn="ctr" defTabSz="1155700">
            <a:lnSpc>
              <a:spcPct val="90000"/>
            </a:lnSpc>
            <a:spcBef>
              <a:spcPct val="0"/>
            </a:spcBef>
            <a:spcAft>
              <a:spcPct val="35000"/>
            </a:spcAft>
          </a:pPr>
          <a:r>
            <a:rPr lang="en-US" sz="2400" b="1" kern="1200" dirty="0" smtClean="0">
              <a:solidFill>
                <a:srgbClr val="002060"/>
              </a:solidFill>
              <a:effectLst>
                <a:outerShdw blurRad="38100" dist="38100" dir="2700000" algn="tl">
                  <a:srgbClr val="000000">
                    <a:alpha val="43137"/>
                  </a:srgbClr>
                </a:outerShdw>
              </a:effectLst>
            </a:rPr>
            <a:t>Procedures </a:t>
          </a:r>
          <a:r>
            <a:rPr lang="en-US" sz="2600" b="1" kern="1200" dirty="0" smtClean="0">
              <a:solidFill>
                <a:srgbClr val="002060"/>
              </a:solidFill>
              <a:effectLst>
                <a:outerShdw blurRad="38100" dist="38100" dir="2700000" algn="tl">
                  <a:srgbClr val="000000">
                    <a:alpha val="43137"/>
                  </a:srgbClr>
                </a:outerShdw>
              </a:effectLst>
            </a:rPr>
            <a:t>and Policies </a:t>
          </a:r>
          <a:endParaRPr lang="en-US" sz="2600" b="1" kern="1200" dirty="0">
            <a:solidFill>
              <a:srgbClr val="002060"/>
            </a:solidFill>
            <a:effectLst>
              <a:outerShdw blurRad="38100" dist="38100" dir="2700000" algn="tl">
                <a:srgbClr val="000000">
                  <a:alpha val="43137"/>
                </a:srgbClr>
              </a:outerShdw>
            </a:effectLst>
          </a:endParaRPr>
        </a:p>
      </dsp:txBody>
      <dsp:txXfrm>
        <a:off x="4413623" y="2407920"/>
        <a:ext cx="2141543" cy="2407920"/>
      </dsp:txXfrm>
    </dsp:sp>
    <dsp:sp modelId="{76989AE8-E259-4C6C-BC70-2195222FF304}">
      <dsp:nvSpPr>
        <dsp:cNvPr id="0" name=""/>
        <dsp:cNvSpPr/>
      </dsp:nvSpPr>
      <dsp:spPr>
        <a:xfrm>
          <a:off x="4482098" y="361188"/>
          <a:ext cx="2004593" cy="2004593"/>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50" t="1471" r="-40450" b="-1471"/>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CF2F512-20DF-44CF-81A1-E2F9C56F7660}">
      <dsp:nvSpPr>
        <dsp:cNvPr id="0" name=""/>
        <dsp:cNvSpPr/>
      </dsp:nvSpPr>
      <dsp:spPr>
        <a:xfrm>
          <a:off x="6619413" y="0"/>
          <a:ext cx="2141543" cy="6019800"/>
        </a:xfrm>
        <a:prstGeom prst="roundRect">
          <a:avLst>
            <a:gd name="adj" fmla="val 10000"/>
          </a:avLst>
        </a:prstGeom>
        <a:solidFill>
          <a:schemeClr val="accent5">
            <a:hueOff val="305643"/>
            <a:satOff val="61137"/>
            <a:lumOff val="14118"/>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Material Capacity:</a:t>
          </a:r>
        </a:p>
        <a:p>
          <a:pPr lvl="0" algn="ctr" defTabSz="1155700">
            <a:lnSpc>
              <a:spcPct val="90000"/>
            </a:lnSpc>
            <a:spcBef>
              <a:spcPct val="0"/>
            </a:spcBef>
            <a:spcAft>
              <a:spcPct val="35000"/>
            </a:spcAft>
          </a:pPr>
          <a:r>
            <a:rPr lang="en-US" sz="2600" b="1" kern="1200" dirty="0" smtClean="0">
              <a:solidFill>
                <a:srgbClr val="002060"/>
              </a:solidFill>
              <a:effectLst>
                <a:outerShdw blurRad="38100" dist="38100" dir="2700000" algn="tl">
                  <a:srgbClr val="000000">
                    <a:alpha val="43137"/>
                  </a:srgbClr>
                </a:outerShdw>
              </a:effectLst>
            </a:rPr>
            <a:t>Fiscal and Physical</a:t>
          </a:r>
          <a:endParaRPr lang="en-US" sz="2600" b="1" kern="1200" dirty="0">
            <a:solidFill>
              <a:srgbClr val="002060"/>
            </a:solidFill>
            <a:effectLst>
              <a:outerShdw blurRad="38100" dist="38100" dir="2700000" algn="tl">
                <a:srgbClr val="000000">
                  <a:alpha val="43137"/>
                </a:srgbClr>
              </a:outerShdw>
            </a:effectLst>
          </a:endParaRPr>
        </a:p>
      </dsp:txBody>
      <dsp:txXfrm>
        <a:off x="6619413" y="2407920"/>
        <a:ext cx="2141543" cy="2407920"/>
      </dsp:txXfrm>
    </dsp:sp>
    <dsp:sp modelId="{C5EDBBB3-1F4E-4D80-8E0F-1A008C8F5CE5}">
      <dsp:nvSpPr>
        <dsp:cNvPr id="0" name=""/>
        <dsp:cNvSpPr/>
      </dsp:nvSpPr>
      <dsp:spPr>
        <a:xfrm>
          <a:off x="6687888" y="361188"/>
          <a:ext cx="2004593" cy="2004593"/>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51" t="-2207" r="-50751" b="2207"/>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B41A579-CA3B-4664-87FA-77750F638859}">
      <dsp:nvSpPr>
        <dsp:cNvPr id="0" name=""/>
        <dsp:cNvSpPr/>
      </dsp:nvSpPr>
      <dsp:spPr>
        <a:xfrm>
          <a:off x="-14" y="4876799"/>
          <a:ext cx="8763028" cy="781050"/>
        </a:xfrm>
        <a:prstGeom prst="leftRightArrow">
          <a:avLst/>
        </a:prstGeom>
        <a:solidFill>
          <a:schemeClr val="accent5">
            <a:tint val="4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5FFECAD6-B06E-4DD7-8DD2-89B069669941}" type="datetimeFigureOut">
              <a:rPr lang="en-US" smtClean="0"/>
              <a:t>3/19/2014</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B8C67188-EB53-4260-80E6-E2FCBAFFFFFA}" type="slidenum">
              <a:rPr lang="en-US" smtClean="0"/>
              <a:t>‹#›</a:t>
            </a:fld>
            <a:endParaRPr lang="en-US" dirty="0"/>
          </a:p>
        </p:txBody>
      </p:sp>
    </p:spTree>
    <p:extLst>
      <p:ext uri="{BB962C8B-B14F-4D97-AF65-F5344CB8AC3E}">
        <p14:creationId xmlns:p14="http://schemas.microsoft.com/office/powerpoint/2010/main" val="366584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5" tIns="46153" rIns="92305"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2305" tIns="46153" rIns="92305" bIns="46153" rtlCol="0"/>
          <a:lstStyle>
            <a:lvl1pPr algn="r">
              <a:defRPr sz="1200"/>
            </a:lvl1pPr>
          </a:lstStyle>
          <a:p>
            <a:fld id="{73AD4DBA-7FC0-2340-9563-BD93D68A75B5}" type="datetimeFigureOut">
              <a:rPr lang="en-US" smtClean="0"/>
              <a:t>3/19/2014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5" tIns="46153" rIns="92305" bIns="46153"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5" tIns="46153" rIns="92305" bIns="461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305" tIns="46153" rIns="92305"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305" tIns="46153" rIns="92305" bIns="46153" rtlCol="0" anchor="b"/>
          <a:lstStyle>
            <a:lvl1pPr algn="r">
              <a:defRPr sz="1200"/>
            </a:lvl1pPr>
          </a:lstStyle>
          <a:p>
            <a:fld id="{C130D59F-7EDA-BF4F-940E-824FAA9C064E}" type="slidenum">
              <a:rPr lang="en-US" smtClean="0"/>
              <a:t>‹#›</a:t>
            </a:fld>
            <a:endParaRPr lang="en-US" dirty="0"/>
          </a:p>
        </p:txBody>
      </p:sp>
    </p:spTree>
    <p:extLst>
      <p:ext uri="{BB962C8B-B14F-4D97-AF65-F5344CB8AC3E}">
        <p14:creationId xmlns:p14="http://schemas.microsoft.com/office/powerpoint/2010/main" val="27614614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fld id="{6B37F27A-3622-4088-8435-C182E53833CC}" type="slidenum">
              <a:rPr lang="en-US" altLang="en-US" smtClean="0">
                <a:latin typeface="Arial" pitchFamily="34" charset="0"/>
              </a:rPr>
              <a:pPr eaLnBrk="1" hangingPunct="1"/>
              <a:t>1</a:t>
            </a:fld>
            <a:endParaRPr lang="en-US" altLang="en-US" smtClean="0">
              <a:latin typeface="Arial"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A67C16CD-E37F-4F6B-B5BE-C30ACC98BBFD}" type="slidenum">
              <a:rPr lang="en-US" altLang="en-US">
                <a:latin typeface="Arial" pitchFamily="34" charset="0"/>
              </a:rPr>
              <a:pPr fontAlgn="base">
                <a:spcBef>
                  <a:spcPct val="0"/>
                </a:spcBef>
                <a:spcAft>
                  <a:spcPct val="0"/>
                </a:spcAft>
                <a:defRPr/>
              </a:pPr>
              <a:t>34</a:t>
            </a:fld>
            <a:endParaRPr lang="en-US" alt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87ADC31-FF53-49D3-8681-83652E0CCA0D}" type="slidenum">
              <a:rPr lang="en-US" smtClean="0"/>
              <a:pPr>
                <a:defRPr/>
              </a:pPr>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41</a:t>
            </a:fld>
            <a:endParaRPr lang="en-US"/>
          </a:p>
        </p:txBody>
      </p:sp>
    </p:spTree>
    <p:extLst>
      <p:ext uri="{BB962C8B-B14F-4D97-AF65-F5344CB8AC3E}">
        <p14:creationId xmlns:p14="http://schemas.microsoft.com/office/powerpoint/2010/main" val="394260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resource</a:t>
            </a:r>
            <a:r>
              <a:rPr lang="en-US" sz="1200" kern="1200" baseline="0" dirty="0" smtClean="0">
                <a:solidFill>
                  <a:schemeClr val="tx1"/>
                </a:solidFill>
                <a:effectLst/>
                <a:latin typeface="+mn-lt"/>
                <a:ea typeface="+mn-ea"/>
                <a:cs typeface="+mn-cs"/>
              </a:rPr>
              <a:t> was developed by the U.S. Education Delivery Institute team support KY in implementation of the PGES. It was developed</a:t>
            </a:r>
            <a:r>
              <a:rPr lang="en-US" sz="1200" kern="1200" dirty="0" smtClean="0">
                <a:solidFill>
                  <a:schemeClr val="tx1"/>
                </a:solidFill>
                <a:effectLst/>
                <a:latin typeface="+mn-lt"/>
                <a:ea typeface="+mn-ea"/>
                <a:cs typeface="+mn-cs"/>
              </a:rPr>
              <a:t> as a direct response to feedback from districts asking </a:t>
            </a:r>
            <a:r>
              <a:rPr lang="en-US" sz="1200" b="1" kern="1200" dirty="0" smtClean="0">
                <a:solidFill>
                  <a:schemeClr val="tx1"/>
                </a:solidFill>
                <a:effectLst/>
                <a:latin typeface="+mn-lt"/>
                <a:ea typeface="+mn-ea"/>
                <a:cs typeface="+mn-cs"/>
              </a:rPr>
              <a:t>what infrastructure</a:t>
            </a:r>
            <a:r>
              <a:rPr lang="en-US" sz="1200" kern="1200" dirty="0" smtClean="0">
                <a:solidFill>
                  <a:schemeClr val="tx1"/>
                </a:solidFill>
                <a:effectLst/>
                <a:latin typeface="+mn-lt"/>
                <a:ea typeface="+mn-ea"/>
                <a:cs typeface="+mn-cs"/>
              </a:rPr>
              <a:t> to put in place.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will impact </a:t>
            </a:r>
            <a:r>
              <a:rPr lang="en-US" sz="1200" b="1" kern="1200" dirty="0" smtClean="0">
                <a:solidFill>
                  <a:schemeClr val="tx1"/>
                </a:solidFill>
                <a:effectLst/>
                <a:latin typeface="+mn-lt"/>
                <a:ea typeface="+mn-ea"/>
                <a:cs typeface="+mn-cs"/>
              </a:rPr>
              <a:t>rollout</a:t>
            </a:r>
            <a:r>
              <a:rPr lang="en-US" sz="1200" kern="1200" dirty="0" smtClean="0">
                <a:solidFill>
                  <a:schemeClr val="tx1"/>
                </a:solidFill>
                <a:effectLst/>
                <a:latin typeface="+mn-lt"/>
                <a:ea typeface="+mn-ea"/>
                <a:cs typeface="+mn-cs"/>
              </a:rPr>
              <a:t> and the </a:t>
            </a:r>
            <a:r>
              <a:rPr lang="en-US" sz="1200" b="1" kern="1200" dirty="0" smtClean="0">
                <a:solidFill>
                  <a:schemeClr val="tx1"/>
                </a:solidFill>
                <a:effectLst/>
                <a:latin typeface="+mn-lt"/>
                <a:ea typeface="+mn-ea"/>
                <a:cs typeface="+mn-cs"/>
              </a:rPr>
              <a:t>sustainability </a:t>
            </a:r>
            <a:r>
              <a:rPr lang="en-US" sz="1200" kern="1200" dirty="0" smtClean="0">
                <a:solidFill>
                  <a:schemeClr val="tx1"/>
                </a:solidFill>
                <a:effectLst/>
                <a:latin typeface="+mn-lt"/>
                <a:ea typeface="+mn-ea"/>
                <a:cs typeface="+mn-cs"/>
              </a:rPr>
              <a:t>of your implementation of the PGES is your district, as well as the </a:t>
            </a:r>
            <a:r>
              <a:rPr lang="en-US" sz="1200" b="1" kern="1200" dirty="0" smtClean="0">
                <a:solidFill>
                  <a:schemeClr val="tx1"/>
                </a:solidFill>
                <a:effectLst/>
                <a:latin typeface="+mn-lt"/>
                <a:ea typeface="+mn-ea"/>
                <a:cs typeface="+mn-cs"/>
              </a:rPr>
              <a:t>defensibility </a:t>
            </a:r>
            <a:r>
              <a:rPr lang="en-US" sz="1200" kern="1200" dirty="0" smtClean="0">
                <a:solidFill>
                  <a:schemeClr val="tx1"/>
                </a:solidFill>
                <a:effectLst/>
                <a:latin typeface="+mn-lt"/>
                <a:ea typeface="+mn-ea"/>
                <a:cs typeface="+mn-cs"/>
              </a:rPr>
              <a:t>of your system.</a:t>
            </a:r>
          </a:p>
          <a:p>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43</a:t>
            </a:fld>
            <a:endParaRPr lang="en-US"/>
          </a:p>
        </p:txBody>
      </p:sp>
    </p:spTree>
    <p:extLst>
      <p:ext uri="{BB962C8B-B14F-4D97-AF65-F5344CB8AC3E}">
        <p14:creationId xmlns:p14="http://schemas.microsoft.com/office/powerpoint/2010/main" val="2853016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resource</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based on the </a:t>
            </a:r>
            <a:r>
              <a:rPr lang="en-US" sz="1200" b="1" kern="1200" dirty="0" smtClean="0">
                <a:solidFill>
                  <a:schemeClr val="tx1"/>
                </a:solidFill>
                <a:effectLst/>
                <a:latin typeface="+mn-lt"/>
                <a:ea typeface="+mn-ea"/>
                <a:cs typeface="+mn-cs"/>
              </a:rPr>
              <a:t>9 principles from the Measure of Effective Teaching</a:t>
            </a:r>
            <a:r>
              <a:rPr lang="en-US" sz="1200" kern="1200" dirty="0" smtClean="0">
                <a:solidFill>
                  <a:schemeClr val="tx1"/>
                </a:solidFill>
                <a:effectLst/>
                <a:latin typeface="+mn-lt"/>
                <a:ea typeface="+mn-ea"/>
                <a:cs typeface="+mn-cs"/>
              </a:rPr>
              <a:t> study by the Gates Foundation, and</a:t>
            </a:r>
            <a:r>
              <a:rPr lang="en-US" sz="1200" kern="1200" baseline="0" dirty="0" smtClean="0">
                <a:solidFill>
                  <a:schemeClr val="tx1"/>
                </a:solidFill>
                <a:effectLst/>
                <a:latin typeface="+mn-lt"/>
                <a:ea typeface="+mn-ea"/>
                <a:cs typeface="+mn-cs"/>
              </a:rPr>
              <a:t> embeds the </a:t>
            </a:r>
            <a:r>
              <a:rPr lang="en-US" sz="1200" b="1" kern="1200" baseline="0" dirty="0" smtClean="0">
                <a:solidFill>
                  <a:schemeClr val="tx1"/>
                </a:solidFill>
                <a:effectLst/>
                <a:latin typeface="+mn-lt"/>
                <a:ea typeface="+mn-ea"/>
                <a:cs typeface="+mn-cs"/>
              </a:rPr>
              <a:t>4 capacities in KDE’s Capacity Framework </a:t>
            </a:r>
            <a:r>
              <a:rPr lang="en-US" sz="1200" kern="1200" baseline="0" dirty="0" smtClean="0">
                <a:solidFill>
                  <a:schemeClr val="tx1"/>
                </a:solidFill>
                <a:effectLst/>
                <a:latin typeface="+mn-lt"/>
                <a:ea typeface="+mn-ea"/>
                <a:cs typeface="+mn-cs"/>
              </a:rPr>
              <a:t>throughout the rubric.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MET developed the nine guiding principles to help states &amp; districts implement improvement-focused evaluation systems.</a:t>
            </a:r>
            <a:endParaRPr lang="en-US" b="1" dirty="0"/>
          </a:p>
        </p:txBody>
      </p:sp>
      <p:sp>
        <p:nvSpPr>
          <p:cNvPr id="4" name="Slide Number Placeholder 3"/>
          <p:cNvSpPr>
            <a:spLocks noGrp="1"/>
          </p:cNvSpPr>
          <p:nvPr>
            <p:ph type="sldNum" sz="quarter" idx="10"/>
          </p:nvPr>
        </p:nvSpPr>
        <p:spPr/>
        <p:txBody>
          <a:bodyPr/>
          <a:lstStyle/>
          <a:p>
            <a:fld id="{AB7CEAE9-6072-41EF-B9DC-5C3C3B36A48D}" type="slidenum">
              <a:rPr lang="en-US" smtClean="0"/>
              <a:t>44</a:t>
            </a:fld>
            <a:endParaRPr lang="en-US"/>
          </a:p>
        </p:txBody>
      </p:sp>
    </p:spTree>
    <p:extLst>
      <p:ext uri="{BB962C8B-B14F-4D97-AF65-F5344CB8AC3E}">
        <p14:creationId xmlns:p14="http://schemas.microsoft.com/office/powerpoint/2010/main" val="171089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is just a reminder about the what’s included in each of the capacities we used in Feb. to reflect on student growth implementation in your districts.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These capacities in the PGES rubric  push us to think about “what”, “how” and “how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“Questions to Consider” in the Rubric also are aligned with the four capacities.</a:t>
            </a:r>
            <a:endParaRPr lang="en-US" dirty="0" smtClean="0"/>
          </a:p>
          <a:p>
            <a:endParaRPr lang="en-US" dirty="0"/>
          </a:p>
        </p:txBody>
      </p:sp>
      <p:sp>
        <p:nvSpPr>
          <p:cNvPr id="4" name="Slide Number Placeholder 3"/>
          <p:cNvSpPr>
            <a:spLocks noGrp="1"/>
          </p:cNvSpPr>
          <p:nvPr>
            <p:ph type="sldNum" sz="quarter" idx="10"/>
          </p:nvPr>
        </p:nvSpPr>
        <p:spPr/>
        <p:txBody>
          <a:bodyPr/>
          <a:lstStyle/>
          <a:p>
            <a:fld id="{7D33F4A1-7BD5-454B-8F37-953B0DFDD3A2}" type="slidenum">
              <a:rPr lang="en-US" smtClean="0"/>
              <a:t>45</a:t>
            </a:fld>
            <a:endParaRPr lang="en-US"/>
          </a:p>
        </p:txBody>
      </p:sp>
    </p:spTree>
    <p:extLst>
      <p:ext uri="{BB962C8B-B14F-4D97-AF65-F5344CB8AC3E}">
        <p14:creationId xmlns:p14="http://schemas.microsoft.com/office/powerpoint/2010/main" val="482172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The PGES</a:t>
            </a:r>
            <a:r>
              <a:rPr lang="en-US" sz="1200" b="1" kern="1200" baseline="0" dirty="0" smtClean="0">
                <a:solidFill>
                  <a:schemeClr val="tx1"/>
                </a:solidFill>
                <a:effectLst/>
                <a:latin typeface="+mn-lt"/>
                <a:ea typeface="+mn-ea"/>
                <a:cs typeface="+mn-cs"/>
              </a:rPr>
              <a:t> Implementation Rubric:</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a tool designed to provide consistency of implementation across the state.</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a guidance document to communicate priorities to stakeholders.</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Supports</a:t>
            </a:r>
            <a:r>
              <a:rPr lang="en-US" sz="1200" kern="1200" baseline="0" dirty="0" smtClean="0">
                <a:solidFill>
                  <a:schemeClr val="tx1"/>
                </a:solidFill>
                <a:effectLst/>
                <a:latin typeface="+mn-lt"/>
                <a:ea typeface="+mn-ea"/>
                <a:cs typeface="+mn-cs"/>
              </a:rPr>
              <a:t> a f</a:t>
            </a:r>
            <a:r>
              <a:rPr lang="en-US" sz="1200" kern="1200" dirty="0" smtClean="0">
                <a:solidFill>
                  <a:schemeClr val="tx1"/>
                </a:solidFill>
                <a:effectLst/>
                <a:latin typeface="+mn-lt"/>
                <a:ea typeface="+mn-ea"/>
                <a:cs typeface="+mn-cs"/>
              </a:rPr>
              <a:t>acilitated process (using the tool) that will help districts </a:t>
            </a:r>
            <a:r>
              <a:rPr lang="en-US" sz="1200" b="1" kern="1200" dirty="0" smtClean="0">
                <a:solidFill>
                  <a:schemeClr val="tx1"/>
                </a:solidFill>
                <a:effectLst/>
                <a:latin typeface="+mn-lt"/>
                <a:ea typeface="+mn-ea"/>
                <a:cs typeface="+mn-cs"/>
              </a:rPr>
              <a:t>go beyond technical implementation </a:t>
            </a:r>
            <a:r>
              <a:rPr lang="en-US" sz="1200" kern="1200" dirty="0" smtClean="0">
                <a:solidFill>
                  <a:schemeClr val="tx1"/>
                </a:solidFill>
                <a:effectLst/>
                <a:latin typeface="+mn-lt"/>
                <a:ea typeface="+mn-ea"/>
                <a:cs typeface="+mn-cs"/>
              </a:rPr>
              <a:t>(essentially what you have in CEP) to the system structure that must be in place for effective implementation.</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Takes the conversation to the system shifts that have to take place – considering what structures and systems are already in place and what is still needed </a:t>
            </a:r>
            <a:r>
              <a:rPr lang="en-US" sz="1200" b="0" kern="1200" dirty="0" smtClean="0">
                <a:solidFill>
                  <a:schemeClr val="tx1"/>
                </a:solidFill>
                <a:effectLst/>
                <a:latin typeface="+mn-lt"/>
                <a:ea typeface="+mn-ea"/>
                <a:cs typeface="+mn-cs"/>
              </a:rPr>
              <a:t>(building on what’s in place or what can be refined).</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based on the expectation that all districts must get to strong implementation.</a:t>
            </a:r>
          </a:p>
          <a:p>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46</a:t>
            </a:fld>
            <a:endParaRPr lang="en-US"/>
          </a:p>
        </p:txBody>
      </p:sp>
    </p:spTree>
    <p:extLst>
      <p:ext uri="{BB962C8B-B14F-4D97-AF65-F5344CB8AC3E}">
        <p14:creationId xmlns:p14="http://schemas.microsoft.com/office/powerpoint/2010/main" val="1650827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couple of minutes to look at</a:t>
            </a:r>
            <a:r>
              <a:rPr lang="en-US" baseline="0" dirty="0" smtClean="0"/>
              <a:t> the format and organization of the rubric. Be prepared to share what you notice.</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47</a:t>
            </a:fld>
            <a:endParaRPr lang="en-US"/>
          </a:p>
        </p:txBody>
      </p:sp>
    </p:spTree>
    <p:extLst>
      <p:ext uri="{BB962C8B-B14F-4D97-AF65-F5344CB8AC3E}">
        <p14:creationId xmlns:p14="http://schemas.microsoft.com/office/powerpoint/2010/main" val="603769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Includes an overall guiding question for each section of the rubric/tool:</a:t>
            </a:r>
          </a:p>
          <a:p>
            <a:pPr marL="171450" lvl="0" indent="-171450">
              <a:buFont typeface="Arial" panose="020B0604020202020204" pitchFamily="34" charset="0"/>
              <a:buChar char="•"/>
            </a:pPr>
            <a:r>
              <a:rPr lang="en-US" dirty="0" smtClean="0"/>
              <a:t>MEASURE EFFECTIVE TEACHING, </a:t>
            </a:r>
          </a:p>
          <a:p>
            <a:pPr marL="171450" lvl="0" indent="-171450">
              <a:buFont typeface="Arial" panose="020B0604020202020204" pitchFamily="34" charset="0"/>
              <a:buChar char="•"/>
            </a:pPr>
            <a:r>
              <a:rPr lang="en-US" dirty="0" smtClean="0"/>
              <a:t>ENSURE HIGH QUALITY</a:t>
            </a:r>
            <a:r>
              <a:rPr lang="en-US" baseline="0" dirty="0" smtClean="0"/>
              <a:t> </a:t>
            </a:r>
            <a:r>
              <a:rPr lang="en-US" dirty="0" smtClean="0"/>
              <a:t>DATA,</a:t>
            </a:r>
            <a:r>
              <a:rPr lang="en-US" baseline="0" dirty="0" smtClean="0"/>
              <a:t> </a:t>
            </a:r>
          </a:p>
          <a:p>
            <a:pPr marL="171450" lvl="0" indent="-171450">
              <a:buFont typeface="Arial" panose="020B0604020202020204" pitchFamily="34" charset="0"/>
              <a:buChar char="•"/>
            </a:pPr>
            <a:r>
              <a:rPr lang="en-US" dirty="0" smtClean="0"/>
              <a:t>INVEST IN IMPROVEMENT</a:t>
            </a:r>
          </a:p>
          <a:p>
            <a:pPr marL="0" lvl="0" indent="0">
              <a:buFont typeface="Arial" panose="020B0604020202020204" pitchFamily="34" charset="0"/>
              <a:buNone/>
            </a:pPr>
            <a:endParaRPr lang="en-US" dirty="0" smtClean="0"/>
          </a:p>
          <a:p>
            <a:pPr lvl="0"/>
            <a:r>
              <a:rPr lang="en-US" dirty="0" smtClean="0"/>
              <a:t>Includes guiding questions (with icons connected to the 4 capacities)</a:t>
            </a:r>
          </a:p>
          <a:p>
            <a:pPr marL="0" indent="0">
              <a:buNone/>
            </a:pPr>
            <a:r>
              <a:rPr lang="en-US" dirty="0" smtClean="0"/>
              <a:t> </a:t>
            </a:r>
          </a:p>
          <a:p>
            <a:pPr lvl="0"/>
            <a:r>
              <a:rPr lang="en-US" dirty="0" smtClean="0"/>
              <a:t>Identifies criteria for weak and strong implementation (</a:t>
            </a:r>
            <a:r>
              <a:rPr lang="en-US" b="1" dirty="0" smtClean="0"/>
              <a:t>Strong</a:t>
            </a:r>
            <a:r>
              <a:rPr lang="en-US" dirty="0" smtClean="0"/>
              <a:t> is the ultimate implementation standard for all districts)</a:t>
            </a:r>
          </a:p>
          <a:p>
            <a:r>
              <a:rPr lang="en-US" dirty="0" smtClean="0"/>
              <a:t> </a:t>
            </a:r>
          </a:p>
          <a:p>
            <a:pPr lvl="0"/>
            <a:r>
              <a:rPr lang="en-US" dirty="0" smtClean="0"/>
              <a:t>Includes </a:t>
            </a:r>
            <a:r>
              <a:rPr lang="en-US" u="sng" dirty="0" smtClean="0"/>
              <a:t>evidence</a:t>
            </a:r>
            <a:r>
              <a:rPr lang="en-US" dirty="0" smtClean="0"/>
              <a:t> that indicates strong implementation</a:t>
            </a:r>
          </a:p>
          <a:p>
            <a:pPr marL="0" lv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48</a:t>
            </a:fld>
            <a:endParaRPr lang="en-US"/>
          </a:p>
        </p:txBody>
      </p:sp>
    </p:spTree>
    <p:extLst>
      <p:ext uri="{BB962C8B-B14F-4D97-AF65-F5344CB8AC3E}">
        <p14:creationId xmlns:p14="http://schemas.microsoft.com/office/powerpoint/2010/main" val="228579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 </a:t>
            </a:r>
          </a:p>
          <a:p>
            <a:r>
              <a:rPr lang="en-US" dirty="0" smtClean="0"/>
              <a:t>Before</a:t>
            </a:r>
            <a:r>
              <a:rPr lang="en-US" baseline="0" dirty="0" smtClean="0"/>
              <a:t> you get started trying out the PGES Implementation Rubric, let’s hear from a member of the Fayette Co. leadership team. In late Nov./early Dec. Jefferson and Fayette counties piloted this rubric, facilitated by the EDI team. Fayette had their most recent work session yesterday. They’ve graciously agreed to share with you their perception of the impact of using this tool and process.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49</a:t>
            </a:fld>
            <a:endParaRPr lang="en-US"/>
          </a:p>
        </p:txBody>
      </p:sp>
    </p:spTree>
    <p:extLst>
      <p:ext uri="{BB962C8B-B14F-4D97-AF65-F5344CB8AC3E}">
        <p14:creationId xmlns:p14="http://schemas.microsoft.com/office/powerpoint/2010/main" val="276553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fld id="{0AD382FF-1CB5-4F08-B432-5488B52D15E8}" type="slidenum">
              <a:rPr lang="en-US" altLang="en-US" smtClean="0"/>
              <a:pPr eaLnBrk="1" hangingPunct="1"/>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it’s your time to take a closer look at one category the tool and think/talk about where you see your district right now.</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50</a:t>
            </a:fld>
            <a:endParaRPr lang="en-US"/>
          </a:p>
        </p:txBody>
      </p:sp>
    </p:spTree>
    <p:extLst>
      <p:ext uri="{BB962C8B-B14F-4D97-AF65-F5344CB8AC3E}">
        <p14:creationId xmlns:p14="http://schemas.microsoft.com/office/powerpoint/2010/main" val="2944149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a:t>
            </a:r>
          </a:p>
          <a:p>
            <a:r>
              <a:rPr lang="en-US" dirty="0" smtClean="0"/>
              <a:t>Under</a:t>
            </a:r>
            <a:r>
              <a:rPr lang="en-US" baseline="0" dirty="0" smtClean="0"/>
              <a:t> the “Ensure High Quality Data” category, let’s look at </a:t>
            </a:r>
            <a:r>
              <a:rPr lang="en-US" i="1" baseline="0" dirty="0" smtClean="0"/>
              <a:t>Assure Accuracy - </a:t>
            </a:r>
            <a:r>
              <a:rPr lang="en-US" i="1" dirty="0" smtClean="0"/>
              <a:t>To what extent does your evaluation process accurately measure effective teaching?</a:t>
            </a:r>
            <a:r>
              <a:rPr lang="en-US" dirty="0" smtClean="0"/>
              <a:t> </a:t>
            </a:r>
          </a:p>
          <a:p>
            <a:r>
              <a:rPr lang="en-US" sz="1200" kern="1200" dirty="0" smtClean="0">
                <a:solidFill>
                  <a:schemeClr val="tx1"/>
                </a:solidFill>
                <a:effectLst/>
                <a:latin typeface="+mn-lt"/>
                <a:ea typeface="+mn-ea"/>
                <a:cs typeface="+mn-cs"/>
              </a:rPr>
              <a:t>Individually, review the rubric for number 6 (page 13) and come to a judgment on a scale of 1 to 4/weak to strong as to the district’s current status in that area.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51</a:t>
            </a:fld>
            <a:endParaRPr lang="en-US"/>
          </a:p>
        </p:txBody>
      </p:sp>
    </p:spTree>
    <p:extLst>
      <p:ext uri="{BB962C8B-B14F-4D97-AF65-F5344CB8AC3E}">
        <p14:creationId xmlns:p14="http://schemas.microsoft.com/office/powerpoint/2010/main" val="1390501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5-7 min.</a:t>
            </a:r>
          </a:p>
          <a:p>
            <a:r>
              <a:rPr lang="en-US" sz="1200" kern="1200" dirty="0" smtClean="0">
                <a:solidFill>
                  <a:schemeClr val="tx1"/>
                </a:solidFill>
                <a:effectLst/>
                <a:latin typeface="+mn-lt"/>
                <a:ea typeface="+mn-ea"/>
                <a:cs typeface="+mn-cs"/>
              </a:rPr>
              <a:t>Record</a:t>
            </a:r>
            <a:r>
              <a:rPr lang="en-US" sz="1200" kern="1200" baseline="0" dirty="0" smtClean="0">
                <a:solidFill>
                  <a:schemeClr val="tx1"/>
                </a:solidFill>
                <a:effectLst/>
                <a:latin typeface="+mn-lt"/>
                <a:ea typeface="+mn-ea"/>
                <a:cs typeface="+mn-cs"/>
              </a:rPr>
              <a:t> the rationale (the evidence) for your individual choices on the handout, then discuss the evidence and come to consensus about your district’s current status for # 6. </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the evidence to identify specific strong or weak areas and the implications for next steps.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next? Contact your</a:t>
            </a:r>
            <a:r>
              <a:rPr lang="en-US" sz="1200" kern="1200" baseline="0" dirty="0" smtClean="0">
                <a:solidFill>
                  <a:schemeClr val="tx1"/>
                </a:solidFill>
                <a:effectLst/>
                <a:latin typeface="+mn-lt"/>
                <a:ea typeface="+mn-ea"/>
                <a:cs typeface="+mn-cs"/>
              </a:rPr>
              <a:t> PGES consultant, Mike Cassady, or your effectiveness coach, Becky Woosley to facilitate this process with your district leadership team. </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52</a:t>
            </a:fld>
            <a:endParaRPr lang="en-US"/>
          </a:p>
        </p:txBody>
      </p:sp>
    </p:spTree>
    <p:extLst>
      <p:ext uri="{BB962C8B-B14F-4D97-AF65-F5344CB8AC3E}">
        <p14:creationId xmlns:p14="http://schemas.microsoft.com/office/powerpoint/2010/main" val="1390501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PGES support resources available to you on the KDE web site. There</a:t>
            </a:r>
            <a:r>
              <a:rPr lang="en-US" baseline="0" dirty="0" smtClean="0"/>
              <a:t> two we want tell you about this morning.</a:t>
            </a:r>
          </a:p>
          <a:p>
            <a:r>
              <a:rPr lang="en-US" baseline="0" dirty="0" smtClean="0"/>
              <a:t>The first is the new Student Growth site, where you can now find all the most current Student Growth resource links on one page.</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53</a:t>
            </a:fld>
            <a:endParaRPr lang="en-US"/>
          </a:p>
        </p:txBody>
      </p:sp>
    </p:spTree>
    <p:extLst>
      <p:ext uri="{BB962C8B-B14F-4D97-AF65-F5344CB8AC3E}">
        <p14:creationId xmlns:p14="http://schemas.microsoft.com/office/powerpoint/2010/main" val="2671012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with participants KDE’s new page devoted to Student Growth. Walk participants through the page and emphasize important resources.  </a:t>
            </a:r>
            <a:endParaRPr lang="en-US" dirty="0"/>
          </a:p>
        </p:txBody>
      </p:sp>
      <p:sp>
        <p:nvSpPr>
          <p:cNvPr id="4" name="Slide Number Placeholder 3"/>
          <p:cNvSpPr>
            <a:spLocks noGrp="1"/>
          </p:cNvSpPr>
          <p:nvPr>
            <p:ph type="sldNum" sz="quarter" idx="10"/>
          </p:nvPr>
        </p:nvSpPr>
        <p:spPr/>
        <p:txBody>
          <a:bodyPr/>
          <a:lstStyle/>
          <a:p>
            <a:fld id="{FF5B8525-3741-4E87-A91F-0F0DBA718AC3}" type="slidenum">
              <a:rPr lang="en-US" smtClean="0"/>
              <a:pPr/>
              <a:t>54</a:t>
            </a:fld>
            <a:endParaRPr lang="en-US" dirty="0"/>
          </a:p>
        </p:txBody>
      </p:sp>
    </p:spTree>
    <p:extLst>
      <p:ext uri="{BB962C8B-B14F-4D97-AF65-F5344CB8AC3E}">
        <p14:creationId xmlns:p14="http://schemas.microsoft.com/office/powerpoint/2010/main" val="3612239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looked at the Student Growth goal-setting process back in the fall, you will recall</a:t>
            </a:r>
            <a:r>
              <a:rPr lang="en-US" baseline="0" dirty="0" smtClean="0"/>
              <a:t> that t</a:t>
            </a:r>
            <a:r>
              <a:rPr lang="en-US" dirty="0" smtClean="0"/>
              <a:t>he</a:t>
            </a:r>
            <a:r>
              <a:rPr lang="en-US" baseline="0" dirty="0" smtClean="0"/>
              <a:t> critical foundation for quality student growth goals is the enduring skill. Some of you have already begun this process in your PLCs. </a:t>
            </a:r>
          </a:p>
          <a:p>
            <a:endParaRPr lang="en-US" baseline="0" dirty="0" smtClean="0"/>
          </a:p>
          <a:p>
            <a:r>
              <a:rPr lang="en-US" baseline="0" dirty="0" smtClean="0"/>
              <a:t>A process for leading teachers so they can accurately and collaboratively identify enduring skills is being posted on the Student Growth web page, along with sample initial lists from several content areas. The lists are not finished products, but are intended to give teachers District leaders can use this process, or use it to build the capacity of some of your teacher leaders, so content teams can identify lists of enduring skills that can be shared across content and across schools in your district.</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55</a:t>
            </a:fld>
            <a:endParaRPr lang="en-US"/>
          </a:p>
        </p:txBody>
      </p:sp>
    </p:spTree>
    <p:extLst>
      <p:ext uri="{BB962C8B-B14F-4D97-AF65-F5344CB8AC3E}">
        <p14:creationId xmlns:p14="http://schemas.microsoft.com/office/powerpoint/2010/main" val="1070826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Time for conversations about how staff will use these in network meetings and in working with districts.  </a:t>
            </a:r>
            <a:endParaRPr lang="en-US" dirty="0"/>
          </a:p>
        </p:txBody>
      </p:sp>
      <p:sp>
        <p:nvSpPr>
          <p:cNvPr id="4" name="Slide Number Placeholder 3"/>
          <p:cNvSpPr>
            <a:spLocks noGrp="1"/>
          </p:cNvSpPr>
          <p:nvPr>
            <p:ph type="sldNum" sz="quarter" idx="10"/>
          </p:nvPr>
        </p:nvSpPr>
        <p:spPr/>
        <p:txBody>
          <a:bodyPr/>
          <a:lstStyle/>
          <a:p>
            <a:fld id="{DF16F6ED-A748-468F-A0E5-B821C4989BBF}" type="slidenum">
              <a:rPr lang="en-US" smtClean="0"/>
              <a:t>56</a:t>
            </a:fld>
            <a:endParaRPr lang="en-US"/>
          </a:p>
        </p:txBody>
      </p:sp>
    </p:spTree>
    <p:extLst>
      <p:ext uri="{BB962C8B-B14F-4D97-AF65-F5344CB8AC3E}">
        <p14:creationId xmlns:p14="http://schemas.microsoft.com/office/powerpoint/2010/main" val="465755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Principals </a:t>
            </a:r>
            <a:r>
              <a:rPr lang="en-US" baseline="0" dirty="0" smtClean="0"/>
              <a:t>can add 2 observations in one window – making up for the loss of time due to adverse weather. It is important that all observations are entered because KDE needs to capture the observation data.</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57</a:t>
            </a:fld>
            <a:endParaRPr lang="en-US"/>
          </a:p>
        </p:txBody>
      </p:sp>
    </p:spTree>
    <p:extLst>
      <p:ext uri="{BB962C8B-B14F-4D97-AF65-F5344CB8AC3E}">
        <p14:creationId xmlns:p14="http://schemas.microsoft.com/office/powerpoint/2010/main" val="2012126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tried out a mini-version of the process, but if your district leadership would like to have KDE support facilitating the process as your team thinks through the implementation rubric, contact your PGES consultant, Mike Cassady, or Becky Woosley, effectiveness coach.</a:t>
            </a:r>
            <a:endParaRPr lang="en-US" dirty="0"/>
          </a:p>
        </p:txBody>
      </p:sp>
      <p:sp>
        <p:nvSpPr>
          <p:cNvPr id="4" name="Slide Number Placeholder 3"/>
          <p:cNvSpPr>
            <a:spLocks noGrp="1"/>
          </p:cNvSpPr>
          <p:nvPr>
            <p:ph type="sldNum" sz="quarter" idx="10"/>
          </p:nvPr>
        </p:nvSpPr>
        <p:spPr/>
        <p:txBody>
          <a:bodyPr/>
          <a:lstStyle/>
          <a:p>
            <a:fld id="{AB7CEAE9-6072-41EF-B9DC-5C3C3B36A48D}" type="slidenum">
              <a:rPr lang="en-US" smtClean="0"/>
              <a:t>58</a:t>
            </a:fld>
            <a:endParaRPr lang="en-US"/>
          </a:p>
        </p:txBody>
      </p:sp>
    </p:spTree>
    <p:extLst>
      <p:ext uri="{BB962C8B-B14F-4D97-AF65-F5344CB8AC3E}">
        <p14:creationId xmlns:p14="http://schemas.microsoft.com/office/powerpoint/2010/main" val="4271732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http://youtu.be/RXMnDG3QzxE</a:t>
            </a:r>
          </a:p>
          <a:p>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66</a:t>
            </a:fld>
            <a:endParaRPr lang="en-US" dirty="0"/>
          </a:p>
        </p:txBody>
      </p:sp>
    </p:spTree>
    <p:extLst>
      <p:ext uri="{BB962C8B-B14F-4D97-AF65-F5344CB8AC3E}">
        <p14:creationId xmlns:p14="http://schemas.microsoft.com/office/powerpoint/2010/main" val="9913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fld id="{5CFEB0A0-5996-4C68-A0AD-B60A4D6B4327}" type="slidenum">
              <a:rPr lang="en-US" altLang="en-US" smtClean="0"/>
              <a:pPr eaLnBrk="1" hangingPunct="1"/>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latin typeface="Arial" pitchFamily="34"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fld id="{0DBE6142-5030-48DB-AA58-58A7AB2C6D84}" type="slidenum">
              <a:rPr lang="en-US" altLang="en-US" smtClean="0"/>
              <a:pPr eaLnBrk="1" hangingPunct="1"/>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latin typeface="Arial" pitchFamily="34" charset="0"/>
              </a:rPr>
              <a:t>As always, we have your reflection sheet for you to record your thoughts and ideas throughout the meeting. </a:t>
            </a:r>
          </a:p>
          <a:p>
            <a:endParaRPr lang="en-US" altLang="en-US" b="1" smtClean="0">
              <a:latin typeface="Arial" pitchFamily="34" charset="0"/>
            </a:endParaRPr>
          </a:p>
          <a:p>
            <a:r>
              <a:rPr lang="en-US" altLang="en-US" b="1" smtClean="0">
                <a:latin typeface="Arial" pitchFamily="34" charset="0"/>
              </a:rPr>
              <a:t>(Read  Reflection questions)</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fld id="{12E9FE0D-3972-4C82-B0B1-58CA236B7D19}" type="slidenum">
              <a:rPr lang="en-US" altLang="en-US" smtClean="0"/>
              <a:pPr eaLnBrk="1" hangingPunct="1"/>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http://youtu.be/uhiCFdWeQfA</a:t>
            </a:r>
          </a:p>
          <a:p>
            <a:endParaRPr lang="en-US" dirty="0"/>
          </a:p>
        </p:txBody>
      </p:sp>
      <p:sp>
        <p:nvSpPr>
          <p:cNvPr id="4" name="Slide Number Placeholder 3"/>
          <p:cNvSpPr>
            <a:spLocks noGrp="1"/>
          </p:cNvSpPr>
          <p:nvPr>
            <p:ph type="sldNum" sz="quarter" idx="10"/>
          </p:nvPr>
        </p:nvSpPr>
        <p:spPr/>
        <p:txBody>
          <a:bodyPr/>
          <a:lstStyle/>
          <a:p>
            <a:fld id="{C130D59F-7EDA-BF4F-940E-824FAA9C064E}" type="slidenum">
              <a:rPr lang="en-US" smtClean="0"/>
              <a:t>8</a:t>
            </a:fld>
            <a:endParaRPr lang="en-US" dirty="0"/>
          </a:p>
        </p:txBody>
      </p:sp>
    </p:spTree>
    <p:extLst>
      <p:ext uri="{BB962C8B-B14F-4D97-AF65-F5344CB8AC3E}">
        <p14:creationId xmlns:p14="http://schemas.microsoft.com/office/powerpoint/2010/main" val="188157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3F4A1-7BD5-454B-8F37-953B0DFDD3A2}" type="slidenum">
              <a:rPr lang="en-US" smtClean="0"/>
              <a:pPr/>
              <a:t>19</a:t>
            </a:fld>
            <a:endParaRPr lang="en-US"/>
          </a:p>
        </p:txBody>
      </p:sp>
    </p:spTree>
    <p:extLst>
      <p:ext uri="{BB962C8B-B14F-4D97-AF65-F5344CB8AC3E}">
        <p14:creationId xmlns:p14="http://schemas.microsoft.com/office/powerpoint/2010/main" val="162955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35EA6DC-3B67-4D0C-8195-DF83B9A86E09}" type="slidenum">
              <a:rPr lang="en-US" altLang="en-US" smtClean="0"/>
              <a:pPr eaLnBrk="1" hangingPunct="1">
                <a:spcBef>
                  <a:spcPct val="0"/>
                </a:spcBef>
              </a:pPr>
              <a:t>29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4EBD549-7476-49A9-BEE3-7B6F16D7B6FB}" type="datetime1">
              <a:rPr lang="en-US" smtClean="0"/>
              <a:t>3/19/2014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37CC710-C139-134D-BCAE-BAD71A1747D8}"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91A06-F2B3-46D5-97BE-186BDF24F9D9}" type="datetime1">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CC710-C139-134D-BCAE-BAD71A1747D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A0A62-F945-4377-9258-84F547EE31C3}" type="datetime1">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CC710-C139-134D-BCAE-BAD71A1747D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596489-A2B9-4019-8F5A-F4B85E978AEF}" type="datetime1">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CC710-C139-134D-BCAE-BAD71A1747D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29786-20B3-48E5-ACA5-803F7081AB2A}" type="datetime1">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CC710-C139-134D-BCAE-BAD71A1747D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921018A-F636-4639-A00B-455738B3CC56}" type="datetime1">
              <a:rPr lang="en-US" smtClean="0"/>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7CC710-C139-134D-BCAE-BAD71A1747D8}"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639F99-E63C-46FE-8A72-F30B177BEE4F}" type="datetime1">
              <a:rPr lang="en-US" smtClean="0"/>
              <a:t>3/19/2014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7CC710-C139-134D-BCAE-BAD71A1747D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B43A8-7A39-4C7A-BB99-F54B44E9DF1D}" type="datetime1">
              <a:rPr lang="en-US" smtClean="0"/>
              <a:t>3/19/2014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7CC710-C139-134D-BCAE-BAD71A1747D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C2CD9-BC5F-4793-B6CE-983B4D91E716}" type="datetime1">
              <a:rPr lang="en-US" smtClean="0"/>
              <a:t>3/19/2014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7CC710-C139-134D-BCAE-BAD71A1747D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FFD438C-1E17-42EF-B0DE-C9DEDADD08DE}" type="datetime1">
              <a:rPr lang="en-US" smtClean="0"/>
              <a:t>3/19/2014</a:t>
            </a:fld>
            <a:endParaRPr lang="en-US" dirty="0"/>
          </a:p>
        </p:txBody>
      </p:sp>
      <p:sp>
        <p:nvSpPr>
          <p:cNvPr id="7" name="Slide Number Placeholder 6"/>
          <p:cNvSpPr>
            <a:spLocks noGrp="1"/>
          </p:cNvSpPr>
          <p:nvPr>
            <p:ph type="sldNum" sz="quarter" idx="12"/>
          </p:nvPr>
        </p:nvSpPr>
        <p:spPr/>
        <p:txBody>
          <a:bodyPr/>
          <a:lstStyle/>
          <a:p>
            <a:fld id="{537CC710-C139-134D-BCAE-BAD71A1747D8}"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63416-C8CF-46C2-A2FB-C98600047B41}" type="datetime1">
              <a:rPr lang="en-US" smtClean="0"/>
              <a:t>3/19/2014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537CC710-C139-134D-BCAE-BAD71A1747D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EDC213E-273A-44B0-A3D1-91779D955885}" type="datetime1">
              <a:rPr lang="en-US" smtClean="0"/>
              <a:t>3/19/2014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37CC710-C139-134D-BCAE-BAD71A1747D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url?sa=i&amp;rct=j&amp;q=&amp;esrc=s&amp;source=images&amp;cd=&amp;cad=rja&amp;uact=8&amp;docid=3tcx9Bf63kYnnM&amp;tbnid=LVCZA4ifozme9M:&amp;ved=0CAYQjRw&amp;url=http://www.123rf.com/stock-photo/question_marks.html&amp;ei=AN8lU4HkAsicrAG0wYHYCQ&amp;bvm=bv.62922401,d.aWM&amp;psig=AFQjCNGwyH0LmicXk5HaiJpxxzulNk8jOA&amp;ust=1395077220026736"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url?sa=i&amp;rct=j&amp;q=&amp;esrc=s&amp;source=images&amp;cd=&amp;cad=rja&amp;uact=8&amp;docid=EDW4G26hLqvpJM&amp;tbnid=MPJz2mt7neW0tM:&amp;ved=0CAYQjRw&amp;url=http://365lettersblog.blogspot.com/2012/03/letter-writing-topics.html&amp;ei=5t8lU7vaC8HOqQHp_oCoCw&amp;bvm=bv.62922401,d.aWM&amp;psig=AFQjCNEERfTX5zZiWWn4Io2ob2pKeCWpuA&amp;ust=1395077446568182"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terry.rhodes@education.ky.gov" TargetMode="External"/><Relationship Id="rId2" Type="http://schemas.openxmlformats.org/officeDocument/2006/relationships/hyperlink" Target="http://www.google.com/url?sa=i&amp;rct=j&amp;q=&amp;esrc=s&amp;source=images&amp;cd=&amp;cad=rja&amp;docid=VxM4IrbFrt52KM&amp;tbnid=qqzIvqACSQ6KHM:&amp;ved=0CAUQjRw&amp;url=http://www.kea.org/&amp;ei=Jo7EUuzALMfuyAHVg4DACw&amp;psig=AFQjCNHj9yH9L1Ef5JIYdTzzKNBy3Ra3rA&amp;ust=1388699550974838" TargetMode="External"/><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eg"/><Relationship Id="rId4" Type="http://schemas.openxmlformats.org/officeDocument/2006/relationships/hyperlink" Target="http://www.terryrhodes1science.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chool.discoveryeducation.com/clipart/clip/ani-wrld.html" TargetMode="External"/><Relationship Id="rId3" Type="http://schemas.openxmlformats.org/officeDocument/2006/relationships/image" Target="../media/image52.png"/><Relationship Id="rId7" Type="http://schemas.openxmlformats.org/officeDocument/2006/relationships/hyperlink" Target="http://www.debbiewaggoner.c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mailto:debbie.waggoner@education.ky.gov" TargetMode="External"/><Relationship Id="rId5" Type="http://schemas.openxmlformats.org/officeDocument/2006/relationships/hyperlink" Target="http://www.pearsonschool.com/index.cfm?locator=PS1aU9&amp;elementType=news&amp;elementId=222989" TargetMode="External"/><Relationship Id="rId4" Type="http://schemas.openxmlformats.org/officeDocument/2006/relationships/hyperlink" Target="http://www.lacoe.edu/Home/Videos/PlayVideo/TabId/202/VideoId/220/College?Career??Civic?Life?C3?" TargetMode="External"/><Relationship Id="rId9" Type="http://schemas.openxmlformats.org/officeDocument/2006/relationships/image" Target="../media/image53.gif"/></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diagramColors" Target="../diagrams/colors2.xml"/><Relationship Id="rId3" Type="http://schemas.openxmlformats.org/officeDocument/2006/relationships/image" Target="../media/image4.png"/><Relationship Id="rId21" Type="http://schemas.openxmlformats.org/officeDocument/2006/relationships/image" Target="../media/image21.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diagramQuickStyle" Target="../diagrams/quickStyle2.xml"/><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hyperlink" Target="http://www.scott.kyschools.us/index.aspx" TargetMode="External"/><Relationship Id="rId29"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diagramLayout" Target="../diagrams/layout2.xml"/><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diagramData" Target="../diagrams/data2.xml"/><Relationship Id="rId28" Type="http://schemas.openxmlformats.org/officeDocument/2006/relationships/image" Target="../media/image23.jpeg"/><Relationship Id="rId10" Type="http://schemas.openxmlformats.org/officeDocument/2006/relationships/image" Target="../media/image11.jpeg"/><Relationship Id="rId19" Type="http://schemas.openxmlformats.org/officeDocument/2006/relationships/image" Target="../media/image20.png"/><Relationship Id="rId31"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2.png"/><Relationship Id="rId27" Type="http://schemas.microsoft.com/office/2007/relationships/diagramDrawing" Target="../diagrams/drawing2.xml"/><Relationship Id="rId30"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audio" Target="../media/audio1.wav"/><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google.com/imgres?imgurl=http://thebridgecincy.files.wordpress.com/2009/08/john-maxwell.jpg&amp;imgrefurl=http://thebridgecincy.wordpress.com/2009/08/20/john-maxwell-injoy-stewardship-conference/&amp;h=220&amp;w=245&amp;sz=11&amp;tbnid=_kliT2Czum1H2M:&amp;tbnh=99&amp;tbnw=110&amp;prev=/images?q%3Djohn%2Bmaxwell%2Bpictures&amp;usg=__2ZOrtIlJAbJTymxZB6aeBhZLqYM=&amp;ei=oFD7S_qcOYT7lweWrIzkDw&amp;sa=X&amp;oi=image_result&amp;resnum=3&amp;ct=image&amp;ved=0CBoQ9QEwA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50.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education.ky.gov/teachers/HiEffTeach/Pages/Student-Growth.aspx"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5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01.jpg"/><Relationship Id="rId5" Type="http://schemas.openxmlformats.org/officeDocument/2006/relationships/image" Target="../media/image100.png"/><Relationship Id="rId4" Type="http://schemas.openxmlformats.org/officeDocument/2006/relationships/image" Target="../media/image99.gif"/></Relationships>
</file>

<file path=ppt/slides/_rels/slide5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odaysmeet.com/CKECISLN"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8.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chool.discoveryeducation.com/clipart/clip/ani-apple.html" TargetMode="External"/><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11.gif"/></Relationships>
</file>

<file path=ppt/slides/_rels/slide6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4.wmf"/><Relationship Id="rId5" Type="http://schemas.openxmlformats.org/officeDocument/2006/relationships/image" Target="../media/image113.png"/><Relationship Id="rId4" Type="http://schemas.openxmlformats.org/officeDocument/2006/relationships/hyperlink" Target="http://youtu.be/RXMnDG3Qzx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youtu.be/uhiCFdWeQf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7069" y="21021"/>
            <a:ext cx="8749862" cy="1429407"/>
          </a:xfrm>
          <a:solidFill>
            <a:schemeClr val="bg2">
              <a:lumMod val="20000"/>
              <a:lumOff val="80000"/>
            </a:schemeClr>
          </a:solidFill>
        </p:spPr>
        <p:txBody>
          <a:bodyPr>
            <a:noAutofit/>
          </a:bodyPr>
          <a:lstStyle/>
          <a:p>
            <a:pPr algn="ctr" eaLnBrk="1" hangingPunct="1">
              <a:defRPr/>
            </a:pPr>
            <a:r>
              <a:rPr lang="en-US" sz="4400" b="1" spc="300" dirty="0" smtClean="0">
                <a:solidFill>
                  <a:schemeClr val="tx1"/>
                </a:solidFill>
                <a:effectLst>
                  <a:outerShdw blurRad="38100" dist="38100" dir="2700000" algn="tl">
                    <a:srgbClr val="000000">
                      <a:alpha val="43137"/>
                    </a:srgbClr>
                  </a:outerShdw>
                </a:effectLst>
                <a:ea typeface="MS PGothic" pitchFamily="34" charset="-128"/>
              </a:rPr>
              <a:t>CKEC  Instructional  Support Leadership  Network  </a:t>
            </a:r>
          </a:p>
        </p:txBody>
      </p:sp>
      <p:sp>
        <p:nvSpPr>
          <p:cNvPr id="3" name="Subtitle 2"/>
          <p:cNvSpPr>
            <a:spLocks noGrp="1"/>
          </p:cNvSpPr>
          <p:nvPr>
            <p:ph type="subTitle" idx="1"/>
          </p:nvPr>
        </p:nvSpPr>
        <p:spPr>
          <a:xfrm>
            <a:off x="1013618" y="1938228"/>
            <a:ext cx="7116763" cy="862013"/>
          </a:xfrm>
          <a:solidFill>
            <a:schemeClr val="bg1"/>
          </a:solidFill>
        </p:spPr>
        <p:txBody>
          <a:bodyPr>
            <a:noAutofit/>
          </a:bodyPr>
          <a:lstStyle/>
          <a:p>
            <a:pPr algn="ctr">
              <a:defRPr/>
            </a:pPr>
            <a:r>
              <a:rPr lang="en-US" sz="6000" b="1" dirty="0" smtClean="0">
                <a:solidFill>
                  <a:srgbClr val="2F70BF"/>
                </a:solidFill>
                <a:effectLst>
                  <a:outerShdw blurRad="38100" dist="38100" dir="2700000" algn="tl">
                    <a:srgbClr val="000000">
                      <a:alpha val="43137"/>
                    </a:srgbClr>
                  </a:outerShdw>
                </a:effectLst>
                <a:ea typeface="MS PGothic" pitchFamily="34" charset="-128"/>
              </a:rPr>
              <a:t>March 20</a:t>
            </a:r>
            <a:r>
              <a:rPr lang="en-US" sz="6000" b="1" baseline="30000" dirty="0" smtClean="0">
                <a:solidFill>
                  <a:srgbClr val="2F70BF"/>
                </a:solidFill>
                <a:effectLst>
                  <a:outerShdw blurRad="38100" dist="38100" dir="2700000" algn="tl">
                    <a:srgbClr val="000000">
                      <a:alpha val="43137"/>
                    </a:srgbClr>
                  </a:outerShdw>
                </a:effectLst>
                <a:ea typeface="MS PGothic" pitchFamily="34" charset="-128"/>
              </a:rPr>
              <a:t>th</a:t>
            </a:r>
            <a:r>
              <a:rPr lang="en-US" sz="6000" b="1" dirty="0" smtClean="0">
                <a:solidFill>
                  <a:srgbClr val="2F70BF"/>
                </a:solidFill>
                <a:effectLst>
                  <a:outerShdw blurRad="38100" dist="38100" dir="2700000" algn="tl">
                    <a:srgbClr val="000000">
                      <a:alpha val="43137"/>
                    </a:srgbClr>
                  </a:outerShdw>
                </a:effectLst>
                <a:ea typeface="MS PGothic" pitchFamily="34" charset="-128"/>
              </a:rPr>
              <a:t>, 2014</a:t>
            </a:r>
            <a:endParaRPr lang="en-US" sz="6000" b="1" dirty="0">
              <a:solidFill>
                <a:srgbClr val="2F70BF"/>
              </a:solidFill>
              <a:effectLst>
                <a:outerShdw blurRad="38100" dist="38100" dir="2700000" algn="tl">
                  <a:srgbClr val="000000">
                    <a:alpha val="43137"/>
                  </a:srgbClr>
                </a:outerShdw>
              </a:effectLst>
              <a:ea typeface="MS PGothic" pitchFamily="34" charset="-128"/>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155950"/>
            <a:ext cx="3827463"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908300"/>
            <a:ext cx="1949669" cy="22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351463"/>
            <a:ext cx="9144000" cy="1384995"/>
          </a:xfrm>
          <a:prstGeom prst="rect">
            <a:avLst/>
          </a:prstGeom>
          <a:solidFill>
            <a:schemeClr val="bg1"/>
          </a:solidFill>
        </p:spPr>
        <p:txBody>
          <a:bodyPr>
            <a:spAutoFit/>
          </a:bodyPr>
          <a:lstStyle/>
          <a:p>
            <a:pPr algn="ctr">
              <a:defRPr/>
            </a:pPr>
            <a:r>
              <a:rPr lang="en-US" sz="2800" b="1" dirty="0">
                <a:solidFill>
                  <a:srgbClr val="00B050"/>
                </a:solidFill>
                <a:effectLst>
                  <a:outerShdw blurRad="38100" dist="38100" dir="2700000" algn="tl">
                    <a:srgbClr val="000000">
                      <a:alpha val="43137"/>
                    </a:srgbClr>
                  </a:outerShdw>
                </a:effectLst>
                <a:ea typeface="MS PGothic" pitchFamily="34" charset="-128"/>
              </a:rPr>
              <a:t>Today’s materials can be accessed at</a:t>
            </a:r>
            <a:r>
              <a:rPr lang="en-US" sz="2800" b="1" dirty="0" smtClean="0">
                <a:solidFill>
                  <a:srgbClr val="00B050"/>
                </a:solidFill>
                <a:effectLst>
                  <a:outerShdw blurRad="38100" dist="38100" dir="2700000" algn="tl">
                    <a:srgbClr val="000000">
                      <a:alpha val="43137"/>
                    </a:srgbClr>
                  </a:outerShdw>
                </a:effectLst>
                <a:ea typeface="MS PGothic" pitchFamily="34" charset="-128"/>
              </a:rPr>
              <a:t>:</a:t>
            </a:r>
          </a:p>
          <a:p>
            <a:pPr algn="ctr">
              <a:defRPr/>
            </a:pPr>
            <a:r>
              <a:rPr lang="en-US" sz="2800" b="1" dirty="0" smtClean="0">
                <a:solidFill>
                  <a:srgbClr val="00B050"/>
                </a:solidFill>
                <a:effectLst>
                  <a:outerShdw blurRad="38100" dist="38100" dir="2700000" algn="tl">
                    <a:srgbClr val="000000">
                      <a:alpha val="43137"/>
                    </a:srgbClr>
                  </a:outerShdw>
                </a:effectLst>
                <a:ea typeface="MS PGothic" pitchFamily="34" charset="-128"/>
              </a:rPr>
              <a:t> </a:t>
            </a:r>
            <a:r>
              <a:rPr lang="en-US" sz="2800" b="1" u="sng" dirty="0">
                <a:effectLst>
                  <a:outerShdw blurRad="38100" dist="38100" dir="2700000" algn="tl">
                    <a:srgbClr val="000000">
                      <a:alpha val="43137"/>
                    </a:srgbClr>
                  </a:outerShdw>
                </a:effectLst>
                <a:ea typeface="MS PGothic" pitchFamily="34" charset="-128"/>
                <a:hlinkClick r:id=""/>
              </a:rPr>
              <a:t>http://www.debbiewaggoner.com/</a:t>
            </a:r>
          </a:p>
          <a:p>
            <a:pPr algn="ctr">
              <a:defRPr/>
            </a:pPr>
            <a:r>
              <a:rPr lang="en-US" sz="2800" b="1" u="sng" dirty="0" smtClean="0">
                <a:effectLst>
                  <a:outerShdw blurRad="38100" dist="38100" dir="2700000" algn="tl">
                    <a:srgbClr val="000000">
                      <a:alpha val="43137"/>
                    </a:srgbClr>
                  </a:outerShdw>
                </a:effectLst>
                <a:ea typeface="MS PGothic" pitchFamily="34" charset="-128"/>
                <a:hlinkClick r:id=""/>
              </a:rPr>
              <a:t>mar-2014-isln.html</a:t>
            </a:r>
            <a:r>
              <a:rPr lang="en-US" sz="2800" dirty="0">
                <a:ea typeface="MS PGothic" pitchFamily="34" charset="-128"/>
              </a:rPr>
              <a:t> </a:t>
            </a:r>
          </a:p>
        </p:txBody>
      </p:sp>
    </p:spTree>
    <p:extLst>
      <p:ext uri="{BB962C8B-B14F-4D97-AF65-F5344CB8AC3E}">
        <p14:creationId xmlns:p14="http://schemas.microsoft.com/office/powerpoint/2010/main" val="249563824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heel(1)">
                                      <p:cBhvr>
                                        <p:cTn id="7" dur="2000"/>
                                        <p:tgtEl>
                                          <p:spTgt spid="3076"/>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10</a:t>
            </a:fld>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233363"/>
            <a:ext cx="8296275"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21136340">
            <a:off x="423863" y="249128"/>
            <a:ext cx="4793300" cy="1384995"/>
          </a:xfrm>
          <a:prstGeom prst="rect">
            <a:avLst/>
          </a:prstGeom>
          <a:solidFill>
            <a:srgbClr val="FFC000"/>
          </a:solidFill>
        </p:spPr>
        <p:txBody>
          <a:bodyPr wrap="none" rtlCol="0">
            <a:spAutoFit/>
          </a:bodyPr>
          <a:lstStyle/>
          <a:p>
            <a:pPr algn="ctr"/>
            <a:r>
              <a:rPr lang="en-US" sz="2800" b="1" dirty="0" smtClean="0"/>
              <a:t>Learning Designs from last </a:t>
            </a:r>
          </a:p>
          <a:p>
            <a:pPr algn="ctr"/>
            <a:r>
              <a:rPr lang="en-US" sz="2800" b="1" dirty="0" smtClean="0"/>
              <a:t>month in the folders </a:t>
            </a:r>
          </a:p>
          <a:p>
            <a:pPr algn="ctr"/>
            <a:r>
              <a:rPr lang="en-US" sz="2800" b="1" dirty="0" smtClean="0"/>
              <a:t>on your tables</a:t>
            </a:r>
            <a:endParaRPr lang="en-US" sz="2800" b="1" dirty="0"/>
          </a:p>
        </p:txBody>
      </p:sp>
    </p:spTree>
    <p:extLst>
      <p:ext uri="{BB962C8B-B14F-4D97-AF65-F5344CB8AC3E}">
        <p14:creationId xmlns:p14="http://schemas.microsoft.com/office/powerpoint/2010/main" val="2108409594"/>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11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78" y="231228"/>
            <a:ext cx="5210175"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81252" y="6052693"/>
            <a:ext cx="2710350" cy="461665"/>
          </a:xfrm>
          <a:prstGeom prst="rect">
            <a:avLst/>
          </a:prstGeom>
          <a:solidFill>
            <a:srgbClr val="FFFF00"/>
          </a:solidFill>
        </p:spPr>
        <p:txBody>
          <a:bodyPr wrap="square" rtlCol="0">
            <a:spAutoFit/>
          </a:bodyPr>
          <a:lstStyle/>
          <a:p>
            <a:r>
              <a:rPr lang="en-US" sz="2400" b="1" dirty="0" smtClean="0"/>
              <a:t>Packet page 2-3</a:t>
            </a:r>
            <a:endParaRPr lang="en-US" sz="2400" b="1" dirty="0"/>
          </a:p>
        </p:txBody>
      </p:sp>
      <p:sp>
        <p:nvSpPr>
          <p:cNvPr id="3" name="TextBox 2"/>
          <p:cNvSpPr txBox="1"/>
          <p:nvPr/>
        </p:nvSpPr>
        <p:spPr>
          <a:xfrm rot="492387">
            <a:off x="3449641" y="594982"/>
            <a:ext cx="5182829" cy="1200329"/>
          </a:xfrm>
          <a:prstGeom prst="rect">
            <a:avLst/>
          </a:prstGeom>
          <a:solidFill>
            <a:srgbClr val="FFC000"/>
          </a:solidFill>
        </p:spPr>
        <p:txBody>
          <a:bodyPr wrap="none" rtlCol="0">
            <a:spAutoFit/>
          </a:bodyPr>
          <a:lstStyle/>
          <a:p>
            <a:pPr algn="ctr"/>
            <a:r>
              <a:rPr lang="en-US" sz="2400" b="1" dirty="0" smtClean="0">
                <a:effectLst>
                  <a:outerShdw blurRad="38100" dist="38100" dir="2700000" algn="tl">
                    <a:srgbClr val="000000">
                      <a:alpha val="43137"/>
                    </a:srgbClr>
                  </a:outerShdw>
                </a:effectLst>
              </a:rPr>
              <a:t>Find a learning design or two </a:t>
            </a:r>
          </a:p>
          <a:p>
            <a:pPr algn="ctr"/>
            <a:r>
              <a:rPr lang="en-US" sz="2400" b="1" dirty="0" smtClean="0">
                <a:effectLst>
                  <a:outerShdw blurRad="38100" dist="38100" dir="2700000" algn="tl">
                    <a:srgbClr val="000000">
                      <a:alpha val="43137"/>
                    </a:srgbClr>
                  </a:outerShdw>
                </a:effectLst>
              </a:rPr>
              <a:t>that matches each scenario, </a:t>
            </a:r>
          </a:p>
          <a:p>
            <a:pPr algn="ctr"/>
            <a:r>
              <a:rPr lang="en-US" sz="2400" b="1" dirty="0" smtClean="0">
                <a:effectLst>
                  <a:outerShdw blurRad="38100" dist="38100" dir="2700000" algn="tl">
                    <a:srgbClr val="000000">
                      <a:alpha val="43137"/>
                    </a:srgbClr>
                  </a:outerShdw>
                </a:effectLst>
              </a:rPr>
              <a:t>give a rationale  for each match. </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058196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12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786" y="28575"/>
            <a:ext cx="5611539"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60786" y="1887785"/>
            <a:ext cx="599090" cy="5062924"/>
          </a:xfrm>
          <a:prstGeom prst="rect">
            <a:avLst/>
          </a:prstGeom>
          <a:noFill/>
        </p:spPr>
        <p:txBody>
          <a:bodyPr wrap="square" rtlCol="0">
            <a:spAutoFit/>
          </a:bodyPr>
          <a:lstStyle/>
          <a:p>
            <a:r>
              <a:rPr lang="en-US" sz="2000" dirty="0" smtClean="0"/>
              <a:t>1</a:t>
            </a:r>
          </a:p>
          <a:p>
            <a:r>
              <a:rPr lang="en-US" sz="2000" dirty="0" smtClean="0"/>
              <a:t>2</a:t>
            </a:r>
          </a:p>
          <a:p>
            <a:r>
              <a:rPr lang="en-US" sz="2000" dirty="0" smtClean="0"/>
              <a:t>3</a:t>
            </a:r>
          </a:p>
          <a:p>
            <a:r>
              <a:rPr lang="en-US" sz="2000" dirty="0" smtClean="0"/>
              <a:t>4</a:t>
            </a:r>
          </a:p>
          <a:p>
            <a:endParaRPr lang="en-US" sz="500" dirty="0" smtClean="0"/>
          </a:p>
          <a:p>
            <a:r>
              <a:rPr lang="en-US" sz="2000" dirty="0" smtClean="0"/>
              <a:t>5</a:t>
            </a:r>
          </a:p>
          <a:p>
            <a:r>
              <a:rPr lang="en-US" sz="2000" dirty="0" smtClean="0"/>
              <a:t>6</a:t>
            </a:r>
          </a:p>
          <a:p>
            <a:r>
              <a:rPr lang="en-US" sz="2000" dirty="0" smtClean="0"/>
              <a:t>7</a:t>
            </a:r>
          </a:p>
          <a:p>
            <a:r>
              <a:rPr lang="en-US" sz="2000" dirty="0" smtClean="0"/>
              <a:t>8</a:t>
            </a:r>
          </a:p>
          <a:p>
            <a:r>
              <a:rPr lang="en-US" sz="2000" dirty="0" smtClean="0"/>
              <a:t>9</a:t>
            </a:r>
          </a:p>
          <a:p>
            <a:r>
              <a:rPr lang="en-US" sz="1850" dirty="0" smtClean="0"/>
              <a:t>10</a:t>
            </a:r>
          </a:p>
          <a:p>
            <a:r>
              <a:rPr lang="en-US" sz="1850" dirty="0" smtClean="0"/>
              <a:t>11</a:t>
            </a:r>
          </a:p>
          <a:p>
            <a:r>
              <a:rPr lang="en-US" sz="1850" dirty="0" smtClean="0"/>
              <a:t>12</a:t>
            </a:r>
          </a:p>
          <a:p>
            <a:r>
              <a:rPr lang="en-US" sz="1850" dirty="0" smtClean="0"/>
              <a:t>13</a:t>
            </a:r>
          </a:p>
          <a:p>
            <a:r>
              <a:rPr lang="en-US" sz="1850" dirty="0" smtClean="0"/>
              <a:t>14</a:t>
            </a:r>
          </a:p>
          <a:p>
            <a:r>
              <a:rPr lang="en-US" sz="1850" dirty="0" smtClean="0"/>
              <a:t>15</a:t>
            </a:r>
          </a:p>
          <a:p>
            <a:endParaRPr lang="en-US" dirty="0"/>
          </a:p>
        </p:txBody>
      </p:sp>
      <p:sp>
        <p:nvSpPr>
          <p:cNvPr id="5" name="TextBox 4"/>
          <p:cNvSpPr txBox="1"/>
          <p:nvPr/>
        </p:nvSpPr>
        <p:spPr>
          <a:xfrm>
            <a:off x="6227177" y="820762"/>
            <a:ext cx="2380780" cy="461665"/>
          </a:xfrm>
          <a:prstGeom prst="rect">
            <a:avLst/>
          </a:prstGeom>
          <a:solidFill>
            <a:srgbClr val="FFFF00"/>
          </a:solidFill>
        </p:spPr>
        <p:txBody>
          <a:bodyPr wrap="none" rtlCol="0">
            <a:spAutoFit/>
          </a:bodyPr>
          <a:lstStyle/>
          <a:p>
            <a:r>
              <a:rPr lang="en-US" sz="2400" b="1" dirty="0" smtClean="0"/>
              <a:t>Packet page 4</a:t>
            </a:r>
            <a:endParaRPr lang="en-US" sz="2400" b="1" dirty="0"/>
          </a:p>
        </p:txBody>
      </p:sp>
      <p:sp>
        <p:nvSpPr>
          <p:cNvPr id="4" name="Right Arrow 3"/>
          <p:cNvSpPr/>
          <p:nvPr/>
        </p:nvSpPr>
        <p:spPr>
          <a:xfrm rot="20216066">
            <a:off x="526551" y="35618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63862" y="6306207"/>
            <a:ext cx="708463" cy="37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2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13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766763"/>
            <a:ext cx="5257800"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81252" y="6091238"/>
            <a:ext cx="2380780" cy="461665"/>
          </a:xfrm>
          <a:prstGeom prst="rect">
            <a:avLst/>
          </a:prstGeom>
          <a:solidFill>
            <a:srgbClr val="FFFF00"/>
          </a:solidFill>
        </p:spPr>
        <p:txBody>
          <a:bodyPr wrap="none" rtlCol="0">
            <a:spAutoFit/>
          </a:bodyPr>
          <a:lstStyle/>
          <a:p>
            <a:r>
              <a:rPr lang="en-US" sz="2400" b="1" dirty="0" smtClean="0"/>
              <a:t>Packet page 5</a:t>
            </a:r>
            <a:endParaRPr lang="en-US" sz="2400" b="1" dirty="0"/>
          </a:p>
        </p:txBody>
      </p:sp>
    </p:spTree>
    <p:extLst>
      <p:ext uri="{BB962C8B-B14F-4D97-AF65-F5344CB8AC3E}">
        <p14:creationId xmlns:p14="http://schemas.microsoft.com/office/powerpoint/2010/main" val="421915781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14</a:t>
            </a:fld>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66688"/>
            <a:ext cx="8515350"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21238678">
            <a:off x="141889" y="425668"/>
            <a:ext cx="5934638" cy="1200329"/>
          </a:xfrm>
          <a:prstGeom prst="rect">
            <a:avLst/>
          </a:prstGeom>
          <a:solidFill>
            <a:srgbClr val="FFC000"/>
          </a:solidFill>
        </p:spPr>
        <p:txBody>
          <a:bodyPr wrap="none" rtlCol="0">
            <a:spAutoFit/>
          </a:bodyPr>
          <a:lstStyle/>
          <a:p>
            <a:pPr algn="ctr"/>
            <a:r>
              <a:rPr lang="en-US" sz="2400" b="1" dirty="0" smtClean="0">
                <a:effectLst>
                  <a:outerShdw blurRad="38100" dist="38100" dir="2700000" algn="tl">
                    <a:srgbClr val="000000">
                      <a:alpha val="43137"/>
                    </a:srgbClr>
                  </a:outerShdw>
                </a:effectLst>
              </a:rPr>
              <a:t>How do you make sure your teachers’ </a:t>
            </a:r>
          </a:p>
          <a:p>
            <a:pPr algn="ctr"/>
            <a:r>
              <a:rPr lang="en-US" sz="2400" b="1" dirty="0" smtClean="0">
                <a:effectLst>
                  <a:outerShdw blurRad="38100" dist="38100" dir="2700000" algn="tl">
                    <a:srgbClr val="000000">
                      <a:alpha val="43137"/>
                    </a:srgbClr>
                  </a:outerShdw>
                </a:effectLst>
              </a:rPr>
              <a:t>professional learning experiences </a:t>
            </a:r>
          </a:p>
          <a:p>
            <a:pPr algn="ctr"/>
            <a:r>
              <a:rPr lang="en-US" sz="2400" b="1" dirty="0" smtClean="0">
                <a:effectLst>
                  <a:outerShdw blurRad="38100" dist="38100" dir="2700000" algn="tl">
                    <a:srgbClr val="000000">
                      <a:alpha val="43137"/>
                    </a:srgbClr>
                  </a:outerShdw>
                </a:effectLst>
              </a:rPr>
              <a:t>meet the expected standards? </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2002155"/>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15</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417" y="-1"/>
            <a:ext cx="5212803" cy="7019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54512" y="4980638"/>
            <a:ext cx="2380780" cy="461665"/>
          </a:xfrm>
          <a:prstGeom prst="rect">
            <a:avLst/>
          </a:prstGeom>
          <a:solidFill>
            <a:srgbClr val="FFFF00"/>
          </a:solidFill>
        </p:spPr>
        <p:txBody>
          <a:bodyPr wrap="none" rtlCol="0">
            <a:spAutoFit/>
          </a:bodyPr>
          <a:lstStyle/>
          <a:p>
            <a:r>
              <a:rPr lang="en-US" sz="2400" b="1" dirty="0" smtClean="0"/>
              <a:t>Packet page 6</a:t>
            </a:r>
            <a:endParaRPr lang="en-US" sz="2400" b="1" dirty="0"/>
          </a:p>
        </p:txBody>
      </p:sp>
    </p:spTree>
    <p:extLst>
      <p:ext uri="{BB962C8B-B14F-4D97-AF65-F5344CB8AC3E}">
        <p14:creationId xmlns:p14="http://schemas.microsoft.com/office/powerpoint/2010/main" val="30263728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16</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66" y="224490"/>
            <a:ext cx="4521330" cy="663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1125" y="5416342"/>
            <a:ext cx="2818400" cy="461665"/>
          </a:xfrm>
          <a:prstGeom prst="rect">
            <a:avLst/>
          </a:prstGeom>
          <a:solidFill>
            <a:srgbClr val="FFFF00"/>
          </a:solidFill>
        </p:spPr>
        <p:txBody>
          <a:bodyPr wrap="none" rtlCol="0">
            <a:spAutoFit/>
          </a:bodyPr>
          <a:lstStyle/>
          <a:p>
            <a:r>
              <a:rPr lang="en-US" sz="2400" b="1" dirty="0" smtClean="0"/>
              <a:t>Packet pages 7-8</a:t>
            </a:r>
            <a:endParaRPr lang="en-US" sz="2400"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876" y="2097668"/>
            <a:ext cx="4903076" cy="233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33217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17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83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0359" y="1469611"/>
            <a:ext cx="9506607" cy="338554"/>
          </a:xfrm>
          <a:prstGeom prst="rect">
            <a:avLst/>
          </a:prstGeom>
          <a:solidFill>
            <a:srgbClr val="FFFF00"/>
          </a:solidFill>
        </p:spPr>
        <p:txBody>
          <a:bodyPr wrap="square">
            <a:spAutoFit/>
          </a:bodyPr>
          <a:lstStyle/>
          <a:p>
            <a:pPr algn="ctr"/>
            <a:r>
              <a:rPr lang="en-US" sz="1600" b="1" dirty="0">
                <a:latin typeface="Arial" panose="020B0604020202020204" pitchFamily="34" charset="0"/>
                <a:cs typeface="Arial" panose="020B0604020202020204" pitchFamily="34" charset="0"/>
              </a:rPr>
              <a:t>http://</a:t>
            </a:r>
            <a:r>
              <a:rPr lang="en-US" sz="1600" b="1" dirty="0" smtClean="0">
                <a:latin typeface="Arial" panose="020B0604020202020204" pitchFamily="34" charset="0"/>
                <a:cs typeface="Arial" panose="020B0604020202020204" pitchFamily="34" charset="0"/>
              </a:rPr>
              <a:t>learningforward.org/publications/implementing-common-core/professional-learning-units</a:t>
            </a:r>
          </a:p>
        </p:txBody>
      </p:sp>
    </p:spTree>
    <p:extLst>
      <p:ext uri="{BB962C8B-B14F-4D97-AF65-F5344CB8AC3E}">
        <p14:creationId xmlns:p14="http://schemas.microsoft.com/office/powerpoint/2010/main" val="34793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10" y="0"/>
            <a:ext cx="7646276" cy="762000"/>
          </a:xfrm>
          <a:solidFill>
            <a:srgbClr val="FFFF00"/>
          </a:solidFill>
        </p:spPr>
        <p:txBody>
          <a:bodyPr>
            <a:normAutofit/>
          </a:bodyPr>
          <a:lstStyle/>
          <a:p>
            <a:pPr algn="ctr">
              <a:defRPr/>
            </a:pPr>
            <a:r>
              <a:rPr lang="en-US" b="1" i="1" dirty="0" smtClean="0">
                <a:solidFill>
                  <a:schemeClr val="tx1"/>
                </a:solidFill>
                <a:effectLst>
                  <a:outerShdw blurRad="38100" dist="38100" dir="2700000" algn="tl">
                    <a:srgbClr val="000000">
                      <a:alpha val="43137"/>
                    </a:srgbClr>
                  </a:outerShdw>
                </a:effectLst>
                <a:ea typeface="MS PGothic" pitchFamily="34" charset="-128"/>
              </a:rPr>
              <a:t>Concurrent Sessions</a:t>
            </a:r>
            <a:endParaRPr lang="en-US" b="1" i="1" dirty="0">
              <a:solidFill>
                <a:schemeClr val="tx1"/>
              </a:solidFill>
              <a:effectLst>
                <a:outerShdw blurRad="38100" dist="38100" dir="2700000" algn="tl">
                  <a:srgbClr val="000000">
                    <a:alpha val="43137"/>
                  </a:srgbClr>
                </a:outerShdw>
              </a:effectLst>
              <a:ea typeface="MS PGothic"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3590156310"/>
              </p:ext>
            </p:extLst>
          </p:nvPr>
        </p:nvGraphicFramePr>
        <p:xfrm>
          <a:off x="0" y="685800"/>
          <a:ext cx="9317420" cy="6085580"/>
        </p:xfrm>
        <a:graphic>
          <a:graphicData uri="http://schemas.openxmlformats.org/drawingml/2006/table">
            <a:tbl>
              <a:tblPr firstRow="1" firstCol="1" bandRow="1">
                <a:tableStyleId>{5C22544A-7EE6-4342-B048-85BDC9FD1C3A}</a:tableStyleId>
              </a:tblPr>
              <a:tblGrid>
                <a:gridCol w="1450428"/>
                <a:gridCol w="2522482"/>
                <a:gridCol w="2838445"/>
                <a:gridCol w="2506065"/>
              </a:tblGrid>
              <a:tr h="477357">
                <a:tc>
                  <a:txBody>
                    <a:bodyPr/>
                    <a:lstStyle/>
                    <a:p>
                      <a:pPr marL="0" marR="0">
                        <a:lnSpc>
                          <a:spcPct val="115000"/>
                        </a:lnSpc>
                        <a:spcBef>
                          <a:spcPts val="0"/>
                        </a:spcBef>
                        <a:spcAft>
                          <a:spcPts val="0"/>
                        </a:spcAft>
                      </a:pPr>
                      <a:r>
                        <a:rPr lang="en-US" sz="2000" dirty="0" smtClean="0">
                          <a:solidFill>
                            <a:schemeClr val="bg1"/>
                          </a:solidFill>
                          <a:effectLst/>
                          <a:latin typeface="+mn-lt"/>
                          <a:ea typeface="+mn-ea"/>
                          <a:cs typeface="+mn-cs"/>
                        </a:rPr>
                        <a:t>DISTRICTS</a:t>
                      </a:r>
                      <a:endParaRPr lang="en-US" sz="2000" dirty="0">
                        <a:solidFill>
                          <a:schemeClr val="bg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a:effectLst>
                            <a:outerShdw blurRad="38100" dist="38100" dir="2700000" algn="tl">
                              <a:srgbClr val="000000">
                                <a:alpha val="43137"/>
                              </a:srgbClr>
                            </a:outerShdw>
                          </a:effectLst>
                        </a:rPr>
                        <a:t>Session 1</a:t>
                      </a:r>
                      <a:endParaRPr lang="en-US"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a:effectLst>
                            <a:outerShdw blurRad="38100" dist="38100" dir="2700000" algn="tl">
                              <a:srgbClr val="000000">
                                <a:alpha val="43137"/>
                              </a:srgbClr>
                            </a:outerShdw>
                          </a:effectLst>
                        </a:rPr>
                        <a:t>Session 2</a:t>
                      </a:r>
                      <a:endParaRPr lang="en-US"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effectLst>
                            <a:outerShdw blurRad="38100" dist="38100" dir="2700000" algn="tl">
                              <a:srgbClr val="000000">
                                <a:alpha val="43137"/>
                              </a:srgbClr>
                            </a:outerShdw>
                          </a:effectLst>
                        </a:rPr>
                        <a:t>Session 3</a:t>
                      </a:r>
                      <a:endParaRPr lang="en-US" sz="2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1892711">
                <a:tc>
                  <a:txBody>
                    <a:bodyPr/>
                    <a:lstStyle/>
                    <a:p>
                      <a:pPr marL="0" marR="0">
                        <a:lnSpc>
                          <a:spcPct val="115000"/>
                        </a:lnSpc>
                        <a:spcBef>
                          <a:spcPts val="0"/>
                        </a:spcBef>
                        <a:spcAft>
                          <a:spcPts val="0"/>
                        </a:spcAft>
                      </a:pPr>
                      <a:r>
                        <a:rPr lang="en-US" sz="5400" baseline="0" dirty="0" smtClean="0">
                          <a:solidFill>
                            <a:srgbClr val="FF0000"/>
                          </a:solidFill>
                          <a:effectLst>
                            <a:outerShdw blurRad="38100" dist="38100" dir="2700000" algn="tl">
                              <a:srgbClr val="000000">
                                <a:alpha val="43137"/>
                              </a:srgbClr>
                            </a:outerShdw>
                          </a:effectLst>
                          <a:latin typeface="Calibri"/>
                          <a:ea typeface="Calibri"/>
                          <a:cs typeface="Times New Roman"/>
                        </a:rPr>
                        <a:t> </a:t>
                      </a:r>
                      <a:r>
                        <a:rPr lang="en-US" sz="5400" dirty="0" smtClean="0">
                          <a:solidFill>
                            <a:srgbClr val="FFFF00"/>
                          </a:solidFill>
                          <a:effectLst>
                            <a:outerShdw blurRad="38100" dist="38100" dir="2700000" algn="tl">
                              <a:srgbClr val="000000">
                                <a:alpha val="43137"/>
                              </a:srgbClr>
                            </a:outerShdw>
                          </a:effectLst>
                          <a:latin typeface="Calibri"/>
                          <a:ea typeface="Calibri"/>
                          <a:cs typeface="Times New Roman"/>
                        </a:rPr>
                        <a:t>A-F</a:t>
                      </a:r>
                      <a:endParaRPr lang="en-US" sz="5400" dirty="0">
                        <a:solidFill>
                          <a:srgbClr val="FFFF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a:solidFill>
                            <a:srgbClr val="7030A0"/>
                          </a:solidFill>
                          <a:effectLst>
                            <a:outerShdw blurRad="38100" dist="38100" dir="2700000" algn="tl">
                              <a:srgbClr val="000000">
                                <a:alpha val="43137"/>
                              </a:srgbClr>
                            </a:outerShdw>
                          </a:effectLst>
                        </a:rPr>
                        <a:t>Side Hallway</a:t>
                      </a:r>
                    </a:p>
                    <a:p>
                      <a:pPr marL="0" marR="0">
                        <a:lnSpc>
                          <a:spcPct val="115000"/>
                        </a:lnSpc>
                        <a:spcBef>
                          <a:spcPts val="0"/>
                        </a:spcBef>
                        <a:spcAft>
                          <a:spcPts val="0"/>
                        </a:spcAft>
                      </a:pPr>
                      <a:r>
                        <a:rPr lang="en-US" sz="2400" b="1" dirty="0" smtClean="0">
                          <a:solidFill>
                            <a:srgbClr val="7030A0"/>
                          </a:solidFill>
                          <a:effectLst>
                            <a:outerShdw blurRad="38100" dist="38100" dir="2700000" algn="tl">
                              <a:srgbClr val="000000">
                                <a:alpha val="43137"/>
                              </a:srgbClr>
                            </a:outerShdw>
                          </a:effectLst>
                        </a:rPr>
                        <a:t>PGES Rubric</a:t>
                      </a:r>
                      <a:endParaRPr lang="en-US" sz="2400" b="1"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effectLst>
                            <a:outerShdw blurRad="38100" dist="38100" dir="2700000" algn="tl">
                              <a:srgbClr val="000000">
                                <a:alpha val="43137"/>
                              </a:srgbClr>
                            </a:outerShdw>
                          </a:effectLst>
                        </a:rPr>
                        <a:t>Main Room</a:t>
                      </a:r>
                    </a:p>
                    <a:p>
                      <a:pPr marL="0" marR="0">
                        <a:lnSpc>
                          <a:spcPct val="115000"/>
                        </a:lnSpc>
                        <a:spcBef>
                          <a:spcPts val="0"/>
                        </a:spcBef>
                        <a:spcAft>
                          <a:spcPts val="0"/>
                        </a:spcAft>
                      </a:pPr>
                      <a:r>
                        <a:rPr lang="en-US" sz="2400" b="1" dirty="0" smtClean="0">
                          <a:effectLst>
                            <a:outerShdw blurRad="38100" dist="38100" dir="2700000" algn="tl">
                              <a:srgbClr val="000000">
                                <a:alpha val="43137"/>
                              </a:srgbClr>
                            </a:outerShdw>
                          </a:effectLst>
                        </a:rPr>
                        <a:t>Social Studies Network Update</a:t>
                      </a:r>
                      <a:endParaRPr lang="en-US" sz="2400" b="1" dirty="0" smtClean="0">
                        <a:effectLst>
                          <a:outerShdw blurRad="38100" dist="38100" dir="2700000" algn="tl">
                            <a:srgbClr val="000000">
                              <a:alpha val="43137"/>
                            </a:srgbClr>
                          </a:outerShdw>
                        </a:effectLst>
                        <a:latin typeface="+mn-lt"/>
                        <a:ea typeface="Calibri"/>
                        <a:cs typeface="Times New Roman"/>
                      </a:endParaRPr>
                    </a:p>
                    <a:p>
                      <a:pPr marL="0" marR="0">
                        <a:lnSpc>
                          <a:spcPct val="115000"/>
                        </a:lnSpc>
                        <a:spcBef>
                          <a:spcPts val="0"/>
                        </a:spcBef>
                        <a:spcAft>
                          <a:spcPts val="0"/>
                        </a:spcAft>
                      </a:pPr>
                      <a:endParaRPr lang="en-US" sz="20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0070C0"/>
                          </a:solidFill>
                          <a:effectLst>
                            <a:outerShdw blurRad="38100" dist="38100" dir="2700000" algn="tl">
                              <a:srgbClr val="000000">
                                <a:alpha val="43137"/>
                              </a:srgbClr>
                            </a:outerShdw>
                          </a:effectLst>
                        </a:rPr>
                        <a:t>Front </a:t>
                      </a:r>
                      <a:r>
                        <a:rPr lang="en-US" sz="2400" b="1" u="sng" dirty="0">
                          <a:solidFill>
                            <a:srgbClr val="0070C0"/>
                          </a:solidFill>
                          <a:effectLst>
                            <a:outerShdw blurRad="38100" dist="38100" dir="2700000" algn="tl">
                              <a:srgbClr val="000000">
                                <a:alpha val="43137"/>
                              </a:srgbClr>
                            </a:outerShdw>
                          </a:effectLst>
                        </a:rPr>
                        <a:t>Room</a:t>
                      </a:r>
                    </a:p>
                    <a:p>
                      <a:pPr marL="0" marR="0">
                        <a:lnSpc>
                          <a:spcPct val="115000"/>
                        </a:lnSpc>
                        <a:spcBef>
                          <a:spcPts val="0"/>
                        </a:spcBef>
                        <a:spcAft>
                          <a:spcPts val="0"/>
                        </a:spcAft>
                      </a:pPr>
                      <a:r>
                        <a:rPr lang="en-US" sz="2400" b="1" dirty="0" smtClean="0">
                          <a:solidFill>
                            <a:srgbClr val="0070C0"/>
                          </a:solidFill>
                          <a:effectLst>
                            <a:outerShdw blurRad="38100" dist="38100" dir="2700000" algn="tl">
                              <a:srgbClr val="000000">
                                <a:alpha val="43137"/>
                              </a:srgbClr>
                            </a:outerShdw>
                          </a:effectLst>
                        </a:rPr>
                        <a:t>Science Network update</a:t>
                      </a:r>
                      <a:endParaRPr lang="en-US" sz="2400" b="1"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189271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5400" dirty="0" smtClean="0">
                          <a:solidFill>
                            <a:srgbClr val="FF0000"/>
                          </a:solidFill>
                          <a:effectLst>
                            <a:outerShdw blurRad="38100" dist="38100" dir="2700000" algn="tl">
                              <a:srgbClr val="000000">
                                <a:alpha val="43137"/>
                              </a:srgbClr>
                            </a:outerShdw>
                          </a:effectLst>
                          <a:latin typeface="Calibri"/>
                          <a:ea typeface="Calibri"/>
                          <a:cs typeface="Times New Roman"/>
                        </a:rPr>
                        <a:t> </a:t>
                      </a:r>
                      <a:r>
                        <a:rPr lang="en-US" sz="5400" dirty="0" smtClean="0">
                          <a:solidFill>
                            <a:srgbClr val="FFFF00"/>
                          </a:solidFill>
                          <a:effectLst>
                            <a:outerShdw blurRad="38100" dist="38100" dir="2700000" algn="tl">
                              <a:srgbClr val="000000">
                                <a:alpha val="43137"/>
                              </a:srgbClr>
                            </a:outerShdw>
                          </a:effectLst>
                          <a:latin typeface="Calibri"/>
                          <a:ea typeface="Calibri"/>
                          <a:cs typeface="Times New Roman"/>
                        </a:rPr>
                        <a:t>G-O</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5400" dirty="0" smtClean="0">
                        <a:solidFill>
                          <a:srgbClr val="FF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effectLst>
                            <a:outerShdw blurRad="38100" dist="38100" dir="2700000" algn="tl">
                              <a:srgbClr val="000000">
                                <a:alpha val="43137"/>
                              </a:srgbClr>
                            </a:outerShdw>
                          </a:effectLst>
                        </a:rPr>
                        <a:t>Main Room</a:t>
                      </a:r>
                    </a:p>
                    <a:p>
                      <a:pPr marL="0" marR="0">
                        <a:lnSpc>
                          <a:spcPct val="115000"/>
                        </a:lnSpc>
                        <a:spcBef>
                          <a:spcPts val="0"/>
                        </a:spcBef>
                        <a:spcAft>
                          <a:spcPts val="0"/>
                        </a:spcAft>
                      </a:pPr>
                      <a:r>
                        <a:rPr lang="en-US" sz="2400" b="1" dirty="0" smtClean="0">
                          <a:effectLst>
                            <a:outerShdw blurRad="38100" dist="38100" dir="2700000" algn="tl">
                              <a:srgbClr val="000000">
                                <a:alpha val="43137"/>
                              </a:srgbClr>
                            </a:outerShdw>
                          </a:effectLst>
                        </a:rPr>
                        <a:t>Social Studies Network Update</a:t>
                      </a:r>
                      <a:endParaRPr lang="en-US" sz="2400" b="1" dirty="0" smtClean="0">
                        <a:effectLst>
                          <a:outerShdw blurRad="38100" dist="38100" dir="2700000" algn="tl">
                            <a:srgbClr val="000000">
                              <a:alpha val="43137"/>
                            </a:srgbClr>
                          </a:outerShdw>
                        </a:effectLst>
                        <a:latin typeface="+mn-lt"/>
                        <a:ea typeface="Calibri"/>
                        <a:cs typeface="Times New Roman"/>
                      </a:endParaRPr>
                    </a:p>
                    <a:p>
                      <a:pPr marL="0" marR="0">
                        <a:lnSpc>
                          <a:spcPct val="115000"/>
                        </a:lnSpc>
                        <a:spcBef>
                          <a:spcPts val="0"/>
                        </a:spcBef>
                        <a:spcAft>
                          <a:spcPts val="0"/>
                        </a:spcAft>
                      </a:pPr>
                      <a:endParaRPr lang="en-US" sz="20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0070C0"/>
                          </a:solidFill>
                          <a:effectLst>
                            <a:outerShdw blurRad="38100" dist="38100" dir="2700000" algn="tl">
                              <a:srgbClr val="000000">
                                <a:alpha val="43137"/>
                              </a:srgbClr>
                            </a:outerShdw>
                          </a:effectLst>
                        </a:rPr>
                        <a:t>Front Room</a:t>
                      </a:r>
                    </a:p>
                    <a:p>
                      <a:pPr marL="0" marR="0">
                        <a:lnSpc>
                          <a:spcPct val="115000"/>
                        </a:lnSpc>
                        <a:spcBef>
                          <a:spcPts val="0"/>
                        </a:spcBef>
                        <a:spcAft>
                          <a:spcPts val="0"/>
                        </a:spcAft>
                      </a:pPr>
                      <a:r>
                        <a:rPr lang="en-US" sz="2400" b="1" dirty="0" smtClean="0">
                          <a:solidFill>
                            <a:srgbClr val="0070C0"/>
                          </a:solidFill>
                          <a:effectLst>
                            <a:outerShdw blurRad="38100" dist="38100" dir="2700000" algn="tl">
                              <a:srgbClr val="000000">
                                <a:alpha val="43137"/>
                              </a:srgbClr>
                            </a:outerShdw>
                          </a:effectLst>
                        </a:rPr>
                        <a:t>Science Network update</a:t>
                      </a:r>
                      <a:endParaRPr lang="en-US" sz="2400" b="1"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7030A0"/>
                          </a:solidFill>
                          <a:effectLst>
                            <a:outerShdw blurRad="38100" dist="38100" dir="2700000" algn="tl">
                              <a:srgbClr val="000000">
                                <a:alpha val="43137"/>
                              </a:srgbClr>
                            </a:outerShdw>
                          </a:effectLst>
                        </a:rPr>
                        <a:t>Side Hallway</a:t>
                      </a:r>
                    </a:p>
                    <a:p>
                      <a:pPr marL="0" marR="0">
                        <a:lnSpc>
                          <a:spcPct val="115000"/>
                        </a:lnSpc>
                        <a:spcBef>
                          <a:spcPts val="0"/>
                        </a:spcBef>
                        <a:spcAft>
                          <a:spcPts val="0"/>
                        </a:spcAft>
                      </a:pPr>
                      <a:r>
                        <a:rPr lang="en-US" sz="2400" b="1" dirty="0" smtClean="0">
                          <a:solidFill>
                            <a:srgbClr val="7030A0"/>
                          </a:solidFill>
                          <a:effectLst>
                            <a:outerShdw blurRad="38100" dist="38100" dir="2700000" algn="tl">
                              <a:srgbClr val="000000">
                                <a:alpha val="43137"/>
                              </a:srgbClr>
                            </a:outerShdw>
                          </a:effectLst>
                        </a:rPr>
                        <a:t>PGES Rubric</a:t>
                      </a:r>
                      <a:endParaRPr lang="en-US" sz="2400" b="1"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168241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5400" dirty="0" smtClean="0">
                          <a:solidFill>
                            <a:srgbClr val="FF0000"/>
                          </a:solidFill>
                          <a:effectLst>
                            <a:outerShdw blurRad="38100" dist="38100" dir="2700000" algn="tl">
                              <a:srgbClr val="000000">
                                <a:alpha val="43137"/>
                              </a:srgbClr>
                            </a:outerShdw>
                          </a:effectLst>
                          <a:latin typeface="Calibri"/>
                          <a:ea typeface="Calibri"/>
                          <a:cs typeface="Times New Roman"/>
                        </a:rPr>
                        <a:t> </a:t>
                      </a:r>
                      <a:r>
                        <a:rPr lang="en-US" sz="5400" dirty="0" smtClean="0">
                          <a:solidFill>
                            <a:srgbClr val="FFFF00"/>
                          </a:solidFill>
                          <a:effectLst>
                            <a:outerShdw blurRad="38100" dist="38100" dir="2700000" algn="tl">
                              <a:srgbClr val="000000">
                                <a:alpha val="43137"/>
                              </a:srgbClr>
                            </a:outerShdw>
                          </a:effectLst>
                          <a:latin typeface="Calibri"/>
                          <a:ea typeface="Calibri"/>
                          <a:cs typeface="Times New Roman"/>
                        </a:rPr>
                        <a:t>P-Z</a:t>
                      </a:r>
                    </a:p>
                    <a:p>
                      <a:pPr marL="0" marR="0">
                        <a:lnSpc>
                          <a:spcPct val="115000"/>
                        </a:lnSpc>
                        <a:spcBef>
                          <a:spcPts val="0"/>
                        </a:spcBef>
                        <a:spcAft>
                          <a:spcPts val="0"/>
                        </a:spcAft>
                      </a:pPr>
                      <a:endParaRPr lang="en-US" sz="1800"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0070C0"/>
                          </a:solidFill>
                          <a:effectLst>
                            <a:outerShdw blurRad="38100" dist="38100" dir="2700000" algn="tl">
                              <a:srgbClr val="000000">
                                <a:alpha val="43137"/>
                              </a:srgbClr>
                            </a:outerShdw>
                          </a:effectLst>
                        </a:rPr>
                        <a:t>Front Room</a:t>
                      </a:r>
                    </a:p>
                    <a:p>
                      <a:pPr marL="0" marR="0">
                        <a:lnSpc>
                          <a:spcPct val="115000"/>
                        </a:lnSpc>
                        <a:spcBef>
                          <a:spcPts val="0"/>
                        </a:spcBef>
                        <a:spcAft>
                          <a:spcPts val="0"/>
                        </a:spcAft>
                      </a:pPr>
                      <a:r>
                        <a:rPr lang="en-US" sz="2400" b="1" dirty="0" smtClean="0">
                          <a:solidFill>
                            <a:srgbClr val="0070C0"/>
                          </a:solidFill>
                          <a:effectLst>
                            <a:outerShdw blurRad="38100" dist="38100" dir="2700000" algn="tl">
                              <a:srgbClr val="000000">
                                <a:alpha val="43137"/>
                              </a:srgbClr>
                            </a:outerShdw>
                          </a:effectLst>
                        </a:rPr>
                        <a:t>Science Network update</a:t>
                      </a:r>
                      <a:endParaRPr lang="en-US" sz="2400" b="1"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7030A0"/>
                          </a:solidFill>
                          <a:effectLst>
                            <a:outerShdw blurRad="38100" dist="38100" dir="2700000" algn="tl">
                              <a:srgbClr val="000000">
                                <a:alpha val="43137"/>
                              </a:srgbClr>
                            </a:outerShdw>
                          </a:effectLst>
                        </a:rPr>
                        <a:t>Side Hallway</a:t>
                      </a:r>
                    </a:p>
                    <a:p>
                      <a:pPr marL="0" marR="0">
                        <a:lnSpc>
                          <a:spcPct val="115000"/>
                        </a:lnSpc>
                        <a:spcBef>
                          <a:spcPts val="0"/>
                        </a:spcBef>
                        <a:spcAft>
                          <a:spcPts val="0"/>
                        </a:spcAft>
                      </a:pPr>
                      <a:r>
                        <a:rPr lang="en-US" sz="2400" b="1" dirty="0" smtClean="0">
                          <a:solidFill>
                            <a:srgbClr val="7030A0"/>
                          </a:solidFill>
                          <a:effectLst>
                            <a:outerShdw blurRad="38100" dist="38100" dir="2700000" algn="tl">
                              <a:srgbClr val="000000">
                                <a:alpha val="43137"/>
                              </a:srgbClr>
                            </a:outerShdw>
                          </a:effectLst>
                        </a:rPr>
                        <a:t>PGES Rubric</a:t>
                      </a:r>
                      <a:endParaRPr lang="en-US" sz="2400" b="1" dirty="0" smtClean="0">
                        <a:solidFill>
                          <a:srgbClr val="7030A0"/>
                        </a:solidFill>
                        <a:effectLst>
                          <a:outerShdw blurRad="38100" dist="38100" dir="2700000" algn="tl">
                            <a:srgbClr val="000000">
                              <a:alpha val="43137"/>
                            </a:srgbClr>
                          </a:outerShdw>
                        </a:effectLst>
                        <a:latin typeface="Calibri"/>
                        <a:ea typeface="Calibri"/>
                        <a:cs typeface="Times New Roman"/>
                      </a:endParaRPr>
                    </a:p>
                    <a:p>
                      <a:pPr marL="0" marR="0">
                        <a:lnSpc>
                          <a:spcPct val="115000"/>
                        </a:lnSpc>
                        <a:spcBef>
                          <a:spcPts val="0"/>
                        </a:spcBef>
                        <a:spcAft>
                          <a:spcPts val="0"/>
                        </a:spcAft>
                      </a:pPr>
                      <a:endParaRPr lang="en-US" sz="2400" b="1"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effectLst>
                            <a:outerShdw blurRad="38100" dist="38100" dir="2700000" algn="tl">
                              <a:srgbClr val="000000">
                                <a:alpha val="43137"/>
                              </a:srgbClr>
                            </a:outerShdw>
                          </a:effectLst>
                        </a:rPr>
                        <a:t>Main </a:t>
                      </a:r>
                      <a:r>
                        <a:rPr lang="en-US" sz="2400" b="1" u="sng" dirty="0">
                          <a:effectLst>
                            <a:outerShdw blurRad="38100" dist="38100" dir="2700000" algn="tl">
                              <a:srgbClr val="000000">
                                <a:alpha val="43137"/>
                              </a:srgbClr>
                            </a:outerShdw>
                          </a:effectLst>
                        </a:rPr>
                        <a:t>Room</a:t>
                      </a:r>
                    </a:p>
                    <a:p>
                      <a:pPr marL="0" marR="0">
                        <a:lnSpc>
                          <a:spcPct val="115000"/>
                        </a:lnSpc>
                        <a:spcBef>
                          <a:spcPts val="0"/>
                        </a:spcBef>
                        <a:spcAft>
                          <a:spcPts val="0"/>
                        </a:spcAft>
                      </a:pPr>
                      <a:r>
                        <a:rPr lang="en-US" sz="2400" b="1" dirty="0" smtClean="0">
                          <a:effectLst>
                            <a:outerShdw blurRad="38100" dist="38100" dir="2700000" algn="tl">
                              <a:srgbClr val="000000">
                                <a:alpha val="43137"/>
                              </a:srgbClr>
                            </a:outerShdw>
                          </a:effectLst>
                        </a:rPr>
                        <a:t>Social Studies Network Update</a:t>
                      </a:r>
                      <a:endParaRPr lang="en-US" sz="2400" b="1" dirty="0" smtClean="0">
                        <a:effectLst>
                          <a:outerShdw blurRad="38100" dist="38100" dir="2700000" algn="tl">
                            <a:srgbClr val="000000">
                              <a:alpha val="43137"/>
                            </a:srgbClr>
                          </a:outerShdw>
                        </a:effectLst>
                        <a:latin typeface="+mn-lt"/>
                        <a:ea typeface="Calibri"/>
                        <a:cs typeface="Times New Roman"/>
                      </a:endParaRPr>
                    </a:p>
                  </a:txBody>
                  <a:tcPr marL="68580" marR="68580" marT="0" marB="0"/>
                </a:tc>
              </a:tr>
            </a:tbl>
          </a:graphicData>
        </a:graphic>
      </p:graphicFrame>
      <p:sp>
        <p:nvSpPr>
          <p:cNvPr id="3" name="Right Arrow 2"/>
          <p:cNvSpPr/>
          <p:nvPr/>
        </p:nvSpPr>
        <p:spPr>
          <a:xfrm>
            <a:off x="2667000" y="2494756"/>
            <a:ext cx="979488"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a:off x="5799795" y="2494756"/>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4860926" y="4438650"/>
            <a:ext cx="979487" cy="484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2840421" y="6065837"/>
            <a:ext cx="977900" cy="48577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a:off x="5840413" y="6069013"/>
            <a:ext cx="977900" cy="48577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8904877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7" y="0"/>
            <a:ext cx="9144000" cy="3424335"/>
          </a:xfrm>
          <a:prstGeom prst="rect">
            <a:avLst/>
          </a:prstGeom>
        </p:spPr>
      </p:pic>
      <p:sp>
        <p:nvSpPr>
          <p:cNvPr id="4" name="TextBox 3"/>
          <p:cNvSpPr txBox="1"/>
          <p:nvPr/>
        </p:nvSpPr>
        <p:spPr>
          <a:xfrm>
            <a:off x="609600" y="3200400"/>
            <a:ext cx="8001000" cy="1569660"/>
          </a:xfrm>
          <a:prstGeom prst="rect">
            <a:avLst/>
          </a:prstGeom>
          <a:noFill/>
        </p:spPr>
        <p:txBody>
          <a:bodyPr wrap="square" rtlCol="0">
            <a:spAutoFit/>
          </a:bodyPr>
          <a:lstStyle/>
          <a:p>
            <a:pPr algn="ctr"/>
            <a:r>
              <a:rPr lang="en-US" sz="9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UPDATES</a:t>
            </a:r>
            <a:endParaRPr lang="en-US" sz="96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852" r="7566"/>
          <a:stretch/>
        </p:blipFill>
        <p:spPr>
          <a:xfrm>
            <a:off x="609600" y="4641594"/>
            <a:ext cx="1716658" cy="2216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5562600"/>
            <a:ext cx="2313619" cy="942059"/>
          </a:xfrm>
          <a:prstGeom prst="rect">
            <a:avLst/>
          </a:prstGeom>
        </p:spPr>
      </p:pic>
    </p:spTree>
    <p:extLst>
      <p:ext uri="{BB962C8B-B14F-4D97-AF65-F5344CB8AC3E}">
        <p14:creationId xmlns:p14="http://schemas.microsoft.com/office/powerpoint/2010/main" val="149539086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6124" y="533400"/>
            <a:ext cx="5565227" cy="990600"/>
          </a:xfrm>
        </p:spPr>
        <p:txBody>
          <a:bodyPr>
            <a:normAutofit fontScale="90000"/>
          </a:bodyPr>
          <a:lstStyle/>
          <a:p>
            <a:pPr algn="ctr" eaLnBrk="1" hangingPunct="1">
              <a:defRPr/>
            </a:pPr>
            <a:r>
              <a:rPr lang="en-US" sz="4400" b="1" spc="300" dirty="0" smtClean="0">
                <a:effectLst>
                  <a:outerShdw blurRad="38100" dist="38100" dir="2700000" algn="tl">
                    <a:srgbClr val="000000">
                      <a:alpha val="43137"/>
                    </a:srgbClr>
                  </a:outerShdw>
                </a:effectLst>
                <a:ea typeface="MS PGothic" pitchFamily="34" charset="-128"/>
              </a:rPr>
              <a:t>CKEC ISLN Facilitation Team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5650829"/>
              </p:ext>
            </p:extLst>
          </p:nvPr>
        </p:nvGraphicFramePr>
        <p:xfrm>
          <a:off x="683568" y="1524000"/>
          <a:ext cx="8460432"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794985"/>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57200"/>
            <a:ext cx="8458200" cy="923330"/>
          </a:xfrm>
          <a:prstGeom prst="rect">
            <a:avLst/>
          </a:prstGeom>
          <a:solidFill>
            <a:srgbClr val="FFFF00"/>
          </a:solidFill>
        </p:spPr>
        <p:txBody>
          <a:bodyPr wrap="square" rtlCol="0">
            <a:spAutoFit/>
          </a:bodyPr>
          <a:lstStyle/>
          <a:p>
            <a:pPr algn="ctr"/>
            <a:r>
              <a:rPr lang="en-US" sz="5400" dirty="0" smtClean="0"/>
              <a:t>Deconstruction Work</a:t>
            </a:r>
            <a:endParaRPr lang="en-US" sz="5400" dirty="0"/>
          </a:p>
        </p:txBody>
      </p:sp>
      <p:sp>
        <p:nvSpPr>
          <p:cNvPr id="6" name="TextBox 5"/>
          <p:cNvSpPr txBox="1"/>
          <p:nvPr/>
        </p:nvSpPr>
        <p:spPr>
          <a:xfrm>
            <a:off x="304800" y="2057400"/>
            <a:ext cx="8458200" cy="3416320"/>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t>First round of deconstruction was done in February</a:t>
            </a:r>
          </a:p>
          <a:p>
            <a:pPr marL="571500" indent="-571500">
              <a:buFont typeface="Wingdings" panose="05000000000000000000" pitchFamily="2" charset="2"/>
              <a:buChar char="Ø"/>
            </a:pPr>
            <a:r>
              <a:rPr lang="en-US" sz="3600" dirty="0" smtClean="0"/>
              <a:t>March meeting will focus on revisiting work from Feb, making revisions and adding in the assessment component</a:t>
            </a:r>
          </a:p>
          <a:p>
            <a:pPr marL="571500" indent="-571500">
              <a:buFont typeface="Wingdings" panose="05000000000000000000" pitchFamily="2" charset="2"/>
              <a:buChar char="Ø"/>
            </a:pPr>
            <a:r>
              <a:rPr lang="en-US" sz="3600" dirty="0" smtClean="0"/>
              <a:t>Adjusted schedule due to Jan weather</a:t>
            </a:r>
            <a:endParaRPr lang="en-US" sz="3600" dirty="0"/>
          </a:p>
        </p:txBody>
      </p:sp>
    </p:spTree>
    <p:extLst>
      <p:ext uri="{BB962C8B-B14F-4D97-AF65-F5344CB8AC3E}">
        <p14:creationId xmlns:p14="http://schemas.microsoft.com/office/powerpoint/2010/main" val="31627414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584775"/>
          </a:xfrm>
          <a:prstGeom prst="rect">
            <a:avLst/>
          </a:prstGeom>
          <a:solidFill>
            <a:srgbClr val="FFFF00"/>
          </a:solidFill>
        </p:spPr>
        <p:txBody>
          <a:bodyPr wrap="square" rtlCol="0">
            <a:spAutoFit/>
          </a:bodyPr>
          <a:lstStyle/>
          <a:p>
            <a:pPr algn="ctr"/>
            <a:r>
              <a:rPr lang="en-US" sz="3200" dirty="0" smtClean="0"/>
              <a:t>Classroom Assessment of KCAS-Science</a:t>
            </a:r>
            <a:endParaRPr lang="en-US" sz="3200" dirty="0"/>
          </a:p>
        </p:txBody>
      </p:sp>
      <p:sp>
        <p:nvSpPr>
          <p:cNvPr id="3" name="TextBox 2"/>
          <p:cNvSpPr txBox="1"/>
          <p:nvPr/>
        </p:nvSpPr>
        <p:spPr>
          <a:xfrm>
            <a:off x="304800" y="1362578"/>
            <a:ext cx="8589818" cy="2554545"/>
          </a:xfrm>
          <a:prstGeom prst="rect">
            <a:avLst/>
          </a:prstGeom>
          <a:solidFill>
            <a:srgbClr val="00B0F0"/>
          </a:solidFill>
        </p:spPr>
        <p:txBody>
          <a:bodyPr wrap="square" rtlCol="0">
            <a:spAutoFit/>
          </a:bodyPr>
          <a:lstStyle/>
          <a:p>
            <a:pPr marL="457200" indent="-457200">
              <a:buFont typeface="Wingdings" panose="05000000000000000000" pitchFamily="2" charset="2"/>
              <a:buChar char="q"/>
            </a:pPr>
            <a:r>
              <a:rPr lang="en-US" sz="3200" dirty="0" smtClean="0"/>
              <a:t>Selected Response</a:t>
            </a:r>
          </a:p>
          <a:p>
            <a:r>
              <a:rPr lang="en-US" sz="3200" dirty="0"/>
              <a:t>	</a:t>
            </a:r>
            <a:r>
              <a:rPr lang="en-US" sz="3200" dirty="0" smtClean="0"/>
              <a:t>Multiple Choice</a:t>
            </a:r>
          </a:p>
          <a:p>
            <a:r>
              <a:rPr lang="en-US" sz="3200" dirty="0"/>
              <a:t>	</a:t>
            </a:r>
            <a:r>
              <a:rPr lang="en-US" sz="3200" dirty="0" smtClean="0"/>
              <a:t>True/False</a:t>
            </a:r>
          </a:p>
          <a:p>
            <a:r>
              <a:rPr lang="en-US" sz="3200" dirty="0"/>
              <a:t>	</a:t>
            </a:r>
            <a:r>
              <a:rPr lang="en-US" sz="3200" dirty="0" smtClean="0"/>
              <a:t>Matching</a:t>
            </a:r>
          </a:p>
          <a:p>
            <a:r>
              <a:rPr lang="en-US" sz="3200" dirty="0"/>
              <a:t>	</a:t>
            </a:r>
            <a:r>
              <a:rPr lang="en-US" sz="3200" dirty="0" smtClean="0"/>
              <a:t>Fill in-the-blank</a:t>
            </a:r>
            <a:endParaRPr lang="en-US" sz="3200" dirty="0"/>
          </a:p>
        </p:txBody>
      </p:sp>
      <p:sp>
        <p:nvSpPr>
          <p:cNvPr id="4" name="TextBox 3"/>
          <p:cNvSpPr txBox="1"/>
          <p:nvPr/>
        </p:nvSpPr>
        <p:spPr>
          <a:xfrm>
            <a:off x="370609" y="4495800"/>
            <a:ext cx="8458200" cy="2062103"/>
          </a:xfrm>
          <a:prstGeom prst="rect">
            <a:avLst/>
          </a:prstGeom>
          <a:solidFill>
            <a:schemeClr val="accent1">
              <a:lumMod val="60000"/>
              <a:lumOff val="40000"/>
            </a:schemeClr>
          </a:solidFill>
        </p:spPr>
        <p:txBody>
          <a:bodyPr wrap="square" rtlCol="0">
            <a:spAutoFit/>
          </a:bodyPr>
          <a:lstStyle/>
          <a:p>
            <a:r>
              <a:rPr lang="en-US" sz="3200" dirty="0" smtClean="0"/>
              <a:t>Students scores on selected response assessments are usually figured as the number or proportion of questions </a:t>
            </a:r>
          </a:p>
          <a:p>
            <a:r>
              <a:rPr lang="en-US" sz="3200" dirty="0" smtClean="0"/>
              <a:t>answered correctly.</a:t>
            </a:r>
            <a:endParaRPr lang="en-US" sz="3200" dirty="0"/>
          </a:p>
        </p:txBody>
      </p:sp>
      <p:pic>
        <p:nvPicPr>
          <p:cNvPr id="1026" name="Picture 2" descr="https://encrypted-tbn1.gstatic.com/images?q=tbn:ANd9GcRQMgUPNjnfZjt5Pwv_BIaFHcbXznULsxzAnaGJQa_ZZ6YnjXg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43288"/>
            <a:ext cx="2393123" cy="239312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6469025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1380"/>
            <a:ext cx="8610600" cy="1200329"/>
          </a:xfrm>
          <a:prstGeom prst="rect">
            <a:avLst/>
          </a:prstGeom>
          <a:solidFill>
            <a:srgbClr val="FFFF00"/>
          </a:solidFill>
        </p:spPr>
        <p:txBody>
          <a:bodyPr wrap="square" rtlCol="0">
            <a:spAutoFit/>
          </a:bodyPr>
          <a:lstStyle/>
          <a:p>
            <a:pPr algn="ctr"/>
            <a:r>
              <a:rPr lang="en-US" sz="3600" dirty="0" smtClean="0"/>
              <a:t>Classroom Assessment of KCAS-Science</a:t>
            </a:r>
            <a:endParaRPr lang="en-US" sz="3600" dirty="0"/>
          </a:p>
        </p:txBody>
      </p:sp>
      <p:sp>
        <p:nvSpPr>
          <p:cNvPr id="3" name="TextBox 2"/>
          <p:cNvSpPr txBox="1"/>
          <p:nvPr/>
        </p:nvSpPr>
        <p:spPr>
          <a:xfrm>
            <a:off x="290945" y="1473450"/>
            <a:ext cx="8589818" cy="1569660"/>
          </a:xfrm>
          <a:prstGeom prst="rect">
            <a:avLst/>
          </a:prstGeom>
          <a:solidFill>
            <a:schemeClr val="accent3">
              <a:lumMod val="40000"/>
              <a:lumOff val="60000"/>
            </a:schemeClr>
          </a:solidFill>
        </p:spPr>
        <p:txBody>
          <a:bodyPr wrap="square" rtlCol="0">
            <a:spAutoFit/>
          </a:bodyPr>
          <a:lstStyle/>
          <a:p>
            <a:pPr marL="457200" indent="-457200">
              <a:buFont typeface="Wingdings" panose="05000000000000000000" pitchFamily="2" charset="2"/>
              <a:buChar char="q"/>
            </a:pPr>
            <a:r>
              <a:rPr lang="en-US" sz="3200" dirty="0" smtClean="0"/>
              <a:t>Written Response</a:t>
            </a:r>
          </a:p>
          <a:p>
            <a:r>
              <a:rPr lang="en-US" sz="3200" dirty="0"/>
              <a:t>	</a:t>
            </a:r>
            <a:r>
              <a:rPr lang="en-US" sz="3200" dirty="0" smtClean="0"/>
              <a:t>Short Answer Items</a:t>
            </a:r>
          </a:p>
          <a:p>
            <a:r>
              <a:rPr lang="en-US" sz="3200" dirty="0"/>
              <a:t>	</a:t>
            </a:r>
            <a:r>
              <a:rPr lang="en-US" sz="3200" dirty="0" smtClean="0"/>
              <a:t>Extended written response items</a:t>
            </a:r>
            <a:endParaRPr lang="en-US" sz="3200" dirty="0"/>
          </a:p>
        </p:txBody>
      </p:sp>
      <p:pic>
        <p:nvPicPr>
          <p:cNvPr id="2050" name="Picture 2" descr="https://encrypted-tbn3.gstatic.com/images?q=tbn:ANd9GcQJYTRSa3bXlS0ga43WtE8lWGSGrL1m3tvi6Vn-f6nVh2mLXZQ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679" y="1473450"/>
            <a:ext cx="1933575" cy="1933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0945" y="3280387"/>
            <a:ext cx="8589818" cy="3170099"/>
          </a:xfrm>
          <a:prstGeom prst="rect">
            <a:avLst/>
          </a:prstGeom>
          <a:solidFill>
            <a:schemeClr val="accent1">
              <a:lumMod val="60000"/>
              <a:lumOff val="40000"/>
            </a:schemeClr>
          </a:solidFill>
        </p:spPr>
        <p:txBody>
          <a:bodyPr wrap="square" rtlCol="0">
            <a:spAutoFit/>
          </a:bodyPr>
          <a:lstStyle/>
          <a:p>
            <a:r>
              <a:rPr lang="en-US" sz="2800" dirty="0" smtClean="0"/>
              <a:t>Students construct an answer in response to a question or task.  Short answer items call for a very brief response having one or a limited range of possible right answers.  Extended written response require a response that is greater in length and generally have a greater number of acceptable or correct answers</a:t>
            </a:r>
            <a:r>
              <a:rPr lang="en-US" sz="3200" dirty="0" smtClean="0"/>
              <a:t>.</a:t>
            </a:r>
            <a:endParaRPr lang="en-US" sz="3200" dirty="0"/>
          </a:p>
        </p:txBody>
      </p:sp>
    </p:spTree>
    <p:extLst>
      <p:ext uri="{BB962C8B-B14F-4D97-AF65-F5344CB8AC3E}">
        <p14:creationId xmlns:p14="http://schemas.microsoft.com/office/powerpoint/2010/main" val="16030517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584775"/>
          </a:xfrm>
          <a:prstGeom prst="rect">
            <a:avLst/>
          </a:prstGeom>
          <a:solidFill>
            <a:srgbClr val="FFFF00"/>
          </a:solidFill>
        </p:spPr>
        <p:txBody>
          <a:bodyPr wrap="square" rtlCol="0">
            <a:spAutoFit/>
          </a:bodyPr>
          <a:lstStyle/>
          <a:p>
            <a:pPr algn="ctr"/>
            <a:r>
              <a:rPr lang="en-US" sz="3200" dirty="0" smtClean="0"/>
              <a:t>Classroom Assessment of KCAS-Science</a:t>
            </a:r>
            <a:endParaRPr lang="en-US" sz="3200" dirty="0"/>
          </a:p>
        </p:txBody>
      </p:sp>
      <p:sp>
        <p:nvSpPr>
          <p:cNvPr id="3" name="TextBox 2"/>
          <p:cNvSpPr txBox="1"/>
          <p:nvPr/>
        </p:nvSpPr>
        <p:spPr>
          <a:xfrm>
            <a:off x="304800" y="1362578"/>
            <a:ext cx="8589818" cy="1569660"/>
          </a:xfrm>
          <a:prstGeom prst="rect">
            <a:avLst/>
          </a:prstGeom>
          <a:solidFill>
            <a:schemeClr val="accent6">
              <a:lumMod val="60000"/>
              <a:lumOff val="40000"/>
            </a:schemeClr>
          </a:solidFill>
        </p:spPr>
        <p:txBody>
          <a:bodyPr wrap="square" rtlCol="0">
            <a:spAutoFit/>
          </a:bodyPr>
          <a:lstStyle/>
          <a:p>
            <a:pPr marL="457200" indent="-457200">
              <a:buFont typeface="Wingdings" panose="05000000000000000000" pitchFamily="2" charset="2"/>
              <a:buChar char="q"/>
            </a:pPr>
            <a:r>
              <a:rPr lang="en-US" sz="3200" dirty="0" smtClean="0"/>
              <a:t>Performance Assessment</a:t>
            </a:r>
          </a:p>
          <a:p>
            <a:r>
              <a:rPr lang="en-US" sz="3200" dirty="0"/>
              <a:t>	</a:t>
            </a:r>
            <a:r>
              <a:rPr lang="en-US" sz="3200" dirty="0" smtClean="0"/>
              <a:t>Performance task</a:t>
            </a:r>
          </a:p>
          <a:p>
            <a:r>
              <a:rPr lang="en-US" sz="3200" dirty="0"/>
              <a:t>	</a:t>
            </a:r>
            <a:r>
              <a:rPr lang="en-US" sz="3200" dirty="0" smtClean="0"/>
              <a:t>Performance criteria</a:t>
            </a:r>
            <a:endParaRPr lang="en-US" sz="3200" dirty="0"/>
          </a:p>
        </p:txBody>
      </p:sp>
      <p:sp>
        <p:nvSpPr>
          <p:cNvPr id="5" name="TextBox 4"/>
          <p:cNvSpPr txBox="1"/>
          <p:nvPr/>
        </p:nvSpPr>
        <p:spPr>
          <a:xfrm>
            <a:off x="290945" y="3200400"/>
            <a:ext cx="8589818" cy="3539430"/>
          </a:xfrm>
          <a:prstGeom prst="rect">
            <a:avLst/>
          </a:prstGeom>
          <a:solidFill>
            <a:schemeClr val="accent1">
              <a:lumMod val="60000"/>
              <a:lumOff val="40000"/>
            </a:schemeClr>
          </a:solidFill>
        </p:spPr>
        <p:txBody>
          <a:bodyPr wrap="square" rtlCol="0">
            <a:spAutoFit/>
          </a:bodyPr>
          <a:lstStyle/>
          <a:p>
            <a:r>
              <a:rPr lang="en-US" sz="3200" dirty="0" smtClean="0"/>
              <a:t>Assessment is based on observation and judgment; used to judge both real-time performances (demonstrations) and products (or artifacts) that students create.  It has two parts: the task and the criteria for judging the quality of the</a:t>
            </a:r>
          </a:p>
          <a:p>
            <a:r>
              <a:rPr lang="en-US" sz="3200" dirty="0" smtClean="0"/>
              <a:t> response (rubric).</a:t>
            </a:r>
            <a:endParaRPr lang="en-US" sz="3200" dirty="0"/>
          </a:p>
        </p:txBody>
      </p:sp>
      <p:pic>
        <p:nvPicPr>
          <p:cNvPr id="3074" name="Picture 2" descr="https://encrypted-tbn1.gstatic.com/images?q=tbn:ANd9GcRqTgIh_UurftrNKjbUrPq3FNzIHVXG632sg60DYHE9byzk88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137" y="1362578"/>
            <a:ext cx="1952625" cy="156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2623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6786"/>
            <a:ext cx="8610600" cy="584775"/>
          </a:xfrm>
          <a:prstGeom prst="rect">
            <a:avLst/>
          </a:prstGeom>
          <a:solidFill>
            <a:srgbClr val="FFFF00"/>
          </a:solidFill>
        </p:spPr>
        <p:txBody>
          <a:bodyPr wrap="square" rtlCol="0">
            <a:spAutoFit/>
          </a:bodyPr>
          <a:lstStyle/>
          <a:p>
            <a:pPr algn="ctr"/>
            <a:r>
              <a:rPr lang="en-US" sz="3200" dirty="0" smtClean="0"/>
              <a:t>Classroom Assessment of KCAS-Science</a:t>
            </a:r>
            <a:endParaRPr lang="en-US" sz="3200" dirty="0"/>
          </a:p>
        </p:txBody>
      </p:sp>
      <p:sp>
        <p:nvSpPr>
          <p:cNvPr id="3" name="TextBox 2"/>
          <p:cNvSpPr txBox="1"/>
          <p:nvPr/>
        </p:nvSpPr>
        <p:spPr>
          <a:xfrm>
            <a:off x="304800" y="922283"/>
            <a:ext cx="8589818" cy="3539430"/>
          </a:xfrm>
          <a:prstGeom prst="rect">
            <a:avLst/>
          </a:prstGeom>
          <a:solidFill>
            <a:srgbClr val="FFC000"/>
          </a:solidFill>
        </p:spPr>
        <p:txBody>
          <a:bodyPr wrap="square" rtlCol="0">
            <a:spAutoFit/>
          </a:bodyPr>
          <a:lstStyle/>
          <a:p>
            <a:pPr marL="457200" indent="-457200">
              <a:buFont typeface="Wingdings" panose="05000000000000000000" pitchFamily="2" charset="2"/>
              <a:buChar char="q"/>
            </a:pPr>
            <a:r>
              <a:rPr lang="en-US" sz="3200" dirty="0" smtClean="0"/>
              <a:t>Personal Communication</a:t>
            </a:r>
          </a:p>
          <a:p>
            <a:r>
              <a:rPr lang="en-US" sz="3200" dirty="0"/>
              <a:t>	</a:t>
            </a:r>
            <a:r>
              <a:rPr lang="en-US" sz="3200" dirty="0" smtClean="0"/>
              <a:t>Questions during instruction</a:t>
            </a:r>
          </a:p>
          <a:p>
            <a:r>
              <a:rPr lang="en-US" sz="3200" dirty="0"/>
              <a:t>	</a:t>
            </a:r>
            <a:r>
              <a:rPr lang="en-US" sz="3200" dirty="0" smtClean="0"/>
              <a:t>Interviews and conferences</a:t>
            </a:r>
          </a:p>
          <a:p>
            <a:r>
              <a:rPr lang="en-US" sz="3200" dirty="0"/>
              <a:t>	</a:t>
            </a:r>
            <a:r>
              <a:rPr lang="en-US" sz="3200" dirty="0" smtClean="0"/>
              <a:t>Participation</a:t>
            </a:r>
          </a:p>
          <a:p>
            <a:r>
              <a:rPr lang="en-US" sz="3200" dirty="0"/>
              <a:t>	</a:t>
            </a:r>
            <a:r>
              <a:rPr lang="en-US" sz="3200" dirty="0" smtClean="0"/>
              <a:t>Oral exams</a:t>
            </a:r>
          </a:p>
          <a:p>
            <a:r>
              <a:rPr lang="en-US" sz="3200" dirty="0"/>
              <a:t>	</a:t>
            </a:r>
            <a:r>
              <a:rPr lang="en-US" sz="3200" dirty="0" smtClean="0"/>
              <a:t>Student journals and logs</a:t>
            </a:r>
          </a:p>
          <a:p>
            <a:endParaRPr lang="en-US" sz="3200" dirty="0" smtClean="0"/>
          </a:p>
        </p:txBody>
      </p:sp>
      <p:sp>
        <p:nvSpPr>
          <p:cNvPr id="5" name="TextBox 4"/>
          <p:cNvSpPr txBox="1"/>
          <p:nvPr/>
        </p:nvSpPr>
        <p:spPr>
          <a:xfrm>
            <a:off x="290945" y="4777946"/>
            <a:ext cx="8589818" cy="2062103"/>
          </a:xfrm>
          <a:prstGeom prst="rect">
            <a:avLst/>
          </a:prstGeom>
          <a:solidFill>
            <a:schemeClr val="accent1">
              <a:lumMod val="60000"/>
              <a:lumOff val="40000"/>
            </a:schemeClr>
          </a:solidFill>
        </p:spPr>
        <p:txBody>
          <a:bodyPr wrap="square" rtlCol="0">
            <a:spAutoFit/>
          </a:bodyPr>
          <a:lstStyle/>
          <a:p>
            <a:r>
              <a:rPr lang="en-US" sz="3200" dirty="0" smtClean="0"/>
              <a:t>Finding out what students have learned through structured and unstructured interactions with them.  Usually  formative, but can also be summative</a:t>
            </a:r>
            <a:endParaRPr lang="en-US" sz="3200" dirty="0"/>
          </a:p>
        </p:txBody>
      </p:sp>
      <p:pic>
        <p:nvPicPr>
          <p:cNvPr id="4098" name="Picture 2" descr="https://encrypted-tbn2.gstatic.com/images?q=tbn:ANd9GcQOsFnl-NqHjeq7WRWSMeRsGsBWJLSiSApu746ddukSqwZ8Sv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3838" y="1587097"/>
            <a:ext cx="2066925"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9474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482" y="504497"/>
            <a:ext cx="8607973" cy="5262979"/>
          </a:xfrm>
          <a:prstGeom prst="rect">
            <a:avLst/>
          </a:prstGeom>
          <a:solidFill>
            <a:srgbClr val="FFFF00"/>
          </a:solidFill>
        </p:spPr>
        <p:txBody>
          <a:bodyPr wrap="square">
            <a:spAutoFit/>
          </a:bodyPr>
          <a:lstStyle/>
          <a:p>
            <a:r>
              <a:rPr lang="en-US" sz="2800" dirty="0" smtClean="0"/>
              <a:t>For your scenario, decide whether each assessment is:</a:t>
            </a:r>
          </a:p>
          <a:p>
            <a:r>
              <a:rPr lang="en-US" sz="2800" dirty="0" smtClean="0"/>
              <a:t>   </a:t>
            </a:r>
            <a:r>
              <a:rPr lang="en-US" sz="2400" dirty="0" smtClean="0"/>
              <a:t>	</a:t>
            </a:r>
            <a:r>
              <a:rPr lang="en-US" sz="2400" b="1" dirty="0" smtClean="0"/>
              <a:t>Strong</a:t>
            </a:r>
            <a:r>
              <a:rPr lang="en-US" sz="2400" dirty="0" smtClean="0"/>
              <a:t>- works well for all learning targets of this type</a:t>
            </a:r>
          </a:p>
          <a:p>
            <a:r>
              <a:rPr lang="en-US" sz="2400" dirty="0"/>
              <a:t>	</a:t>
            </a:r>
            <a:r>
              <a:rPr lang="en-US" sz="2400" b="1" dirty="0" smtClean="0"/>
              <a:t>Good</a:t>
            </a:r>
            <a:r>
              <a:rPr lang="en-US" sz="2400" dirty="0" smtClean="0"/>
              <a:t>- works for many learning targets of this type</a:t>
            </a:r>
          </a:p>
          <a:p>
            <a:r>
              <a:rPr lang="en-US" sz="2400" dirty="0"/>
              <a:t>	</a:t>
            </a:r>
            <a:r>
              <a:rPr lang="en-US" sz="2400" b="1" dirty="0" smtClean="0"/>
              <a:t>Partial</a:t>
            </a:r>
            <a:r>
              <a:rPr lang="en-US" sz="2400" dirty="0" smtClean="0"/>
              <a:t>-works in some instances for learning targets of</a:t>
            </a:r>
          </a:p>
          <a:p>
            <a:r>
              <a:rPr lang="en-US" sz="2400" dirty="0"/>
              <a:t>	</a:t>
            </a:r>
            <a:r>
              <a:rPr lang="en-US" sz="2400" dirty="0" smtClean="0"/>
              <a:t>	  this type</a:t>
            </a:r>
          </a:p>
          <a:p>
            <a:r>
              <a:rPr lang="en-US" sz="2400" dirty="0"/>
              <a:t>	</a:t>
            </a:r>
            <a:r>
              <a:rPr lang="en-US" sz="2400" b="1" dirty="0" smtClean="0"/>
              <a:t>Poor</a:t>
            </a:r>
            <a:r>
              <a:rPr lang="en-US" sz="2400" dirty="0" smtClean="0"/>
              <a:t>-never works for learning targets of this type</a:t>
            </a:r>
          </a:p>
          <a:p>
            <a:endParaRPr lang="en-US" sz="2800" dirty="0"/>
          </a:p>
          <a:p>
            <a:r>
              <a:rPr lang="en-US" sz="3200" dirty="0" smtClean="0"/>
              <a:t>To </a:t>
            </a:r>
            <a:r>
              <a:rPr lang="en-US" sz="3200" dirty="0"/>
              <a:t>make your choices, ask yourself, </a:t>
            </a:r>
            <a:r>
              <a:rPr lang="en-US" sz="3200" dirty="0" smtClean="0"/>
              <a:t>which </a:t>
            </a:r>
            <a:r>
              <a:rPr lang="en-US" sz="3200" dirty="0"/>
              <a:t>methods </a:t>
            </a:r>
            <a:r>
              <a:rPr lang="en-US" sz="3200" dirty="0" smtClean="0"/>
              <a:t>will provide </a:t>
            </a:r>
            <a:r>
              <a:rPr lang="en-US" sz="3200" dirty="0"/>
              <a:t>the </a:t>
            </a:r>
            <a:r>
              <a:rPr lang="en-US" sz="3200" b="1" dirty="0" smtClean="0"/>
              <a:t>“most </a:t>
            </a:r>
            <a:r>
              <a:rPr lang="en-US" sz="3200" b="1" dirty="0"/>
              <a:t>accurate information with the highest degree of efficiency</a:t>
            </a:r>
            <a:r>
              <a:rPr lang="en-US" sz="3200" b="1" dirty="0" smtClean="0"/>
              <a:t>?”</a:t>
            </a:r>
            <a:endParaRPr lang="en-US" sz="3200" b="1" dirty="0"/>
          </a:p>
        </p:txBody>
      </p:sp>
      <p:sp>
        <p:nvSpPr>
          <p:cNvPr id="3" name="TextBox 2"/>
          <p:cNvSpPr txBox="1"/>
          <p:nvPr/>
        </p:nvSpPr>
        <p:spPr>
          <a:xfrm>
            <a:off x="5261284" y="5895038"/>
            <a:ext cx="2856872" cy="461665"/>
          </a:xfrm>
          <a:prstGeom prst="rect">
            <a:avLst/>
          </a:prstGeom>
          <a:solidFill>
            <a:srgbClr val="FFFF00"/>
          </a:solidFill>
        </p:spPr>
        <p:txBody>
          <a:bodyPr wrap="none" rtlCol="0">
            <a:spAutoFit/>
          </a:bodyPr>
          <a:lstStyle/>
          <a:p>
            <a:r>
              <a:rPr lang="en-US" sz="2400" b="1" dirty="0" smtClean="0"/>
              <a:t>Packet page 9-10</a:t>
            </a:r>
            <a:endParaRPr lang="en-US" sz="2400" b="1" dirty="0"/>
          </a:p>
        </p:txBody>
      </p:sp>
    </p:spTree>
    <p:extLst>
      <p:ext uri="{BB962C8B-B14F-4D97-AF65-F5344CB8AC3E}">
        <p14:creationId xmlns:p14="http://schemas.microsoft.com/office/powerpoint/2010/main" val="33510900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rget+method+match.doc [Read-Only] [Compatibility Mode] - Microsoft Word"/>
          <p:cNvPicPr>
            <a:picLocks noChangeAspect="1"/>
          </p:cNvPicPr>
          <p:nvPr/>
        </p:nvPicPr>
        <p:blipFill rotWithShape="1">
          <a:blip r:embed="rId2">
            <a:extLst>
              <a:ext uri="{28A0092B-C50C-407E-A947-70E740481C1C}">
                <a14:useLocalDpi xmlns:a14="http://schemas.microsoft.com/office/drawing/2010/main" val="0"/>
              </a:ext>
            </a:extLst>
          </a:blip>
          <a:srcRect l="23788" t="24811" r="23939" b="9894"/>
          <a:stretch/>
        </p:blipFill>
        <p:spPr>
          <a:xfrm>
            <a:off x="228600" y="304800"/>
            <a:ext cx="8709910" cy="6248400"/>
          </a:xfrm>
          <a:prstGeom prst="rect">
            <a:avLst/>
          </a:prstGeom>
        </p:spPr>
      </p:pic>
      <p:sp>
        <p:nvSpPr>
          <p:cNvPr id="3" name="TextBox 2"/>
          <p:cNvSpPr txBox="1"/>
          <p:nvPr/>
        </p:nvSpPr>
        <p:spPr>
          <a:xfrm>
            <a:off x="5497767" y="6058739"/>
            <a:ext cx="2467342" cy="461665"/>
          </a:xfrm>
          <a:prstGeom prst="rect">
            <a:avLst/>
          </a:prstGeom>
          <a:solidFill>
            <a:srgbClr val="FFFF00"/>
          </a:solidFill>
        </p:spPr>
        <p:txBody>
          <a:bodyPr wrap="none" rtlCol="0">
            <a:spAutoFit/>
          </a:bodyPr>
          <a:lstStyle/>
          <a:p>
            <a:r>
              <a:rPr lang="en-US" sz="2400" b="1" dirty="0" smtClean="0"/>
              <a:t>Packet page11</a:t>
            </a:r>
            <a:endParaRPr lang="en-US" sz="2400" b="1" dirty="0"/>
          </a:p>
        </p:txBody>
      </p:sp>
    </p:spTree>
    <p:extLst>
      <p:ext uri="{BB962C8B-B14F-4D97-AF65-F5344CB8AC3E}">
        <p14:creationId xmlns:p14="http://schemas.microsoft.com/office/powerpoint/2010/main" val="19709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16350"/>
            <a:ext cx="8268610" cy="707886"/>
          </a:xfrm>
          <a:prstGeom prst="rect">
            <a:avLst/>
          </a:prstGeom>
          <a:solidFill>
            <a:srgbClr val="FF0000"/>
          </a:solidFill>
        </p:spPr>
        <p:txBody>
          <a:bodyPr wrap="none" rtlCol="0">
            <a:spAutoFit/>
          </a:bodyPr>
          <a:lstStyle/>
          <a:p>
            <a:r>
              <a:rPr lang="en-US" sz="4000" dirty="0" smtClean="0">
                <a:solidFill>
                  <a:schemeClr val="bg1"/>
                </a:solidFill>
              </a:rPr>
              <a:t>Moving NGSS to Implementation</a:t>
            </a:r>
            <a:endParaRPr lang="en-US" sz="4000" dirty="0">
              <a:solidFill>
                <a:schemeClr val="bg1"/>
              </a:solidFill>
            </a:endParaRPr>
          </a:p>
        </p:txBody>
      </p:sp>
      <p:sp>
        <p:nvSpPr>
          <p:cNvPr id="3" name="AutoShape 2" descr="data:image/jpeg;base64,/9j/4AAQSkZJRgABAQAAAQABAAD/2wCEAAkGBxQQEBUQEBQUFhQXFh0WFxgUFB8ZHBYYFhQfGBYaFxYdHCgiGBolHhkXIjEjJSktLi4uGh8zODMtNy4tLiwBCgoKDg0OGhAQGzEkICUwLC40MTcsMiwsNTI3LC4vNi03LCwsLTQ3NywzMCwsMi8sLC8sLCwsLywsLDYsLDQ0LP/AABEIAFsApQMBEQACEQEDEQH/xAAcAAACAwADAQAAAAAAAAAAAAAABwUGCAIDBAH/xABGEAABAwICBAkHBwsFAAAAAAABAAIDBBEFEgYHEyEIFCIxQVFhgZEycXKCk6GxGFJUYrLB0RU1QkNTY3N0kqLSIzM0g7P/xAAbAQEAAgMBAQAAAAAAAAAAAAAABAUCAwYBB//EADQRAAIBAwEECAUDBQEAAAAAAAABAgMEEQUSITFBBhMUMlFxkaFhgbHR8CLh8TNSkrLBI//aAAwDAQACEQMRAD8AcKAEAIAQAgBACAEAIAQAgBACAEAIAQAgBACAEAID7ZAFkAWQBZAGVAGVAFkAWQBZAFkAWQBZAFkAWQBZAFkAWQBZAFkAWQBZAduVAGVAde2bmyZm5vm5hfw515tLOMmfVz2drDx48jm6wFzYAbyT0DtXpik28IpGlWl4tsKN13HcXt6OxnWT1quubxd2mdLpmjNPrblYS5fckNAMQfNTuZKS58b8t3G5LSLi5O+98w7lssqjlBqXIia7awo11KCwpLPwz+YLRlU0pAyoAyoAyoAyoAyoAyoAyoAyoAyoAyoAyoAyoAyoAyoDsyoAyoBbawMDMMvHIycr3DNbnY/oIPUbeKqb2g4y6xHYaHfKrS7NPil8mjpxjH31lPTU7Ty5Dlk+s4ODGX7De/gsatxKrCMFz/g2WmnU7SvVrPhHevLGX6cCcnpaTCIi64kqS05c283I3EN/QapDjStY54yK6FW71Soo92nnfjh+7OerXD3xwySSAjaOaW35yGg8q3Ub+5e2EJRg2+Zh0guKdSrGEH3c5+3sQ2v7dhP/AHM+9TznzN21PWfFAPrg4Emlq77/APWZ9goBf66cXNRjEwaTlhDYW2PzRd39znICoYTSvqZ4qdhOaSRsY39LnW+9ANvX/QNp6bD4GDkxtdG3zNa0fcgEsgBASWjf/Npv48f/AKBAbMIQGVtcddtsaqiDcMLYh2bNgDv7syApSAtWq6p2WMUbzuG1yn1mlv3oDWeVAGVAdtkAWQETpTh3GKSWIeVlzN9Ju8fBabint02ibp1x1FzCb4cH5MTVJK5j2vjuHg8m3OD0W7VQxbTyuJ9BqwjODjPhzL5heG0tIdtiEzH1B5Ra45sh6iN5Lu09ysqdOlS/VVeZHM3NzdXS6q0g1T4Z4Z/YlH6e0gNgZD2hhW7t1L8RBWgXb8PUhNO2R47QmkpJmNmzh7Wy3bmy9A86207inU4Mh3Om3Nuszju8VvRnLG8Hmop3U9SwxyN5wekdBB6WnrC3kEc3B/rG0+HYhO82bG7aOPUGRFx+CASVfVOmlfM/ypHuefO51z8UAyeD/gPGMRNU4cinZcfxHgtb4DMfBAWThK+RR+d/wCARSA0PqJwSnnwovmgikdt3jM9gcbBrbC5HMgGMzRmjaQ5tLACDcERN3EcxG5ASb3BoLjzAXPcgMYaQVm3q55ib55nvv15nkoDjWYeY4IJj+tDyPUflQHDCKrY1EUx/Vysf/S8O+5AbUYbgHrF/FAcrIDjLK1rS5xDWjeSTYDzleNpLLPYxcniKyyq4lp/TRnLGHynrbub4nn7lDqX1OPDeXdDQLmoszxHz4+x5KbWPC42fFI0dYId4jcVhHUYN70zfU6N1ksxmn7FcxDBOMzulw9zZGuOfIHBr4yd5u02Nr9Kizo7cnKlv+pbUL3s9JQu04tbs4yn80S2D6uyQHVT8v1I7X73H7gt1LT/72QbrpEluoRz8X9iwt0Ho7W2Z8+0dfxupPYqOMYKp65et52vZFJ0w0X4k5skRJiJ3E+Uxw3gXHuKgXNt1W+PA6PS9U7YnCosSXo0Q+samGIYIK14vUUsgjL+lzHW3E+u0+cFWNpVdSnl8VuOa1i0jbXOIcGsr3+xTtHMV4vo7iDQbOmnjhG/nBbmfb1WnxUkqygIDT+o3AeKYSyRw5dQTMfRO6Mf0gO9ZAVThK+RR+k/4BAIpAPvUnpfRUeGGGqqY4pNu92V532LW2PN2FAMSk0+w6aRsUVXC57yGtaCbkncANyA9Om2IcWw6qnG4sgeRf5xbZo7yQEBjhAXbTSjyYVhDrc8MxJ9KcuHuKApKA2TobW7fDqSYm5fTxud6RjGb33QEygFfpZiMtfV8TguWNdlAHM5w8pzj1Df4KouKkq1Tq4cDstMtqVlbdpq8Ws+S5JeZZ8D0Ip4ADKNrJ0l3kj0W/jvUujZwh3t7Ka81u4rPEHsx+HH5smKrAqeVuV8MZHY0DwIW+VGnJYaINO+uabzGb9SmYroFIyQSUL7DnAe+zmH6rgN4UCpYyUs0mX9tr9OdNwuo+iyn8ix4JBXtsKmSEtHPZpLz6wsO+yl0lXXfaKm8nYPLoRkn57vTf9SwKSVZUtZswFGGnndI23q3JUG/f/lj4l70fg3dOXgmL7SmTYaNTZrXqKgBoPUC0G3syV7YRxSz4s86QVFK62VySX1f/ROWl4ne/wDo7feP3mz3f23U0oyPQGvdXGKCrwqlmHOYg11hblRnI/d52lALbhK+RR+k/wCAQCLCA91Hg1RO3PDBNI29s0cTnC45xcAi6Aseguj9XHiVI99LUNaJ2El0DwAM3OSW7ggHZr6rdlg0jP2sscfcH7Q/Y96AzCgG/rZotngmD7rERNafOYGuPvugFAgNValqza4LTfUzx/0yH7iEBeUArdW1Q0Vj8/lPYcpPXmu7vsqixkuseeZ2ev05O1js8E9/pgaStzjAQAgBAfEAtdZlSZKqKnb+i0H15HWA8APFVN/LaqKH5vOv6P01Tt51nzfsl+79Cg6+cREb6XC4zyIIhI/037gD2hov66s6cNiKiuRy1xWdarKo+byV/BMN22jtc8C5hqYpB2AtyO9zlmaSjIDQvByxTPRT0xO+KXOB9WRo912nxQEdwlfIo/Sf8AgEUgNLcHv80H+Yk+yxAM1AJLhKV3IpKfrc+TwAaPigEUEBcdMdYU2J00NLLDCxkJBaY819zMljdxHMgKcUBong51mfDpoif9uc2HY9gPxugGygFZphgElJPxqC+zLs4Lf1Tr339Tero6FT3VCVOe3Hh9DtNK1CndUuoq97GN/Nfn3LhoppQysaGuIbMBym/O7WdY7OhTre5VVYfEoNS0udpLajvh4+HwZY1KKoEAID4UArYX8bxsHnAmv3Qi497QqdPrLr5/Q7ScezaS1zcf8Ab+RMaz6/b4vVyXuNqWDsDBlt7irg4sYepHDRVYRidMf1vIB6i6Ehp7jY9yASrmkGxFiNxB6CgGXwf8X2OK7Ank1EbmeswbRvuDx3hAWjhK+RR+k/4BAIpAaW4Pf5oP8AMSfZYgGagM0cIHENpi+yB3QwsYR1OeNofc5nggKLo3hJrauGlacpleGXte1+myAYmm2p/wDJtDLW8a2mzy8jZZb55Gs58xtbNfuQCqKAc/BrrQJ6uAne6NkgHoOLXfbagH2gOL2AixAIPOD0o94TaeULXTvR1tLkqaYFgzWcGnyHfoub83pHgqm8t1TxOB1+jajK5zQrb3jd8VzTLToRjxq4DtP92M5XdoI5Lu/f3gqZaV+thv4optXsVa1v092W9fYmazEIobGaRjL82d4bfzXO9b5TjHvPBXUrerV/pxb8lk7KarZKM0b2vHWxwcPEL2Moy3xeTGpSnTeJxafxWCP0nxYUtM+S4z2LWA9LyN27s5+5a7iqqcGyVp9q7mvGGN3PyF3obI2mZU4jLfJTwuN+t1r2F/0jYD1gq+whmTl4HRdIq6jSjSXN5+SM91dQ6WR8j97nuLnedxufeVbHID64Nf8Axav+Kz7BQCk1jYbxXFaqGxsJS4X6pOWO7lIDwaK4jxWtp6gG2zmY436g4Zr9lroBv8JJ4dHROHMS8jzENQCLQDF0C1qvwmk4qymZKNo6TM6Qt8oAWsGnqQFj+UDL9Cj9sf8ABAK3SnHHYhWTVj25XSuzZQb5QGhrRfpsAAgLHqVo9rjdN1MzyH1YnW95CA0HrMp9pg9a39w53ewZh7wgMhoBkagavZ4w1v7SGRnwf8WBAabQAgPLiVE2eJ8L/JcLHs6iO0LCcFOLizbQrSoVFUhxQr/yZXYdM4QMkdcWzxxl7XN6LgA5T51UdVXoSeyn6ZO07TY39Jda0scm8NP1RIYRoTNUkzVr3sv0XBkPnJuG+ay207OdT9VR/ciXOt0bZKnaxTx/j7YydtZq/ljfmpJt31iWuHnc3cfAL2VjKLzTkYUukFKpHFxD03r0Z1N0Gq5nA1EzbDpLi8gdNrrxWVWT/WzN67aUovqYeyRK6V6DGpwz8nUsoiBeHOc4E57G5zAWvc28FY0qapx2UczdXU7mq6k+P5uFv8n+f6ZF7J3+S2EcYuq3Qd+DxTRyStl2jw4FrS22VtrG5QEHrH1TuxWt43FOyK8bWuDmFxLm3Ga4I3Zco7kBVvk/z/TIvZO/yQFz031bz4nS0cDqhjZKdmV7ywkSHKBcC+7mQFM+T/P9Mi9k78UAfJ/n+mReyd+KAPk/z/TIvZO/FAfBqAn+mQ+zd+KAt2rTVY/Cax1VJOyUGJ0YDWFpBc5pvcnqaR3oBiYvRcYp5YCbbRjmXPRmbZAI75P8/wBMi9k78UBNaG6m5qCuhqzVRuEbrlojcC4EEEXv2oBxoAQAgBACAEAIAQAgBACAEAIAQAgBACAEAIAQAgBAf//Z">
            <a:hlinkClick r:id="rId2"/>
          </p:cNvPr>
          <p:cNvSpPr>
            <a:spLocks noChangeAspect="1" noChangeArrowheads="1"/>
          </p:cNvSpPr>
          <p:nvPr/>
        </p:nvSpPr>
        <p:spPr bwMode="auto">
          <a:xfrm>
            <a:off x="0" y="-517525"/>
            <a:ext cx="1971675" cy="1085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QEBUQEBQUFhQXFh0WFxgUFB8ZHBYYFhQfGBYaFxYdHCgiGBolHhkXIjEjJSktLi4uGh8zODMtNy4tLiwBCgoKDg0OGhAQGzEkICUwLC40MTcsMiwsNTI3LC4vNi03LCwsLTQ3NywzMCwsMi8sLC8sLCwsLywsLDYsLDQ0LP/AABEIAFsApQMBEQACEQEDEQH/xAAcAAACAwADAQAAAAAAAAAAAAAABwUGCAIDBAH/xABGEAABAwICBAkHBwsFAAAAAAABAAIDBBEFEgYHEyEIFCIxQVFhgZEycXKCk6GxGFJUYrLB0RU1QkNTY3N0kqLSIzM0g7P/xAAbAQEAAgMBAQAAAAAAAAAAAAAABAUCAwYBB//EADQRAAIBAwEECAUDBQEAAAAAAAABAgMEEQUSITFBBhMUMlFxkaFhgbHR8CLh8TNSkrLBI//aAAwDAQACEQMRAD8AcKAEAIAQAgBACAEAIAQAgBACAEAIAQAgBACAEAID7ZAFkAWQBZAGVAGVAFkAWQBZAFkAWQBZAFkAWQBZAFkAWQBZAFkAWQBZAduVAGVAde2bmyZm5vm5hfw515tLOMmfVz2drDx48jm6wFzYAbyT0DtXpik28IpGlWl4tsKN13HcXt6OxnWT1quubxd2mdLpmjNPrblYS5fckNAMQfNTuZKS58b8t3G5LSLi5O+98w7lssqjlBqXIia7awo11KCwpLPwz+YLRlU0pAyoAyoAyoAyoAyoAyoAyoAyoAyoAyoAyoAyoAyoAyoDsyoAyoBbawMDMMvHIycr3DNbnY/oIPUbeKqb2g4y6xHYaHfKrS7NPil8mjpxjH31lPTU7Ty5Dlk+s4ODGX7De/gsatxKrCMFz/g2WmnU7SvVrPhHevLGX6cCcnpaTCIi64kqS05c283I3EN/QapDjStY54yK6FW71Soo92nnfjh+7OerXD3xwySSAjaOaW35yGg8q3Ub+5e2EJRg2+Zh0guKdSrGEH3c5+3sQ2v7dhP/AHM+9TznzN21PWfFAPrg4Emlq77/APWZ9goBf66cXNRjEwaTlhDYW2PzRd39znICoYTSvqZ4qdhOaSRsY39LnW+9ANvX/QNp6bD4GDkxtdG3zNa0fcgEsgBASWjf/Npv48f/AKBAbMIQGVtcddtsaqiDcMLYh2bNgDv7syApSAtWq6p2WMUbzuG1yn1mlv3oDWeVAGVAdtkAWQETpTh3GKSWIeVlzN9Ju8fBabint02ibp1x1FzCb4cH5MTVJK5j2vjuHg8m3OD0W7VQxbTyuJ9BqwjODjPhzL5heG0tIdtiEzH1B5Ra45sh6iN5Lu09ysqdOlS/VVeZHM3NzdXS6q0g1T4Z4Z/YlH6e0gNgZD2hhW7t1L8RBWgXb8PUhNO2R47QmkpJmNmzh7Wy3bmy9A86207inU4Mh3Om3Nuszju8VvRnLG8Hmop3U9SwxyN5wekdBB6WnrC3kEc3B/rG0+HYhO82bG7aOPUGRFx+CASVfVOmlfM/ypHuefO51z8UAyeD/gPGMRNU4cinZcfxHgtb4DMfBAWThK+RR+d/wCARSA0PqJwSnnwovmgikdt3jM9gcbBrbC5HMgGMzRmjaQ5tLACDcERN3EcxG5ASb3BoLjzAXPcgMYaQVm3q55ib55nvv15nkoDjWYeY4IJj+tDyPUflQHDCKrY1EUx/Vysf/S8O+5AbUYbgHrF/FAcrIDjLK1rS5xDWjeSTYDzleNpLLPYxcniKyyq4lp/TRnLGHynrbub4nn7lDqX1OPDeXdDQLmoszxHz4+x5KbWPC42fFI0dYId4jcVhHUYN70zfU6N1ksxmn7FcxDBOMzulw9zZGuOfIHBr4yd5u02Nr9Kizo7cnKlv+pbUL3s9JQu04tbs4yn80S2D6uyQHVT8v1I7X73H7gt1LT/72QbrpEluoRz8X9iwt0Ho7W2Z8+0dfxupPYqOMYKp65et52vZFJ0w0X4k5skRJiJ3E+Uxw3gXHuKgXNt1W+PA6PS9U7YnCosSXo0Q+samGIYIK14vUUsgjL+lzHW3E+u0+cFWNpVdSnl8VuOa1i0jbXOIcGsr3+xTtHMV4vo7iDQbOmnjhG/nBbmfb1WnxUkqygIDT+o3AeKYSyRw5dQTMfRO6Mf0gO9ZAVThK+RR+k/4BAIpAPvUnpfRUeGGGqqY4pNu92V532LW2PN2FAMSk0+w6aRsUVXC57yGtaCbkncANyA9Om2IcWw6qnG4sgeRf5xbZo7yQEBjhAXbTSjyYVhDrc8MxJ9KcuHuKApKA2TobW7fDqSYm5fTxud6RjGb33QEygFfpZiMtfV8TguWNdlAHM5w8pzj1Df4KouKkq1Tq4cDstMtqVlbdpq8Ws+S5JeZZ8D0Ip4ADKNrJ0l3kj0W/jvUujZwh3t7Ka81u4rPEHsx+HH5smKrAqeVuV8MZHY0DwIW+VGnJYaINO+uabzGb9SmYroFIyQSUL7DnAe+zmH6rgN4UCpYyUs0mX9tr9OdNwuo+iyn8ix4JBXtsKmSEtHPZpLz6wsO+yl0lXXfaKm8nYPLoRkn57vTf9SwKSVZUtZswFGGnndI23q3JUG/f/lj4l70fg3dOXgmL7SmTYaNTZrXqKgBoPUC0G3syV7YRxSz4s86QVFK62VySX1f/ROWl4ne/wDo7feP3mz3f23U0oyPQGvdXGKCrwqlmHOYg11hblRnI/d52lALbhK+RR+k/wCAQCLCA91Hg1RO3PDBNI29s0cTnC45xcAi6Aseguj9XHiVI99LUNaJ2El0DwAM3OSW7ggHZr6rdlg0jP2sscfcH7Q/Y96AzCgG/rZotngmD7rERNafOYGuPvugFAgNValqza4LTfUzx/0yH7iEBeUArdW1Q0Vj8/lPYcpPXmu7vsqixkuseeZ2ev05O1js8E9/pgaStzjAQAgBAfEAtdZlSZKqKnb+i0H15HWA8APFVN/LaqKH5vOv6P01Tt51nzfsl+79Cg6+cREb6XC4zyIIhI/037gD2hov66s6cNiKiuRy1xWdarKo+byV/BMN22jtc8C5hqYpB2AtyO9zlmaSjIDQvByxTPRT0xO+KXOB9WRo912nxQEdwlfIo/Sf8AgEUgNLcHv80H+Yk+yxAM1AJLhKV3IpKfrc+TwAaPigEUEBcdMdYU2J00NLLDCxkJBaY819zMljdxHMgKcUBong51mfDpoif9uc2HY9gPxugGygFZphgElJPxqC+zLs4Lf1Tr339Tero6FT3VCVOe3Hh9DtNK1CndUuoq97GN/Nfn3LhoppQysaGuIbMBym/O7WdY7OhTre5VVYfEoNS0udpLajvh4+HwZY1KKoEAID4UArYX8bxsHnAmv3Qi497QqdPrLr5/Q7ScezaS1zcf8Ab+RMaz6/b4vVyXuNqWDsDBlt7irg4sYepHDRVYRidMf1vIB6i6Ehp7jY9yASrmkGxFiNxB6CgGXwf8X2OK7Ank1EbmeswbRvuDx3hAWjhK+RR+k/4BAIpAaW4Pf5oP8AMSfZYgGagM0cIHENpi+yB3QwsYR1OeNofc5nggKLo3hJrauGlacpleGXte1+myAYmm2p/wDJtDLW8a2mzy8jZZb55Gs58xtbNfuQCqKAc/BrrQJ6uAne6NkgHoOLXfbagH2gOL2AixAIPOD0o94TaeULXTvR1tLkqaYFgzWcGnyHfoub83pHgqm8t1TxOB1+jajK5zQrb3jd8VzTLToRjxq4DtP92M5XdoI5Lu/f3gqZaV+thv4optXsVa1v092W9fYmazEIobGaRjL82d4bfzXO9b5TjHvPBXUrerV/pxb8lk7KarZKM0b2vHWxwcPEL2Moy3xeTGpSnTeJxafxWCP0nxYUtM+S4z2LWA9LyN27s5+5a7iqqcGyVp9q7mvGGN3PyF3obI2mZU4jLfJTwuN+t1r2F/0jYD1gq+whmTl4HRdIq6jSjSXN5+SM91dQ6WR8j97nuLnedxufeVbHID64Nf8Axav+Kz7BQCk1jYbxXFaqGxsJS4X6pOWO7lIDwaK4jxWtp6gG2zmY436g4Zr9lroBv8JJ4dHROHMS8jzENQCLQDF0C1qvwmk4qymZKNo6TM6Qt8oAWsGnqQFj+UDL9Cj9sf8ABAK3SnHHYhWTVj25XSuzZQb5QGhrRfpsAAgLHqVo9rjdN1MzyH1YnW95CA0HrMp9pg9a39w53ewZh7wgMhoBkagavZ4w1v7SGRnwf8WBAabQAgPLiVE2eJ8L/JcLHs6iO0LCcFOLizbQrSoVFUhxQr/yZXYdM4QMkdcWzxxl7XN6LgA5T51UdVXoSeyn6ZO07TY39Jda0scm8NP1RIYRoTNUkzVr3sv0XBkPnJuG+ay207OdT9VR/ciXOt0bZKnaxTx/j7YydtZq/ljfmpJt31iWuHnc3cfAL2VjKLzTkYUukFKpHFxD03r0Z1N0Gq5nA1EzbDpLi8gdNrrxWVWT/WzN67aUovqYeyRK6V6DGpwz8nUsoiBeHOc4E57G5zAWvc28FY0qapx2UczdXU7mq6k+P5uFv8n+f6ZF7J3+S2EcYuq3Qd+DxTRyStl2jw4FrS22VtrG5QEHrH1TuxWt43FOyK8bWuDmFxLm3Ga4I3Zco7kBVvk/z/TIvZO/yQFz031bz4nS0cDqhjZKdmV7ywkSHKBcC+7mQFM+T/P9Mi9k78UAfJ/n+mReyd+KAPk/z/TIvZO/FAfBqAn+mQ+zd+KAt2rTVY/Cax1VJOyUGJ0YDWFpBc5pvcnqaR3oBiYvRcYp5YCbbRjmXPRmbZAI75P8/wBMi9k78UBNaG6m5qCuhqzVRuEbrlojcC4EEEXv2oBxoAQAgBACAEAIAQAgBACAEAIAQAgBACAEAIAQAgBAf//Z">
            <a:hlinkClick r:id="rId2"/>
          </p:cNvPr>
          <p:cNvSpPr>
            <a:spLocks noChangeAspect="1" noChangeArrowheads="1"/>
          </p:cNvSpPr>
          <p:nvPr/>
        </p:nvSpPr>
        <p:spPr bwMode="auto">
          <a:xfrm>
            <a:off x="152400" y="-365125"/>
            <a:ext cx="1971675" cy="1085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695903" y="4275540"/>
            <a:ext cx="5409045" cy="2062103"/>
          </a:xfrm>
          <a:prstGeom prst="rect">
            <a:avLst/>
          </a:prstGeom>
          <a:noFill/>
        </p:spPr>
        <p:txBody>
          <a:bodyPr wrap="none" rtlCol="0">
            <a:spAutoFit/>
          </a:bodyPr>
          <a:lstStyle/>
          <a:p>
            <a:pPr algn="ctr"/>
            <a:r>
              <a:rPr lang="en-US" sz="3200" dirty="0" smtClean="0"/>
              <a:t>Terry Rhodes</a:t>
            </a:r>
          </a:p>
          <a:p>
            <a:pPr algn="ctr"/>
            <a:r>
              <a:rPr lang="en-US" sz="3200" dirty="0" smtClean="0">
                <a:hlinkClick r:id="rId3"/>
              </a:rPr>
              <a:t>terry.rhodes@education.ky.gov</a:t>
            </a:r>
            <a:endParaRPr lang="en-US" sz="3200" dirty="0" smtClean="0"/>
          </a:p>
          <a:p>
            <a:pPr algn="ctr"/>
            <a:r>
              <a:rPr lang="en-US" sz="3200" dirty="0" smtClean="0"/>
              <a:t>859-585-7762</a:t>
            </a:r>
          </a:p>
          <a:p>
            <a:pPr algn="ctr"/>
            <a:r>
              <a:rPr lang="en-US" sz="3200" dirty="0" smtClean="0">
                <a:hlinkClick r:id="rId4"/>
              </a:rPr>
              <a:t>www.terryrhodes1science.com</a:t>
            </a:r>
            <a:r>
              <a:rPr lang="en-US" sz="3200" dirty="0" smtClean="0"/>
              <a:t> </a:t>
            </a:r>
            <a:endParaRPr lang="en-US" sz="32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539" y="4724400"/>
            <a:ext cx="1330536" cy="1505816"/>
          </a:xfrm>
          <a:prstGeom prst="rect">
            <a:avLst/>
          </a:prstGeom>
        </p:spPr>
      </p:pic>
      <p:sp>
        <p:nvSpPr>
          <p:cNvPr id="6" name="TextBox 5"/>
          <p:cNvSpPr txBox="1"/>
          <p:nvPr/>
        </p:nvSpPr>
        <p:spPr>
          <a:xfrm>
            <a:off x="457200" y="1124236"/>
            <a:ext cx="4249881" cy="1200329"/>
          </a:xfrm>
          <a:prstGeom prst="rect">
            <a:avLst/>
          </a:prstGeom>
          <a:solidFill>
            <a:schemeClr val="bg2">
              <a:lumMod val="20000"/>
              <a:lumOff val="80000"/>
            </a:schemeClr>
          </a:solidFill>
        </p:spPr>
        <p:txBody>
          <a:bodyPr wrap="none" rtlCol="0">
            <a:spAutoFit/>
          </a:bodyPr>
          <a:lstStyle/>
          <a:p>
            <a:r>
              <a:rPr lang="en-US" sz="2400" b="1" dirty="0" smtClean="0"/>
              <a:t>Science Network Meetings:</a:t>
            </a:r>
          </a:p>
          <a:p>
            <a:r>
              <a:rPr lang="en-US" sz="2400" b="1" dirty="0" smtClean="0"/>
              <a:t>-March 24</a:t>
            </a:r>
            <a:r>
              <a:rPr lang="en-US" sz="2400" b="1" baseline="30000" dirty="0" smtClean="0"/>
              <a:t>th</a:t>
            </a:r>
            <a:r>
              <a:rPr lang="en-US" sz="2400" b="1" dirty="0" smtClean="0"/>
              <a:t> </a:t>
            </a:r>
          </a:p>
          <a:p>
            <a:r>
              <a:rPr lang="en-US" sz="2400" b="1" dirty="0" smtClean="0"/>
              <a:t>-April 29</a:t>
            </a:r>
            <a:r>
              <a:rPr lang="en-US" sz="2400" b="1" baseline="30000" dirty="0" smtClean="0"/>
              <a:t>th</a:t>
            </a:r>
            <a:r>
              <a:rPr lang="en-US" sz="2400" b="1" dirty="0" smtClean="0"/>
              <a:t> </a:t>
            </a:r>
            <a:endParaRPr lang="en-US" sz="2400" b="1"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7805" y="1636841"/>
            <a:ext cx="5545239" cy="2669929"/>
          </a:xfrm>
          <a:prstGeom prst="rect">
            <a:avLst/>
          </a:prstGeom>
        </p:spPr>
      </p:pic>
    </p:spTree>
    <p:extLst>
      <p:ext uri="{BB962C8B-B14F-4D97-AF65-F5344CB8AC3E}">
        <p14:creationId xmlns:p14="http://schemas.microsoft.com/office/powerpoint/2010/main" val="2852984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27276" cy="762000"/>
          </a:xfrm>
          <a:solidFill>
            <a:srgbClr val="FFFF00"/>
          </a:solidFill>
        </p:spPr>
        <p:txBody>
          <a:bodyPr>
            <a:normAutofit/>
          </a:bodyPr>
          <a:lstStyle/>
          <a:p>
            <a:pPr algn="ctr">
              <a:defRPr/>
            </a:pPr>
            <a:r>
              <a:rPr lang="en-US" b="1" i="1" dirty="0" smtClean="0">
                <a:solidFill>
                  <a:schemeClr val="tx1"/>
                </a:solidFill>
                <a:effectLst>
                  <a:outerShdw blurRad="38100" dist="38100" dir="2700000" algn="tl">
                    <a:srgbClr val="000000">
                      <a:alpha val="43137"/>
                    </a:srgbClr>
                  </a:outerShdw>
                </a:effectLst>
                <a:ea typeface="MS PGothic" pitchFamily="34" charset="-128"/>
              </a:rPr>
              <a:t>Concurrent Sessions</a:t>
            </a:r>
            <a:endParaRPr lang="en-US" b="1" i="1" dirty="0">
              <a:solidFill>
                <a:schemeClr val="tx1"/>
              </a:solidFill>
              <a:effectLst>
                <a:outerShdw blurRad="38100" dist="38100" dir="2700000" algn="tl">
                  <a:srgbClr val="000000">
                    <a:alpha val="43137"/>
                  </a:srgbClr>
                </a:outerShdw>
              </a:effectLst>
              <a:ea typeface="MS PGothic"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1589364112"/>
              </p:ext>
            </p:extLst>
          </p:nvPr>
        </p:nvGraphicFramePr>
        <p:xfrm>
          <a:off x="0" y="685800"/>
          <a:ext cx="9317420" cy="6085580"/>
        </p:xfrm>
        <a:graphic>
          <a:graphicData uri="http://schemas.openxmlformats.org/drawingml/2006/table">
            <a:tbl>
              <a:tblPr firstRow="1" firstCol="1" bandRow="1">
                <a:tableStyleId>{5C22544A-7EE6-4342-B048-85BDC9FD1C3A}</a:tableStyleId>
              </a:tblPr>
              <a:tblGrid>
                <a:gridCol w="1450428"/>
                <a:gridCol w="2522482"/>
                <a:gridCol w="2838445"/>
                <a:gridCol w="2506065"/>
              </a:tblGrid>
              <a:tr h="477357">
                <a:tc>
                  <a:txBody>
                    <a:bodyPr/>
                    <a:lstStyle/>
                    <a:p>
                      <a:pPr marL="0" marR="0">
                        <a:lnSpc>
                          <a:spcPct val="115000"/>
                        </a:lnSpc>
                        <a:spcBef>
                          <a:spcPts val="0"/>
                        </a:spcBef>
                        <a:spcAft>
                          <a:spcPts val="0"/>
                        </a:spcAft>
                      </a:pPr>
                      <a:r>
                        <a:rPr lang="en-US" sz="2000" dirty="0" smtClean="0">
                          <a:solidFill>
                            <a:schemeClr val="bg1"/>
                          </a:solidFill>
                          <a:effectLst/>
                          <a:latin typeface="+mn-lt"/>
                          <a:ea typeface="+mn-ea"/>
                          <a:cs typeface="+mn-cs"/>
                        </a:rPr>
                        <a:t>DISTRICTS</a:t>
                      </a:r>
                      <a:endParaRPr lang="en-US" sz="2000" dirty="0">
                        <a:solidFill>
                          <a:schemeClr val="bg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a:effectLst>
                            <a:outerShdw blurRad="38100" dist="38100" dir="2700000" algn="tl">
                              <a:srgbClr val="000000">
                                <a:alpha val="43137"/>
                              </a:srgbClr>
                            </a:outerShdw>
                          </a:effectLst>
                        </a:rPr>
                        <a:t>Session 1</a:t>
                      </a:r>
                      <a:endParaRPr lang="en-US"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a:effectLst>
                            <a:outerShdw blurRad="38100" dist="38100" dir="2700000" algn="tl">
                              <a:srgbClr val="000000">
                                <a:alpha val="43137"/>
                              </a:srgbClr>
                            </a:outerShdw>
                          </a:effectLst>
                        </a:rPr>
                        <a:t>Session 2</a:t>
                      </a:r>
                      <a:endParaRPr lang="en-US"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effectLst>
                            <a:outerShdw blurRad="38100" dist="38100" dir="2700000" algn="tl">
                              <a:srgbClr val="000000">
                                <a:alpha val="43137"/>
                              </a:srgbClr>
                            </a:outerShdw>
                          </a:effectLst>
                        </a:rPr>
                        <a:t>Session 3</a:t>
                      </a:r>
                      <a:endParaRPr lang="en-US" sz="2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1892711">
                <a:tc>
                  <a:txBody>
                    <a:bodyPr/>
                    <a:lstStyle/>
                    <a:p>
                      <a:pPr marL="0" marR="0">
                        <a:lnSpc>
                          <a:spcPct val="115000"/>
                        </a:lnSpc>
                        <a:spcBef>
                          <a:spcPts val="0"/>
                        </a:spcBef>
                        <a:spcAft>
                          <a:spcPts val="0"/>
                        </a:spcAft>
                      </a:pPr>
                      <a:r>
                        <a:rPr lang="en-US" sz="5400" baseline="0" dirty="0" smtClean="0">
                          <a:solidFill>
                            <a:srgbClr val="FF0000"/>
                          </a:solidFill>
                          <a:effectLst>
                            <a:outerShdw blurRad="38100" dist="38100" dir="2700000" algn="tl">
                              <a:srgbClr val="000000">
                                <a:alpha val="43137"/>
                              </a:srgbClr>
                            </a:outerShdw>
                          </a:effectLst>
                          <a:latin typeface="Calibri"/>
                          <a:ea typeface="Calibri"/>
                          <a:cs typeface="Times New Roman"/>
                        </a:rPr>
                        <a:t> </a:t>
                      </a:r>
                      <a:r>
                        <a:rPr lang="en-US" sz="5400" dirty="0" smtClean="0">
                          <a:solidFill>
                            <a:srgbClr val="FFFF00"/>
                          </a:solidFill>
                          <a:effectLst>
                            <a:outerShdw blurRad="38100" dist="38100" dir="2700000" algn="tl">
                              <a:srgbClr val="000000">
                                <a:alpha val="43137"/>
                              </a:srgbClr>
                            </a:outerShdw>
                          </a:effectLst>
                          <a:latin typeface="Calibri"/>
                          <a:ea typeface="Calibri"/>
                          <a:cs typeface="Times New Roman"/>
                        </a:rPr>
                        <a:t>A-F</a:t>
                      </a:r>
                      <a:endParaRPr lang="en-US" sz="5400" dirty="0">
                        <a:solidFill>
                          <a:srgbClr val="FFFF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a:solidFill>
                            <a:srgbClr val="7030A0"/>
                          </a:solidFill>
                          <a:effectLst>
                            <a:outerShdw blurRad="38100" dist="38100" dir="2700000" algn="tl">
                              <a:srgbClr val="000000">
                                <a:alpha val="43137"/>
                              </a:srgbClr>
                            </a:outerShdw>
                          </a:effectLst>
                        </a:rPr>
                        <a:t>Side Hallway</a:t>
                      </a:r>
                    </a:p>
                    <a:p>
                      <a:pPr marL="0" marR="0">
                        <a:lnSpc>
                          <a:spcPct val="115000"/>
                        </a:lnSpc>
                        <a:spcBef>
                          <a:spcPts val="0"/>
                        </a:spcBef>
                        <a:spcAft>
                          <a:spcPts val="0"/>
                        </a:spcAft>
                      </a:pPr>
                      <a:r>
                        <a:rPr lang="en-US" sz="2400" b="1" dirty="0" smtClean="0">
                          <a:solidFill>
                            <a:srgbClr val="7030A0"/>
                          </a:solidFill>
                          <a:effectLst>
                            <a:outerShdw blurRad="38100" dist="38100" dir="2700000" algn="tl">
                              <a:srgbClr val="000000">
                                <a:alpha val="43137"/>
                              </a:srgbClr>
                            </a:outerShdw>
                          </a:effectLst>
                        </a:rPr>
                        <a:t>PGES Rubric</a:t>
                      </a:r>
                      <a:endParaRPr lang="en-US" sz="2400" b="1"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effectLst>
                            <a:outerShdw blurRad="38100" dist="38100" dir="2700000" algn="tl">
                              <a:srgbClr val="000000">
                                <a:alpha val="43137"/>
                              </a:srgbClr>
                            </a:outerShdw>
                          </a:effectLst>
                        </a:rPr>
                        <a:t>Main Room</a:t>
                      </a:r>
                    </a:p>
                    <a:p>
                      <a:pPr marL="0" marR="0">
                        <a:lnSpc>
                          <a:spcPct val="115000"/>
                        </a:lnSpc>
                        <a:spcBef>
                          <a:spcPts val="0"/>
                        </a:spcBef>
                        <a:spcAft>
                          <a:spcPts val="0"/>
                        </a:spcAft>
                      </a:pPr>
                      <a:r>
                        <a:rPr lang="en-US" sz="2400" b="1" dirty="0" smtClean="0">
                          <a:effectLst>
                            <a:outerShdw blurRad="38100" dist="38100" dir="2700000" algn="tl">
                              <a:srgbClr val="000000">
                                <a:alpha val="43137"/>
                              </a:srgbClr>
                            </a:outerShdw>
                          </a:effectLst>
                        </a:rPr>
                        <a:t>Social Studies Network Update</a:t>
                      </a:r>
                      <a:endParaRPr lang="en-US" sz="2400" b="1" dirty="0" smtClean="0">
                        <a:effectLst>
                          <a:outerShdw blurRad="38100" dist="38100" dir="2700000" algn="tl">
                            <a:srgbClr val="000000">
                              <a:alpha val="43137"/>
                            </a:srgbClr>
                          </a:outerShdw>
                        </a:effectLst>
                        <a:latin typeface="+mn-lt"/>
                        <a:ea typeface="Calibri"/>
                        <a:cs typeface="Times New Roman"/>
                      </a:endParaRPr>
                    </a:p>
                    <a:p>
                      <a:pPr marL="0" marR="0">
                        <a:lnSpc>
                          <a:spcPct val="115000"/>
                        </a:lnSpc>
                        <a:spcBef>
                          <a:spcPts val="0"/>
                        </a:spcBef>
                        <a:spcAft>
                          <a:spcPts val="0"/>
                        </a:spcAft>
                      </a:pPr>
                      <a:endParaRPr lang="en-US" sz="20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0070C0"/>
                          </a:solidFill>
                          <a:effectLst>
                            <a:outerShdw blurRad="38100" dist="38100" dir="2700000" algn="tl">
                              <a:srgbClr val="000000">
                                <a:alpha val="43137"/>
                              </a:srgbClr>
                            </a:outerShdw>
                          </a:effectLst>
                        </a:rPr>
                        <a:t>Front </a:t>
                      </a:r>
                      <a:r>
                        <a:rPr lang="en-US" sz="2400" b="1" u="sng" dirty="0">
                          <a:solidFill>
                            <a:srgbClr val="0070C0"/>
                          </a:solidFill>
                          <a:effectLst>
                            <a:outerShdw blurRad="38100" dist="38100" dir="2700000" algn="tl">
                              <a:srgbClr val="000000">
                                <a:alpha val="43137"/>
                              </a:srgbClr>
                            </a:outerShdw>
                          </a:effectLst>
                        </a:rPr>
                        <a:t>Room</a:t>
                      </a:r>
                    </a:p>
                    <a:p>
                      <a:pPr marL="0" marR="0">
                        <a:lnSpc>
                          <a:spcPct val="115000"/>
                        </a:lnSpc>
                        <a:spcBef>
                          <a:spcPts val="0"/>
                        </a:spcBef>
                        <a:spcAft>
                          <a:spcPts val="0"/>
                        </a:spcAft>
                      </a:pPr>
                      <a:r>
                        <a:rPr lang="en-US" sz="2400" b="1" dirty="0" smtClean="0">
                          <a:solidFill>
                            <a:srgbClr val="0070C0"/>
                          </a:solidFill>
                          <a:effectLst>
                            <a:outerShdw blurRad="38100" dist="38100" dir="2700000" algn="tl">
                              <a:srgbClr val="000000">
                                <a:alpha val="43137"/>
                              </a:srgbClr>
                            </a:outerShdw>
                          </a:effectLst>
                        </a:rPr>
                        <a:t>Science Network update</a:t>
                      </a:r>
                      <a:endParaRPr lang="en-US" sz="2400" b="1"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189271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5400" dirty="0" smtClean="0">
                          <a:solidFill>
                            <a:srgbClr val="FF0000"/>
                          </a:solidFill>
                          <a:effectLst>
                            <a:outerShdw blurRad="38100" dist="38100" dir="2700000" algn="tl">
                              <a:srgbClr val="000000">
                                <a:alpha val="43137"/>
                              </a:srgbClr>
                            </a:outerShdw>
                          </a:effectLst>
                          <a:latin typeface="Calibri"/>
                          <a:ea typeface="Calibri"/>
                          <a:cs typeface="Times New Roman"/>
                        </a:rPr>
                        <a:t> </a:t>
                      </a:r>
                      <a:r>
                        <a:rPr lang="en-US" sz="5400" dirty="0" smtClean="0">
                          <a:solidFill>
                            <a:srgbClr val="FFFF00"/>
                          </a:solidFill>
                          <a:effectLst>
                            <a:outerShdw blurRad="38100" dist="38100" dir="2700000" algn="tl">
                              <a:srgbClr val="000000">
                                <a:alpha val="43137"/>
                              </a:srgbClr>
                            </a:outerShdw>
                          </a:effectLst>
                          <a:latin typeface="Calibri"/>
                          <a:ea typeface="Calibri"/>
                          <a:cs typeface="Times New Roman"/>
                        </a:rPr>
                        <a:t>G-O</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5400" dirty="0" smtClean="0">
                        <a:solidFill>
                          <a:srgbClr val="FF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effectLst>
                            <a:outerShdw blurRad="38100" dist="38100" dir="2700000" algn="tl">
                              <a:srgbClr val="000000">
                                <a:alpha val="43137"/>
                              </a:srgbClr>
                            </a:outerShdw>
                          </a:effectLst>
                        </a:rPr>
                        <a:t>Main Room</a:t>
                      </a:r>
                    </a:p>
                    <a:p>
                      <a:pPr marL="0" marR="0">
                        <a:lnSpc>
                          <a:spcPct val="115000"/>
                        </a:lnSpc>
                        <a:spcBef>
                          <a:spcPts val="0"/>
                        </a:spcBef>
                        <a:spcAft>
                          <a:spcPts val="0"/>
                        </a:spcAft>
                      </a:pPr>
                      <a:r>
                        <a:rPr lang="en-US" sz="2400" b="1" dirty="0" smtClean="0">
                          <a:effectLst>
                            <a:outerShdw blurRad="38100" dist="38100" dir="2700000" algn="tl">
                              <a:srgbClr val="000000">
                                <a:alpha val="43137"/>
                              </a:srgbClr>
                            </a:outerShdw>
                          </a:effectLst>
                        </a:rPr>
                        <a:t>Social Studies Network Update</a:t>
                      </a:r>
                      <a:endParaRPr lang="en-US" sz="2400" b="1" dirty="0" smtClean="0">
                        <a:effectLst>
                          <a:outerShdw blurRad="38100" dist="38100" dir="2700000" algn="tl">
                            <a:srgbClr val="000000">
                              <a:alpha val="43137"/>
                            </a:srgbClr>
                          </a:outerShdw>
                        </a:effectLst>
                        <a:latin typeface="+mn-lt"/>
                        <a:ea typeface="Calibri"/>
                        <a:cs typeface="Times New Roman"/>
                      </a:endParaRPr>
                    </a:p>
                    <a:p>
                      <a:pPr marL="0" marR="0">
                        <a:lnSpc>
                          <a:spcPct val="115000"/>
                        </a:lnSpc>
                        <a:spcBef>
                          <a:spcPts val="0"/>
                        </a:spcBef>
                        <a:spcAft>
                          <a:spcPts val="0"/>
                        </a:spcAft>
                      </a:pPr>
                      <a:endParaRPr lang="en-US" sz="20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0070C0"/>
                          </a:solidFill>
                          <a:effectLst>
                            <a:outerShdw blurRad="38100" dist="38100" dir="2700000" algn="tl">
                              <a:srgbClr val="000000">
                                <a:alpha val="43137"/>
                              </a:srgbClr>
                            </a:outerShdw>
                          </a:effectLst>
                        </a:rPr>
                        <a:t>Front Room</a:t>
                      </a:r>
                    </a:p>
                    <a:p>
                      <a:pPr marL="0" marR="0">
                        <a:lnSpc>
                          <a:spcPct val="115000"/>
                        </a:lnSpc>
                        <a:spcBef>
                          <a:spcPts val="0"/>
                        </a:spcBef>
                        <a:spcAft>
                          <a:spcPts val="0"/>
                        </a:spcAft>
                      </a:pPr>
                      <a:r>
                        <a:rPr lang="en-US" sz="2400" b="1" dirty="0" smtClean="0">
                          <a:solidFill>
                            <a:srgbClr val="0070C0"/>
                          </a:solidFill>
                          <a:effectLst>
                            <a:outerShdw blurRad="38100" dist="38100" dir="2700000" algn="tl">
                              <a:srgbClr val="000000">
                                <a:alpha val="43137"/>
                              </a:srgbClr>
                            </a:outerShdw>
                          </a:effectLst>
                        </a:rPr>
                        <a:t>Science Network update</a:t>
                      </a:r>
                      <a:endParaRPr lang="en-US" sz="2400" b="1"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7030A0"/>
                          </a:solidFill>
                          <a:effectLst>
                            <a:outerShdw blurRad="38100" dist="38100" dir="2700000" algn="tl">
                              <a:srgbClr val="000000">
                                <a:alpha val="43137"/>
                              </a:srgbClr>
                            </a:outerShdw>
                          </a:effectLst>
                        </a:rPr>
                        <a:t>Side Hallway</a:t>
                      </a:r>
                    </a:p>
                    <a:p>
                      <a:pPr marL="0" marR="0">
                        <a:lnSpc>
                          <a:spcPct val="115000"/>
                        </a:lnSpc>
                        <a:spcBef>
                          <a:spcPts val="0"/>
                        </a:spcBef>
                        <a:spcAft>
                          <a:spcPts val="0"/>
                        </a:spcAft>
                      </a:pPr>
                      <a:r>
                        <a:rPr lang="en-US" sz="2400" b="1" dirty="0" smtClean="0">
                          <a:solidFill>
                            <a:srgbClr val="7030A0"/>
                          </a:solidFill>
                          <a:effectLst>
                            <a:outerShdw blurRad="38100" dist="38100" dir="2700000" algn="tl">
                              <a:srgbClr val="000000">
                                <a:alpha val="43137"/>
                              </a:srgbClr>
                            </a:outerShdw>
                          </a:effectLst>
                        </a:rPr>
                        <a:t>PGES Rubric</a:t>
                      </a:r>
                      <a:endParaRPr lang="en-US" sz="2400" b="1"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168241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5400" dirty="0" smtClean="0">
                          <a:solidFill>
                            <a:srgbClr val="FF0000"/>
                          </a:solidFill>
                          <a:effectLst>
                            <a:outerShdw blurRad="38100" dist="38100" dir="2700000" algn="tl">
                              <a:srgbClr val="000000">
                                <a:alpha val="43137"/>
                              </a:srgbClr>
                            </a:outerShdw>
                          </a:effectLst>
                          <a:latin typeface="Calibri"/>
                          <a:ea typeface="Calibri"/>
                          <a:cs typeface="Times New Roman"/>
                        </a:rPr>
                        <a:t> </a:t>
                      </a:r>
                      <a:r>
                        <a:rPr lang="en-US" sz="5400" dirty="0" smtClean="0">
                          <a:solidFill>
                            <a:srgbClr val="FFFF00"/>
                          </a:solidFill>
                          <a:effectLst>
                            <a:outerShdw blurRad="38100" dist="38100" dir="2700000" algn="tl">
                              <a:srgbClr val="000000">
                                <a:alpha val="43137"/>
                              </a:srgbClr>
                            </a:outerShdw>
                          </a:effectLst>
                          <a:latin typeface="Calibri"/>
                          <a:ea typeface="Calibri"/>
                          <a:cs typeface="Times New Roman"/>
                        </a:rPr>
                        <a:t>P-Z</a:t>
                      </a:r>
                    </a:p>
                    <a:p>
                      <a:pPr marL="0" marR="0">
                        <a:lnSpc>
                          <a:spcPct val="115000"/>
                        </a:lnSpc>
                        <a:spcBef>
                          <a:spcPts val="0"/>
                        </a:spcBef>
                        <a:spcAft>
                          <a:spcPts val="0"/>
                        </a:spcAft>
                      </a:pPr>
                      <a:endParaRPr lang="en-US" sz="1800"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0070C0"/>
                          </a:solidFill>
                          <a:effectLst>
                            <a:outerShdw blurRad="38100" dist="38100" dir="2700000" algn="tl">
                              <a:srgbClr val="000000">
                                <a:alpha val="43137"/>
                              </a:srgbClr>
                            </a:outerShdw>
                          </a:effectLst>
                        </a:rPr>
                        <a:t>Front Room</a:t>
                      </a:r>
                    </a:p>
                    <a:p>
                      <a:pPr marL="0" marR="0">
                        <a:lnSpc>
                          <a:spcPct val="115000"/>
                        </a:lnSpc>
                        <a:spcBef>
                          <a:spcPts val="0"/>
                        </a:spcBef>
                        <a:spcAft>
                          <a:spcPts val="0"/>
                        </a:spcAft>
                      </a:pPr>
                      <a:r>
                        <a:rPr lang="en-US" sz="2400" b="1" dirty="0" smtClean="0">
                          <a:solidFill>
                            <a:srgbClr val="0070C0"/>
                          </a:solidFill>
                          <a:effectLst>
                            <a:outerShdw blurRad="38100" dist="38100" dir="2700000" algn="tl">
                              <a:srgbClr val="000000">
                                <a:alpha val="43137"/>
                              </a:srgbClr>
                            </a:outerShdw>
                          </a:effectLst>
                        </a:rPr>
                        <a:t>Science Network update</a:t>
                      </a:r>
                      <a:endParaRPr lang="en-US" sz="2400" b="1"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7030A0"/>
                          </a:solidFill>
                          <a:effectLst>
                            <a:outerShdw blurRad="38100" dist="38100" dir="2700000" algn="tl">
                              <a:srgbClr val="000000">
                                <a:alpha val="43137"/>
                              </a:srgbClr>
                            </a:outerShdw>
                          </a:effectLst>
                        </a:rPr>
                        <a:t>Side Hallway</a:t>
                      </a:r>
                    </a:p>
                    <a:p>
                      <a:pPr marL="0" marR="0">
                        <a:lnSpc>
                          <a:spcPct val="115000"/>
                        </a:lnSpc>
                        <a:spcBef>
                          <a:spcPts val="0"/>
                        </a:spcBef>
                        <a:spcAft>
                          <a:spcPts val="0"/>
                        </a:spcAft>
                      </a:pPr>
                      <a:r>
                        <a:rPr lang="en-US" sz="2400" b="1" dirty="0" smtClean="0">
                          <a:solidFill>
                            <a:srgbClr val="7030A0"/>
                          </a:solidFill>
                          <a:effectLst>
                            <a:outerShdw blurRad="38100" dist="38100" dir="2700000" algn="tl">
                              <a:srgbClr val="000000">
                                <a:alpha val="43137"/>
                              </a:srgbClr>
                            </a:outerShdw>
                          </a:effectLst>
                        </a:rPr>
                        <a:t>PGES Rubric</a:t>
                      </a:r>
                      <a:endParaRPr lang="en-US" sz="2400" b="1" dirty="0" smtClean="0">
                        <a:solidFill>
                          <a:srgbClr val="7030A0"/>
                        </a:solidFill>
                        <a:effectLst>
                          <a:outerShdw blurRad="38100" dist="38100" dir="2700000" algn="tl">
                            <a:srgbClr val="000000">
                              <a:alpha val="43137"/>
                            </a:srgbClr>
                          </a:outerShdw>
                        </a:effectLst>
                        <a:latin typeface="Calibri"/>
                        <a:ea typeface="Calibri"/>
                        <a:cs typeface="Times New Roman"/>
                      </a:endParaRPr>
                    </a:p>
                    <a:p>
                      <a:pPr marL="0" marR="0">
                        <a:lnSpc>
                          <a:spcPct val="115000"/>
                        </a:lnSpc>
                        <a:spcBef>
                          <a:spcPts val="0"/>
                        </a:spcBef>
                        <a:spcAft>
                          <a:spcPts val="0"/>
                        </a:spcAft>
                      </a:pPr>
                      <a:endParaRPr lang="en-US" sz="2400" b="1"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effectLst>
                            <a:outerShdw blurRad="38100" dist="38100" dir="2700000" algn="tl">
                              <a:srgbClr val="000000">
                                <a:alpha val="43137"/>
                              </a:srgbClr>
                            </a:outerShdw>
                          </a:effectLst>
                        </a:rPr>
                        <a:t>Main </a:t>
                      </a:r>
                      <a:r>
                        <a:rPr lang="en-US" sz="2400" b="1" u="sng" dirty="0">
                          <a:effectLst>
                            <a:outerShdw blurRad="38100" dist="38100" dir="2700000" algn="tl">
                              <a:srgbClr val="000000">
                                <a:alpha val="43137"/>
                              </a:srgbClr>
                            </a:outerShdw>
                          </a:effectLst>
                        </a:rPr>
                        <a:t>Room</a:t>
                      </a:r>
                    </a:p>
                    <a:p>
                      <a:pPr marL="0" marR="0">
                        <a:lnSpc>
                          <a:spcPct val="115000"/>
                        </a:lnSpc>
                        <a:spcBef>
                          <a:spcPts val="0"/>
                        </a:spcBef>
                        <a:spcAft>
                          <a:spcPts val="0"/>
                        </a:spcAft>
                      </a:pPr>
                      <a:r>
                        <a:rPr lang="en-US" sz="2400" b="1" dirty="0" smtClean="0">
                          <a:effectLst>
                            <a:outerShdw blurRad="38100" dist="38100" dir="2700000" algn="tl">
                              <a:srgbClr val="000000">
                                <a:alpha val="43137"/>
                              </a:srgbClr>
                            </a:outerShdw>
                          </a:effectLst>
                        </a:rPr>
                        <a:t>Social Studies Network Update</a:t>
                      </a:r>
                      <a:endParaRPr lang="en-US" sz="2400" b="1" dirty="0" smtClean="0">
                        <a:effectLst>
                          <a:outerShdw blurRad="38100" dist="38100" dir="2700000" algn="tl">
                            <a:srgbClr val="000000">
                              <a:alpha val="43137"/>
                            </a:srgbClr>
                          </a:outerShdw>
                        </a:effectLst>
                        <a:latin typeface="+mn-lt"/>
                        <a:ea typeface="Calibri"/>
                        <a:cs typeface="Times New Roman"/>
                      </a:endParaRPr>
                    </a:p>
                  </a:txBody>
                  <a:tcPr marL="68580" marR="68580" marT="0" marB="0"/>
                </a:tc>
              </a:tr>
            </a:tbl>
          </a:graphicData>
        </a:graphic>
      </p:graphicFrame>
      <p:sp>
        <p:nvSpPr>
          <p:cNvPr id="3" name="Right Arrow 2"/>
          <p:cNvSpPr/>
          <p:nvPr/>
        </p:nvSpPr>
        <p:spPr>
          <a:xfrm>
            <a:off x="2667000" y="2494756"/>
            <a:ext cx="979488"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a:off x="5799795" y="2494756"/>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4860926" y="4438650"/>
            <a:ext cx="979487" cy="484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2840421" y="6065837"/>
            <a:ext cx="977900" cy="48577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a:off x="5840413" y="6069013"/>
            <a:ext cx="977900" cy="48577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5003009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3_titl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4710113"/>
            <a:ext cx="9144000" cy="2146300"/>
          </a:xfrm>
          <a:prstGeom prst="rect">
            <a:avLst/>
          </a:prstGeom>
          <a:solidFill>
            <a:srgbClr val="04243C"/>
          </a:solidFill>
          <a:ln w="9525">
            <a:solidFill>
              <a:srgbClr val="04243C"/>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600" dirty="0">
              <a:solidFill>
                <a:schemeClr val="lt1"/>
              </a:solidFill>
              <a:latin typeface="+mn-lt"/>
              <a:ea typeface="+mn-ea"/>
            </a:endParaRPr>
          </a:p>
          <a:p>
            <a:pPr algn="ctr" fontAlgn="auto">
              <a:spcBef>
                <a:spcPts val="0"/>
              </a:spcBef>
              <a:spcAft>
                <a:spcPts val="0"/>
              </a:spcAft>
              <a:defRPr/>
            </a:pPr>
            <a:endParaRPr lang="en-US" sz="2000" dirty="0" smtClean="0">
              <a:solidFill>
                <a:schemeClr val="lt1"/>
              </a:solidFill>
              <a:latin typeface="+mn-lt"/>
              <a:ea typeface="+mn-ea"/>
            </a:endParaRPr>
          </a:p>
          <a:p>
            <a:pPr algn="ctr" fontAlgn="auto">
              <a:spcBef>
                <a:spcPts val="0"/>
              </a:spcBef>
              <a:spcAft>
                <a:spcPts val="0"/>
              </a:spcAft>
              <a:defRPr/>
            </a:pPr>
            <a:endParaRPr lang="en-US" sz="2000" dirty="0">
              <a:solidFill>
                <a:schemeClr val="lt1"/>
              </a:solidFill>
            </a:endParaRPr>
          </a:p>
          <a:p>
            <a:pPr algn="ctr" fontAlgn="auto">
              <a:spcBef>
                <a:spcPts val="0"/>
              </a:spcBef>
              <a:spcAft>
                <a:spcPts val="0"/>
              </a:spcAft>
              <a:defRPr/>
            </a:pPr>
            <a:endParaRPr lang="en-US" sz="2000" dirty="0" smtClean="0">
              <a:solidFill>
                <a:schemeClr val="lt1"/>
              </a:solidFill>
              <a:latin typeface="+mn-lt"/>
              <a:ea typeface="+mn-ea"/>
            </a:endParaRPr>
          </a:p>
          <a:p>
            <a:pPr algn="ctr" fontAlgn="auto">
              <a:spcBef>
                <a:spcPts val="0"/>
              </a:spcBef>
              <a:spcAft>
                <a:spcPts val="0"/>
              </a:spcAft>
              <a:defRPr/>
            </a:pPr>
            <a:r>
              <a:rPr lang="en-US" sz="2000" dirty="0" smtClean="0">
                <a:solidFill>
                  <a:schemeClr val="lt1"/>
                </a:solidFill>
                <a:latin typeface="+mn-lt"/>
                <a:ea typeface="+mn-ea"/>
              </a:rPr>
              <a:t>*</a:t>
            </a:r>
            <a:r>
              <a:rPr lang="en-US" sz="2000" dirty="0">
                <a:solidFill>
                  <a:schemeClr val="lt1"/>
                </a:solidFill>
                <a:latin typeface="+mn-lt"/>
                <a:ea typeface="+mn-ea"/>
                <a:hlinkClick r:id="rId4"/>
              </a:rPr>
              <a:t>LA County Office of Education C3 Webcast </a:t>
            </a:r>
            <a:endParaRPr lang="en-US" sz="2000" dirty="0">
              <a:solidFill>
                <a:schemeClr val="lt1"/>
              </a:solidFill>
              <a:latin typeface="+mn-lt"/>
              <a:ea typeface="+mn-ea"/>
            </a:endParaRPr>
          </a:p>
          <a:p>
            <a:pPr fontAlgn="auto">
              <a:spcBef>
                <a:spcPts val="0"/>
              </a:spcBef>
              <a:spcAft>
                <a:spcPts val="0"/>
              </a:spcAft>
              <a:defRPr/>
            </a:pPr>
            <a:r>
              <a:rPr lang="en-US" altLang="en-US" sz="2000" dirty="0">
                <a:solidFill>
                  <a:schemeClr val="bg1"/>
                </a:solidFill>
                <a:ea typeface="MS PGothic" pitchFamily="34" charset="-128"/>
              </a:rPr>
              <a:t>*</a:t>
            </a:r>
            <a:r>
              <a:rPr lang="en-US" altLang="en-US" sz="2000" dirty="0">
                <a:solidFill>
                  <a:schemeClr val="bg1"/>
                </a:solidFill>
                <a:ea typeface="MS PGothic" pitchFamily="34" charset="-128"/>
                <a:hlinkClick r:id="rId5"/>
              </a:rPr>
              <a:t>Dr. Kathy Swan's "Achieving the C3: An exploration into 21st century social studies"</a:t>
            </a:r>
            <a:endParaRPr lang="en-US" altLang="en-US" sz="2000" dirty="0">
              <a:solidFill>
                <a:srgbClr val="FFFFFF"/>
              </a:solidFill>
              <a:ea typeface="MS PGothic" pitchFamily="34" charset="-128"/>
            </a:endParaRPr>
          </a:p>
          <a:p>
            <a:pPr marL="457200" indent="-457200" fontAlgn="auto">
              <a:spcBef>
                <a:spcPts val="0"/>
              </a:spcBef>
              <a:spcAft>
                <a:spcPts val="0"/>
              </a:spcAft>
              <a:buFontTx/>
              <a:buAutoNum type="arabicPeriod"/>
              <a:defRPr/>
            </a:pPr>
            <a:endParaRPr lang="en-US" sz="2000" dirty="0">
              <a:solidFill>
                <a:schemeClr val="lt1"/>
              </a:solidFill>
              <a:latin typeface="+mn-lt"/>
              <a:ea typeface="+mn-ea"/>
            </a:endParaRPr>
          </a:p>
          <a:p>
            <a:pPr marL="342900" indent="-342900" fontAlgn="auto">
              <a:spcBef>
                <a:spcPts val="0"/>
              </a:spcBef>
              <a:spcAft>
                <a:spcPts val="0"/>
              </a:spcAft>
              <a:buFontTx/>
              <a:buAutoNum type="arabicPeriod"/>
              <a:defRPr/>
            </a:pPr>
            <a:endParaRPr lang="en-US" u="sng" dirty="0">
              <a:solidFill>
                <a:schemeClr val="lt1"/>
              </a:solidFill>
              <a:latin typeface="+mn-lt"/>
              <a:ea typeface="+mn-ea"/>
            </a:endParaRPr>
          </a:p>
        </p:txBody>
      </p:sp>
      <p:cxnSp>
        <p:nvCxnSpPr>
          <p:cNvPr id="7" name="Straight Connector 6"/>
          <p:cNvCxnSpPr>
            <a:cxnSpLocks noChangeShapeType="1"/>
          </p:cNvCxnSpPr>
          <p:nvPr/>
        </p:nvCxnSpPr>
        <p:spPr bwMode="auto">
          <a:xfrm>
            <a:off x="0" y="4729163"/>
            <a:ext cx="9144000" cy="0"/>
          </a:xfrm>
          <a:prstGeom prst="line">
            <a:avLst/>
          </a:prstGeom>
          <a:noFill/>
          <a:ln w="5715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5"/>
          <p:cNvSpPr txBox="1"/>
          <p:nvPr/>
        </p:nvSpPr>
        <p:spPr>
          <a:xfrm>
            <a:off x="1162364" y="5029208"/>
            <a:ext cx="7646276" cy="1508105"/>
          </a:xfrm>
          <a:prstGeom prst="rect">
            <a:avLst/>
          </a:prstGeom>
          <a:solidFill>
            <a:schemeClr val="accent4">
              <a:lumMod val="60000"/>
              <a:lumOff val="40000"/>
            </a:schemeClr>
          </a:solidFill>
        </p:spPr>
        <p:txBody>
          <a:bodyPr wrap="square" rtlCol="0">
            <a:spAutoFit/>
          </a:bodyPr>
          <a:lstStyle/>
          <a:p>
            <a:pPr lvl="2" algn="ctr"/>
            <a:r>
              <a:rPr lang="en-US" sz="3200" dirty="0" smtClean="0"/>
              <a:t>Debbie Waggoner KDE/CKEC</a:t>
            </a:r>
          </a:p>
          <a:p>
            <a:pPr lvl="2" algn="ctr"/>
            <a:r>
              <a:rPr lang="en-US" sz="2800" dirty="0">
                <a:hlinkClick r:id="rId6"/>
              </a:rPr>
              <a:t>d</a:t>
            </a:r>
            <a:r>
              <a:rPr lang="en-US" sz="2800" dirty="0" smtClean="0">
                <a:hlinkClick r:id="rId6"/>
              </a:rPr>
              <a:t>ebbie.waggoner@education.ky.gov</a:t>
            </a:r>
            <a:endParaRPr lang="en-US" sz="2800" dirty="0" smtClean="0"/>
          </a:p>
          <a:p>
            <a:pPr lvl="2" algn="ctr"/>
            <a:r>
              <a:rPr lang="en-US" sz="3200" dirty="0" smtClean="0">
                <a:hlinkClick r:id="rId7"/>
              </a:rPr>
              <a:t>www.debbiewaggoner.com</a:t>
            </a:r>
            <a:r>
              <a:rPr lang="en-US" sz="3200" dirty="0" smtClean="0"/>
              <a:t> </a:t>
            </a:r>
            <a:endParaRPr lang="en-US" sz="3200" dirty="0"/>
          </a:p>
        </p:txBody>
      </p:sp>
      <p:sp>
        <p:nvSpPr>
          <p:cNvPr id="8" name="TextBox 7"/>
          <p:cNvSpPr txBox="1"/>
          <p:nvPr/>
        </p:nvSpPr>
        <p:spPr>
          <a:xfrm>
            <a:off x="461483" y="2374726"/>
            <a:ext cx="8347157" cy="1384995"/>
          </a:xfrm>
          <a:prstGeom prst="rect">
            <a:avLst/>
          </a:prstGeom>
          <a:solidFill>
            <a:srgbClr val="7030A0"/>
          </a:solid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CKEC Social Studies Content Network Meetings</a:t>
            </a:r>
          </a:p>
          <a:p>
            <a:pPr algn="ctr"/>
            <a:r>
              <a:rPr lang="en-US" sz="2800" b="1" dirty="0" smtClean="0">
                <a:solidFill>
                  <a:schemeClr val="bg1"/>
                </a:solidFill>
                <a:effectLst>
                  <a:outerShdw blurRad="38100" dist="38100" dir="2700000" algn="tl">
                    <a:srgbClr val="000000">
                      <a:alpha val="43137"/>
                    </a:srgbClr>
                  </a:outerShdw>
                </a:effectLst>
              </a:rPr>
              <a:t>Tuesday, March 25</a:t>
            </a:r>
            <a:r>
              <a:rPr lang="en-US" sz="2800" b="1" baseline="30000" dirty="0" smtClean="0">
                <a:solidFill>
                  <a:schemeClr val="bg1"/>
                </a:solidFill>
                <a:effectLst>
                  <a:outerShdw blurRad="38100" dist="38100" dir="2700000" algn="tl">
                    <a:srgbClr val="000000">
                      <a:alpha val="43137"/>
                    </a:srgbClr>
                  </a:outerShdw>
                </a:effectLst>
              </a:rPr>
              <a:t>th</a:t>
            </a:r>
            <a:r>
              <a:rPr lang="en-US" sz="2800" b="1" dirty="0" smtClean="0">
                <a:solidFill>
                  <a:schemeClr val="bg1"/>
                </a:solidFill>
                <a:effectLst>
                  <a:outerShdw blurRad="38100" dist="38100" dir="2700000" algn="tl">
                    <a:srgbClr val="000000">
                      <a:alpha val="43137"/>
                    </a:srgbClr>
                  </a:outerShdw>
                </a:effectLst>
              </a:rPr>
              <a:t>, 2014</a:t>
            </a:r>
          </a:p>
          <a:p>
            <a:pPr algn="ctr"/>
            <a:r>
              <a:rPr lang="en-US" sz="2800" b="1" dirty="0" smtClean="0">
                <a:solidFill>
                  <a:schemeClr val="bg1"/>
                </a:solidFill>
                <a:effectLst>
                  <a:outerShdw blurRad="38100" dist="38100" dir="2700000" algn="tl">
                    <a:srgbClr val="000000">
                      <a:alpha val="43137"/>
                    </a:srgbClr>
                  </a:outerShdw>
                </a:effectLst>
              </a:rPr>
              <a:t>Tuesday, April 22</a:t>
            </a:r>
            <a:r>
              <a:rPr lang="en-US" sz="2800" b="1" baseline="30000" dirty="0" smtClean="0">
                <a:solidFill>
                  <a:schemeClr val="bg1"/>
                </a:solidFill>
                <a:effectLst>
                  <a:outerShdw blurRad="38100" dist="38100" dir="2700000" algn="tl">
                    <a:srgbClr val="000000">
                      <a:alpha val="43137"/>
                    </a:srgbClr>
                  </a:outerShdw>
                </a:effectLst>
              </a:rPr>
              <a:t>nd</a:t>
            </a:r>
            <a:r>
              <a:rPr lang="en-US" sz="2800" b="1" dirty="0" smtClean="0">
                <a:solidFill>
                  <a:schemeClr val="bg1"/>
                </a:solidFill>
                <a:effectLst>
                  <a:outerShdw blurRad="38100" dist="38100" dir="2700000" algn="tl">
                    <a:srgbClr val="000000">
                      <a:alpha val="43137"/>
                    </a:srgbClr>
                  </a:outerShdw>
                </a:effectLst>
              </a:rPr>
              <a:t>, 2014</a:t>
            </a:r>
            <a:endParaRPr lang="en-US" sz="2800" b="1" dirty="0">
              <a:solidFill>
                <a:schemeClr val="bg1"/>
              </a:solidFill>
              <a:effectLst>
                <a:outerShdw blurRad="38100" dist="38100" dir="2700000" algn="tl">
                  <a:srgbClr val="000000">
                    <a:alpha val="43137"/>
                  </a:srgbClr>
                </a:outerShdw>
              </a:effectLst>
            </a:endParaRPr>
          </a:p>
        </p:txBody>
      </p:sp>
      <p:pic>
        <p:nvPicPr>
          <p:cNvPr id="4098" name="Picture 2" descr="globe">
            <a:hlinkClick r:id="rId8"/>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31623" y="4787175"/>
            <a:ext cx="1660144" cy="199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954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2219325" y="1931988"/>
            <a:ext cx="4675188" cy="36671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226"/>
            <a:ext cx="11207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18494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eade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23637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362200"/>
            <a:ext cx="191135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62400"/>
            <a:ext cx="19939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Anch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5029200"/>
            <a:ext cx="108426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Description: fcps-eng-1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0"/>
            <a:ext cx="14906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webheader5.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066800"/>
            <a:ext cx="2590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0350" y="0"/>
            <a:ext cx="18748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80113" y="133350"/>
            <a:ext cx="27844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1963" y="685800"/>
            <a:ext cx="23320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3700" y="1676400"/>
            <a:ext cx="11303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7600" y="2884488"/>
            <a:ext cx="1676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5200" y="3962400"/>
            <a:ext cx="8540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8488" y="4876800"/>
            <a:ext cx="219551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20000" y="5805488"/>
            <a:ext cx="10382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 y="6019800"/>
            <a:ext cx="1868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Return to Homepage">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33800" y="5640388"/>
            <a:ext cx="1490663"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 descr="image0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14600" y="5638800"/>
            <a:ext cx="99853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Diagram 26"/>
          <p:cNvGraphicFramePr/>
          <p:nvPr>
            <p:extLst>
              <p:ext uri="{D42A27DB-BD31-4B8C-83A1-F6EECF244321}">
                <p14:modId xmlns:p14="http://schemas.microsoft.com/office/powerpoint/2010/main" val="2778076618"/>
              </p:ext>
            </p:extLst>
          </p:nvPr>
        </p:nvGraphicFramePr>
        <p:xfrm>
          <a:off x="2219325" y="1971781"/>
          <a:ext cx="4787758" cy="404801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14" name="Picture 13" descr="header.jp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1752600" y="990600"/>
            <a:ext cx="23622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descr="ckec-logo 2009 e-mail logo"/>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59944" y="2964629"/>
            <a:ext cx="239395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3" name="Rectangle 29"/>
          <p:cNvSpPr>
            <a:spLocks noChangeArrowheads="1"/>
          </p:cNvSpPr>
          <p:nvPr/>
        </p:nvSpPr>
        <p:spPr bwMode="auto">
          <a:xfrm>
            <a:off x="0" y="3505200"/>
            <a:ext cx="2239963" cy="477838"/>
          </a:xfrm>
          <a:prstGeom prst="rect">
            <a:avLst/>
          </a:prstGeom>
          <a:solidFill>
            <a:schemeClr val="tx2"/>
          </a:solidFill>
          <a:ln w="9525">
            <a:noFill/>
            <a:miter lim="800000"/>
            <a:headEnd/>
            <a:tailEnd/>
          </a:ln>
        </p:spPr>
        <p:txBody>
          <a:bodyPr anchor="ctr">
            <a:spAutoFit/>
          </a:bodyPr>
          <a:lstStyle/>
          <a:p>
            <a:pPr eaLnBrk="0" hangingPunct="0">
              <a:defRPr/>
            </a:pPr>
            <a:r>
              <a:rPr lang="en-US" sz="1400" b="1" dirty="0">
                <a:ln>
                  <a:solidFill>
                    <a:schemeClr val="bg1"/>
                  </a:solidFill>
                </a:ln>
                <a:solidFill>
                  <a:srgbClr val="8B0000"/>
                </a:solidFill>
                <a:latin typeface="Edwardian Script ITC" pitchFamily="66" charset="0"/>
                <a:ea typeface="MS PGothic" pitchFamily="34" charset="-128"/>
                <a:cs typeface="Times New Roman" pitchFamily="18" charset="0"/>
              </a:rPr>
              <a:t>Burgin Independent School</a:t>
            </a:r>
            <a:endParaRPr lang="en-US" sz="1400" b="1" dirty="0">
              <a:ln>
                <a:solidFill>
                  <a:schemeClr val="bg1"/>
                </a:solidFill>
              </a:ln>
              <a:solidFill>
                <a:srgbClr val="000000"/>
              </a:solidFill>
              <a:ea typeface="MS PGothic" pitchFamily="34" charset="-128"/>
              <a:cs typeface="Times New Roman" pitchFamily="18" charset="0"/>
            </a:endParaRPr>
          </a:p>
          <a:p>
            <a:pPr eaLnBrk="0" hangingPunct="0">
              <a:defRPr/>
            </a:pPr>
            <a:r>
              <a:rPr lang="en-US" sz="1100" b="1" dirty="0">
                <a:solidFill>
                  <a:srgbClr val="000000"/>
                </a:solidFill>
                <a:ea typeface="MS PGothic" pitchFamily="34" charset="-128"/>
                <a:cs typeface="Times New Roman" pitchFamily="18" charset="0"/>
              </a:rPr>
              <a:t>Over 100 years of Excellence</a:t>
            </a:r>
            <a:r>
              <a:rPr lang="en-US" sz="1100" dirty="0">
                <a:ea typeface="MS PGothic" pitchFamily="34" charset="-128"/>
              </a:rPr>
              <a:t> </a:t>
            </a:r>
          </a:p>
        </p:txBody>
      </p:sp>
      <p:pic>
        <p:nvPicPr>
          <p:cNvPr id="2050"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629400" y="16002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57800" y="5791200"/>
            <a:ext cx="16192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137901"/>
      </p:ext>
    </p:extLst>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30</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90488"/>
            <a:ext cx="5257800" cy="667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97767" y="6058739"/>
            <a:ext cx="2467342" cy="461665"/>
          </a:xfrm>
          <a:prstGeom prst="rect">
            <a:avLst/>
          </a:prstGeom>
          <a:solidFill>
            <a:srgbClr val="FFFF00"/>
          </a:solidFill>
        </p:spPr>
        <p:txBody>
          <a:bodyPr wrap="none" rtlCol="0">
            <a:spAutoFit/>
          </a:bodyPr>
          <a:lstStyle/>
          <a:p>
            <a:r>
              <a:rPr lang="en-US" sz="2400" b="1" dirty="0" smtClean="0"/>
              <a:t>Packet page12</a:t>
            </a:r>
            <a:endParaRPr lang="en-US" sz="2400" b="1" dirty="0"/>
          </a:p>
        </p:txBody>
      </p:sp>
    </p:spTree>
    <p:extLst>
      <p:ext uri="{BB962C8B-B14F-4D97-AF65-F5344CB8AC3E}">
        <p14:creationId xmlns:p14="http://schemas.microsoft.com/office/powerpoint/2010/main" val="296750209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31</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086"/>
            <a:ext cx="91440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569953"/>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32</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163962"/>
            <a:ext cx="9138745" cy="7310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05" y="1116797"/>
            <a:ext cx="740980" cy="70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7161" y="1138357"/>
            <a:ext cx="762330" cy="68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283" y="1138357"/>
            <a:ext cx="762331" cy="750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8318" y="977001"/>
            <a:ext cx="813681" cy="750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3240" y="4253734"/>
            <a:ext cx="622879" cy="52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4768" y="3682727"/>
            <a:ext cx="631351" cy="57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1629" y="3209924"/>
            <a:ext cx="644490" cy="46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2766" y="4776951"/>
            <a:ext cx="613353" cy="57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9282" y="4640824"/>
            <a:ext cx="565273" cy="57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6143" y="3629883"/>
            <a:ext cx="578411" cy="60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0" y="3613834"/>
            <a:ext cx="712718" cy="625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0" y="4724817"/>
            <a:ext cx="712718" cy="638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4"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9444" y="3926557"/>
            <a:ext cx="572155" cy="621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7711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860" y="-42188"/>
            <a:ext cx="7526702" cy="510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381263" y="1297553"/>
            <a:ext cx="2467342" cy="461665"/>
          </a:xfrm>
          <a:prstGeom prst="rect">
            <a:avLst/>
          </a:prstGeom>
          <a:solidFill>
            <a:srgbClr val="FFFF00"/>
          </a:solidFill>
        </p:spPr>
        <p:txBody>
          <a:bodyPr wrap="none" rtlCol="0">
            <a:spAutoFit/>
          </a:bodyPr>
          <a:lstStyle/>
          <a:p>
            <a:r>
              <a:rPr lang="en-US" sz="2400" b="1" dirty="0" smtClean="0"/>
              <a:t>Packet page13</a:t>
            </a:r>
            <a:endParaRPr lang="en-US" sz="2400" b="1" dirty="0"/>
          </a:p>
        </p:txBody>
      </p:sp>
      <p:pic>
        <p:nvPicPr>
          <p:cNvPr id="7" name="MS900074799[1].wav">
            <a:hlinkClick r:id="" action="ppaction://media"/>
          </p:cNvPr>
          <p:cNvPicPr>
            <a:picLocks noRot="1" noChangeAspect="1"/>
          </p:cNvPicPr>
          <p:nvPr>
            <a:wavAudioFile r:embed="rId1" name="MS900074799[1].wav"/>
          </p:nvPr>
        </p:nvPicPr>
        <p:blipFill>
          <a:blip r:embed="rId5" cstate="print"/>
          <a:stretch>
            <a:fillRect/>
          </a:stretch>
        </p:blipFill>
        <p:spPr>
          <a:xfrm>
            <a:off x="1605446" y="5534283"/>
            <a:ext cx="244475" cy="244475"/>
          </a:xfrm>
          <a:prstGeom prst="rect">
            <a:avLst/>
          </a:prstGeom>
        </p:spPr>
      </p:pic>
      <p:sp>
        <p:nvSpPr>
          <p:cNvPr id="4" name="Oval 3"/>
          <p:cNvSpPr/>
          <p:nvPr/>
        </p:nvSpPr>
        <p:spPr>
          <a:xfrm>
            <a:off x="568003" y="4630407"/>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p:cNvSpPr/>
          <p:nvPr/>
        </p:nvSpPr>
        <p:spPr>
          <a:xfrm>
            <a:off x="568003" y="4630407"/>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0" y="3183857"/>
            <a:ext cx="2275771" cy="1446550"/>
          </a:xfrm>
          <a:prstGeom prst="rect">
            <a:avLst/>
          </a:prstGeom>
          <a:solidFill>
            <a:schemeClr val="bg2"/>
          </a:solidFill>
        </p:spPr>
        <p:txBody>
          <a:bodyPr wrap="square" rtlCol="0">
            <a:spAutoFit/>
          </a:bodyPr>
          <a:lstStyle/>
          <a:p>
            <a:pPr algn="ctr"/>
            <a:r>
              <a:rPr lang="en-GB" sz="2200" b="1" dirty="0" smtClean="0"/>
              <a:t>Read your </a:t>
            </a:r>
          </a:p>
          <a:p>
            <a:pPr algn="ctr"/>
            <a:r>
              <a:rPr lang="en-GB" sz="2200" b="1" dirty="0" smtClean="0"/>
              <a:t>C3 section </a:t>
            </a:r>
          </a:p>
          <a:p>
            <a:pPr algn="ctr"/>
            <a:r>
              <a:rPr lang="en-GB" sz="2200" b="1" dirty="0" smtClean="0"/>
              <a:t>&amp; Take Notes</a:t>
            </a:r>
          </a:p>
          <a:p>
            <a:pPr algn="ctr"/>
            <a:r>
              <a:rPr lang="en-GB" sz="2200" b="1" dirty="0" smtClean="0"/>
              <a:t>5 </a:t>
            </a:r>
            <a:r>
              <a:rPr lang="en-GB" sz="2200" b="1" dirty="0" smtClean="0"/>
              <a:t>minutes</a:t>
            </a:r>
            <a:endParaRPr lang="en-GB" sz="2200" b="1" dirty="0"/>
          </a:p>
        </p:txBody>
      </p:sp>
      <p:pic>
        <p:nvPicPr>
          <p:cNvPr id="9" name="MS900074799[1].wav">
            <a:hlinkClick r:id="" action="ppaction://media"/>
          </p:cNvPr>
          <p:cNvPicPr>
            <a:picLocks noRot="1" noChangeAspect="1"/>
          </p:cNvPicPr>
          <p:nvPr>
            <a:wavAudioFile r:embed="rId1" name="MS900074799[1].wav"/>
          </p:nvPr>
        </p:nvPicPr>
        <p:blipFill>
          <a:blip r:embed="rId5" cstate="print"/>
          <a:stretch>
            <a:fillRect/>
          </a:stretch>
        </p:blipFill>
        <p:spPr>
          <a:xfrm>
            <a:off x="3981710" y="5534283"/>
            <a:ext cx="244475" cy="244475"/>
          </a:xfrm>
          <a:prstGeom prst="rect">
            <a:avLst/>
          </a:prstGeom>
        </p:spPr>
      </p:pic>
      <p:sp>
        <p:nvSpPr>
          <p:cNvPr id="10" name="Oval 9"/>
          <p:cNvSpPr/>
          <p:nvPr/>
        </p:nvSpPr>
        <p:spPr>
          <a:xfrm>
            <a:off x="3322309" y="4630407"/>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322309" y="4630407"/>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2249914" y="3183857"/>
            <a:ext cx="3708066" cy="1446550"/>
          </a:xfrm>
          <a:prstGeom prst="rect">
            <a:avLst/>
          </a:prstGeom>
          <a:solidFill>
            <a:schemeClr val="accent1"/>
          </a:solidFill>
        </p:spPr>
        <p:txBody>
          <a:bodyPr wrap="none" rtlCol="0">
            <a:spAutoFit/>
          </a:bodyPr>
          <a:lstStyle/>
          <a:p>
            <a:pPr algn="ctr"/>
            <a:r>
              <a:rPr lang="en-GB" sz="2200" b="1" dirty="0" smtClean="0"/>
              <a:t>Discuss, relate </a:t>
            </a:r>
            <a:r>
              <a:rPr lang="en-GB" sz="2200" b="1" dirty="0" smtClean="0"/>
              <a:t>t</a:t>
            </a:r>
            <a:r>
              <a:rPr lang="en-GB" sz="2200" b="1" dirty="0" smtClean="0"/>
              <a:t>o </a:t>
            </a:r>
          </a:p>
          <a:p>
            <a:pPr algn="ctr"/>
            <a:r>
              <a:rPr lang="en-GB" sz="2200" b="1" dirty="0" smtClean="0"/>
              <a:t>Framework, &amp; Summarize </a:t>
            </a:r>
          </a:p>
          <a:p>
            <a:pPr algn="ctr"/>
            <a:r>
              <a:rPr lang="en-GB" sz="2200" b="1" dirty="0" smtClean="0"/>
              <a:t>on Green sheet</a:t>
            </a:r>
          </a:p>
          <a:p>
            <a:pPr algn="ctr"/>
            <a:r>
              <a:rPr lang="en-GB" sz="2200" b="1" dirty="0" smtClean="0"/>
              <a:t>5 </a:t>
            </a:r>
            <a:r>
              <a:rPr lang="en-GB" sz="2200" b="1" dirty="0" smtClean="0"/>
              <a:t>minutes</a:t>
            </a:r>
            <a:endParaRPr lang="en-GB" sz="2200" b="1" dirty="0"/>
          </a:p>
        </p:txBody>
      </p:sp>
      <p:pic>
        <p:nvPicPr>
          <p:cNvPr id="13" name="MS900074799[1].wav">
            <a:hlinkClick r:id="" action="ppaction://media"/>
          </p:cNvPr>
          <p:cNvPicPr>
            <a:picLocks noRot="1" noChangeAspect="1"/>
          </p:cNvPicPr>
          <p:nvPr>
            <a:wavAudioFile r:embed="rId1" name="MS900074799[1].wav"/>
          </p:nvPr>
        </p:nvPicPr>
        <p:blipFill>
          <a:blip r:embed="rId5" cstate="print"/>
          <a:stretch>
            <a:fillRect/>
          </a:stretch>
        </p:blipFill>
        <p:spPr>
          <a:xfrm>
            <a:off x="6357974" y="5534283"/>
            <a:ext cx="244475" cy="244475"/>
          </a:xfrm>
          <a:prstGeom prst="rect">
            <a:avLst/>
          </a:prstGeom>
        </p:spPr>
      </p:pic>
      <p:sp>
        <p:nvSpPr>
          <p:cNvPr id="14" name="Oval 13"/>
          <p:cNvSpPr/>
          <p:nvPr/>
        </p:nvSpPr>
        <p:spPr>
          <a:xfrm>
            <a:off x="6121366" y="4630407"/>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121366" y="4630407"/>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5823860" y="3183857"/>
            <a:ext cx="3320140" cy="1446550"/>
          </a:xfrm>
          <a:prstGeom prst="rect">
            <a:avLst/>
          </a:prstGeom>
          <a:solidFill>
            <a:schemeClr val="bg2"/>
          </a:solidFill>
        </p:spPr>
        <p:txBody>
          <a:bodyPr wrap="none" rtlCol="0">
            <a:spAutoFit/>
          </a:bodyPr>
          <a:lstStyle/>
          <a:p>
            <a:pPr algn="ctr"/>
            <a:r>
              <a:rPr lang="en-GB" sz="2200" b="1" dirty="0" smtClean="0"/>
              <a:t>Each group shares</a:t>
            </a:r>
          </a:p>
          <a:p>
            <a:pPr algn="ctr"/>
            <a:r>
              <a:rPr lang="en-GB" sz="2200" b="1" dirty="0" smtClean="0"/>
              <a:t> a one sentence</a:t>
            </a:r>
          </a:p>
          <a:p>
            <a:pPr algn="ctr"/>
            <a:r>
              <a:rPr lang="en-GB" sz="2200" b="1" dirty="0" smtClean="0"/>
              <a:t> summary whole group</a:t>
            </a:r>
          </a:p>
          <a:p>
            <a:pPr algn="ctr"/>
            <a:r>
              <a:rPr lang="en-GB" sz="2200" b="1" dirty="0" smtClean="0"/>
              <a:t>5 </a:t>
            </a:r>
            <a:r>
              <a:rPr lang="en-GB" sz="2200" b="1" dirty="0" smtClean="0"/>
              <a:t>minutes</a:t>
            </a:r>
            <a:endParaRPr lang="en-GB" sz="2200" b="1" dirty="0"/>
          </a:p>
        </p:txBody>
      </p:sp>
    </p:spTree>
    <p:extLst>
      <p:ext uri="{BB962C8B-B14F-4D97-AF65-F5344CB8AC3E}">
        <p14:creationId xmlns:p14="http://schemas.microsoft.com/office/powerpoint/2010/main" val="239231110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300000"/>
                                        <p:tgtEl>
                                          <p:spTgt spid="3"/>
                                        </p:tgtEl>
                                      </p:cBhvr>
                                    </p:animEffect>
                                  </p:childTnLst>
                                </p:cTn>
                              </p:par>
                            </p:childTnLst>
                          </p:cTn>
                        </p:par>
                        <p:par>
                          <p:cTn id="11" fill="hold">
                            <p:stCondLst>
                              <p:cond delay="3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300000"/>
                                        <p:tgtEl>
                                          <p:spTgt spid="11"/>
                                        </p:tgtEl>
                                      </p:cBhvr>
                                    </p:animEffect>
                                  </p:childTnLst>
                                </p:cTn>
                              </p:par>
                            </p:childTnLst>
                          </p:cTn>
                        </p:par>
                        <p:par>
                          <p:cTn id="20" fill="hold">
                            <p:stCondLst>
                              <p:cond delay="3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300000"/>
                                        <p:tgtEl>
                                          <p:spTgt spid="15"/>
                                        </p:tgtEl>
                                      </p:cBhvr>
                                    </p:animEffect>
                                  </p:childTnLst>
                                </p:cTn>
                              </p:par>
                            </p:childTnLst>
                          </p:cTn>
                        </p:par>
                        <p:par>
                          <p:cTn id="29" fill="hold">
                            <p:stCondLst>
                              <p:cond delay="3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endParaRPr lang="en-US" altLang="en-US" smtClean="0"/>
          </a:p>
        </p:txBody>
      </p:sp>
      <p:sp>
        <p:nvSpPr>
          <p:cNvPr id="68611" name="Content Placeholder 2"/>
          <p:cNvSpPr>
            <a:spLocks noGrp="1"/>
          </p:cNvSpPr>
          <p:nvPr>
            <p:ph sz="quarter" idx="1"/>
          </p:nvPr>
        </p:nvSpPr>
        <p:spPr>
          <a:xfrm>
            <a:off x="301625" y="1527175"/>
            <a:ext cx="8504238" cy="4572000"/>
          </a:xfrm>
        </p:spPr>
        <p:txBody>
          <a:bodyPr/>
          <a:lstStyle/>
          <a:p>
            <a:pPr eaLnBrk="1" hangingPunct="1"/>
            <a:endParaRPr lang="en-US" altLang="en-US" smtClean="0"/>
          </a:p>
        </p:txBody>
      </p:sp>
      <p:pic>
        <p:nvPicPr>
          <p:cNvPr id="68612" name="Picture 5" descr="C:\Users\Waggonerboys\AppData\Local\Microsoft\Windows\Temporary Internet Files\Content.IE5\PEKQTCM6\MP90044237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AutoShape 2" descr="data:image/jpg;base64,/9j/4AAQSkZJRgABAQAAAQABAAD/2wBDAAkGBwgHBgkIBwgKCgkLDRYPDQwMDRsUFRAWIB0iIiAdHx8kKDQsJCYxJx8fLT0tMTU3Ojo6Iys/RD84QzQ5Ojf/2wBDAQoKCg0MDRoPDxo3JR8lNzc3Nzc3Nzc3Nzc3Nzc3Nzc3Nzc3Nzc3Nzc3Nzc3Nzc3Nzc3Nzc3Nzc3Nzc3Nzc3Nzf/wAARCABeAGgDASIAAhEBAxEB/8QAHAAAAQUBAQEAAAAAAAAAAAAAAwACBAYHBQEI/8QANBAAAgEDAgUDAQUIAwAAAAAAAQIDAAQRBSEGEjFBURMiYYEHIzJxwRQzQpGhsdHhJEPw/8QAGQEAAwEBAQAAAAAAAAAAAAAAAAIDAQQF/8QAHxEAAwACAgMBAQAAAAAAAAAAAAECAxESIQQTMSJB/9oADAMBAAIRAxEAPwDKM16DTacKgMEgjEkgUsFycZPapU8htT6du4AGCZEJBb4+K52TzHHWiI5lIR9xSsZHUsNYSCT7xG93VurE/X/39675aC9UHkxER/2sMgfFcnSuHzdyqJCQrdwK0LTOErS3UKqPIwALE771GsqR048FUZpqdmsPLLCpETEgEk7HxUDFaDxPozR298Uj+5wsig/wnoazwbdNxVYrktkMkcK0egYNEFMBpwNOKPWiZoIOKWd6ADnelQw1KtAginCminDbrWCgz+I0aAYdaCxw1FgOXUeTU6KQuzReFfdEG78u1XXTr5zKEgXLMNyRWX2Gsx6JFEy5dZD7eXocHB/WrhqeoXFnp1pPYK0r3IZk5BuPjJrmc6Z6MWnOiwcTWYl0+UBdyvuA71iF/bi1vZoFbmVWGD5BGf1raoYp4tPb1+dmePmAZ+bORk9dx4rI+KeQa/drGvKisAB42B/WnwV20R8nGuCs5Ypd6Qrwkgiuo4glKvAcilvQB7mlXlKgCKtOJ8U0CvRuM1ooNh95nyKLbqrzKrkhc74qNc3SqQqde+1SLYj1kcnbIzSXOkUhk/WZVJihDZVBsMVqPB7JdcEqtxC0xhDFVP8AntWT38chu0VhuygjHitS4Lhu7TTJJhGscQQGNJ5hlj4AG+9RtbR14H+mzq6XqVreaexjDrKDysHG6kdjWQ6tdjUdTur2QYeeUvyg9B2rTbmU6bo95eXSRpcKp/AMBm7Y+pArIDlCuOnnNZ4s/WzPLrpSEEqKxBDU71VPQH61GcEyAjvT2HLiuvo4iUjA04ioyEkHHXtUmNg0anvjesaA8JxSpNg0qw0iZpjyADANJmx80J2z2FMKQpv3pJqXZOWVhkEjt8VHmQlsimQyNFIHTZgaZrlIJ6Z2oy9xIPvMOvTPetM4NSeSFZJipblwo/iOKzK2QXTKY/ZISPpWm8G8L6qbVtQvbmJLG1Rnb7wg8oGTtj4rmyRT6R04Mql9lp1nSDf8H69cMuTHZMYyB1dMPkfVQKwqTDnIwANs19DcJ8Y6HqdrHo7rNbySoyhbhByyZ6jmBI7nY/PisJ1fTk0bVrvTbqSRTbXDRleU7qDtv8rirTHqniyV37Lb/hDi065eJ5wgZI0DsA6khScZxmlqNpPahfXheMsnOvMPxL5HxRdPWS71D0rdSpmPpgZ/Cp6/02/nVje2gn1GS1v4/Ws7GyYDEn7scvNzBu3uI2/zU/Zp6H9Sa6KbatzHHepUG6Ad96gW+0xA22PXb8ql27HAJ2qxAORilSbzSpQOSJMjJ6U7GaBHk796IG5fxbUwD8DxQjCMb9fijghlyOhpcoArPhh7byvEyspww8VcjxXfpwxcWlvKVacrGzZ6jqf7CqSdjkbV0bSf1LKa2bZRiRT3DD/VG/6ai6fZjrMa8Q2Ml4EESsYpCwBADAhTv2z1/Og/bDJbycbXMlrneJPUz3cZBx9AKqGh3Po3LAkhXGGHXP51O4nuWu7uGd2Lu0XKz9ebB2Oe/Wq5f1CoI6rRD0+6ezkMsORKQVQ+Ce/0qww3VjZ6G2nzMTJeZZ5AfdGFHtB+CcbeKrFuUV1LZJztVg0XS5tT1NpRGfRRQWx2UeK4a0u2dWNv4RNV0m007Q7O7Zj+2XE/t92VaPl3JHbcjf8AOuSjYkYb7Hv3q+8Y8G31zqkjwXFsIgi/s0MjFG5OXOBtjzneqTqmn3umXQS8gZG5Rueh+QehH1q2OtojlWqHIQRv0pVHRyNjkfBpVXRM5URPmjAcwIbvQIuuKkLWMAcTGOQoT7e1SObp4qNcdm7iiRMWTehgPbBHWvY3KMT5HSmjrXhrAHw8/wC1hY1Jdj7QPNdC79SWYI4OVGOnQ9/60LRJEXU4vUTm5jyg9xnbNaXDwxFqEEUwdVuVUnmI2dR2b58H+dLdNTofGlvszyKzk5Obl5iD+HHU1b7e8j0bRXhRybq7AX0z1C5yW+BtirDqFnY6Tpd1qZtxILSLmVRsWPQZ+pFZDJrFxcajNd3jmSSU8rMABy+AB0AFc2Ne5bOm9YXo3yS+h1Dh2O8EyrcW5Ro3zg86sDj67g/6FcPjj/l/Z5aag8UfqT6oWWQDcjHJnPUZ5Priqjp0dzLaq13ezGzC8xjjOGYeMnZf61dPtGliX7MeHI7eP04nlj9njCn9athx8H2Ry5OZk7RjxSomNqVXIn//2Q==">
            <a:hlinkClick r:id="rId4"/>
          </p:cNvPr>
          <p:cNvSpPr>
            <a:spLocks noChangeAspect="1" noChangeArrowheads="1"/>
          </p:cNvSpPr>
          <p:nvPr/>
        </p:nvSpPr>
        <p:spPr bwMode="auto">
          <a:xfrm>
            <a:off x="155575" y="-427038"/>
            <a:ext cx="990600" cy="89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2" name="TextBox 1"/>
          <p:cNvSpPr txBox="1"/>
          <p:nvPr/>
        </p:nvSpPr>
        <p:spPr>
          <a:xfrm>
            <a:off x="3589338" y="150570"/>
            <a:ext cx="5554662" cy="1754188"/>
          </a:xfrm>
          <a:prstGeom prst="rect">
            <a:avLst/>
          </a:prstGeom>
          <a:noFill/>
        </p:spPr>
        <p:txBody>
          <a:bodyPr wrap="none">
            <a:spAutoFit/>
          </a:bodyPr>
          <a:lstStyle/>
          <a:p>
            <a:pPr algn="ctr" fontAlgn="auto">
              <a:spcBef>
                <a:spcPts val="0"/>
              </a:spcBef>
              <a:spcAft>
                <a:spcPts val="0"/>
              </a:spcAft>
              <a:defRPr/>
            </a:pPr>
            <a:r>
              <a:rPr lang="en-US" sz="3600" b="1" dirty="0">
                <a:solidFill>
                  <a:srgbClr val="FFC000"/>
                </a:solidFill>
                <a:effectLst>
                  <a:outerShdw blurRad="38100" dist="38100" dir="2700000" algn="tl">
                    <a:srgbClr val="000000">
                      <a:alpha val="43137"/>
                    </a:srgbClr>
                  </a:outerShdw>
                </a:effectLst>
                <a:latin typeface="+mn-lt"/>
                <a:cs typeface="+mn-cs"/>
              </a:rPr>
              <a:t>What is your vision for </a:t>
            </a:r>
          </a:p>
          <a:p>
            <a:pPr algn="ctr" fontAlgn="auto">
              <a:spcBef>
                <a:spcPts val="0"/>
              </a:spcBef>
              <a:spcAft>
                <a:spcPts val="0"/>
              </a:spcAft>
              <a:defRPr/>
            </a:pPr>
            <a:r>
              <a:rPr lang="en-US" sz="3600" b="1" dirty="0">
                <a:solidFill>
                  <a:srgbClr val="FFC000"/>
                </a:solidFill>
                <a:effectLst>
                  <a:outerShdw blurRad="38100" dist="38100" dir="2700000" algn="tl">
                    <a:srgbClr val="000000">
                      <a:alpha val="43137"/>
                    </a:srgbClr>
                  </a:outerShdw>
                </a:effectLst>
                <a:latin typeface="+mn-lt"/>
                <a:cs typeface="+mn-cs"/>
              </a:rPr>
              <a:t>social studies</a:t>
            </a:r>
          </a:p>
          <a:p>
            <a:pPr algn="ctr" fontAlgn="auto">
              <a:spcBef>
                <a:spcPts val="0"/>
              </a:spcBef>
              <a:spcAft>
                <a:spcPts val="0"/>
              </a:spcAft>
              <a:defRPr/>
            </a:pPr>
            <a:r>
              <a:rPr lang="en-US" sz="3600" b="1" dirty="0">
                <a:solidFill>
                  <a:srgbClr val="FFC000"/>
                </a:solidFill>
                <a:effectLst>
                  <a:outerShdw blurRad="38100" dist="38100" dir="2700000" algn="tl">
                    <a:srgbClr val="000000">
                      <a:alpha val="43137"/>
                    </a:srgbClr>
                  </a:outerShdw>
                </a:effectLst>
                <a:latin typeface="+mn-lt"/>
                <a:cs typeface="+mn-cs"/>
              </a:rPr>
              <a:t> teaching and learning?</a:t>
            </a:r>
          </a:p>
        </p:txBody>
      </p:sp>
    </p:spTree>
    <p:extLst>
      <p:ext uri="{BB962C8B-B14F-4D97-AF65-F5344CB8AC3E}">
        <p14:creationId xmlns:p14="http://schemas.microsoft.com/office/powerpoint/2010/main" val="12218135"/>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55788"/>
            <a:ext cx="9144000" cy="5002212"/>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p:nvSpPr>
        <p:spPr>
          <a:xfrm>
            <a:off x="-15875" y="-15875"/>
            <a:ext cx="9144000" cy="1871663"/>
          </a:xfrm>
          <a:prstGeom prst="rect">
            <a:avLst/>
          </a:prstGeom>
          <a:solidFill>
            <a:srgbClr val="16114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640" name="Title 1"/>
          <p:cNvSpPr txBox="1">
            <a:spLocks/>
          </p:cNvSpPr>
          <p:nvPr/>
        </p:nvSpPr>
        <p:spPr bwMode="auto">
          <a:xfrm>
            <a:off x="3119438" y="5095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pPr>
            <a:r>
              <a:rPr lang="en-US" altLang="en-US" sz="6000">
                <a:solidFill>
                  <a:srgbClr val="FFFFFF"/>
                </a:solidFill>
                <a:latin typeface="Calibri" pitchFamily="34" charset="0"/>
                <a:ea typeface="MS PGothic" pitchFamily="34" charset="-128"/>
              </a:rPr>
              <a:t>nstructional Shifts </a:t>
            </a:r>
          </a:p>
        </p:txBody>
      </p:sp>
      <p:sp>
        <p:nvSpPr>
          <p:cNvPr id="69641" name="Content Placeholder 2"/>
          <p:cNvSpPr txBox="1">
            <a:spLocks/>
          </p:cNvSpPr>
          <p:nvPr/>
        </p:nvSpPr>
        <p:spPr bwMode="auto">
          <a:xfrm>
            <a:off x="457200" y="2065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buClrTx/>
              <a:buSzTx/>
              <a:buFont typeface="Calibri" pitchFamily="34" charset="0"/>
              <a:buAutoNum type="arabicPeriod"/>
            </a:pPr>
            <a:r>
              <a:rPr lang="en-US" altLang="en-US" sz="3200">
                <a:solidFill>
                  <a:srgbClr val="161141"/>
                </a:solidFill>
                <a:latin typeface="Calibri" pitchFamily="34" charset="0"/>
                <a:ea typeface="MS PGothic" pitchFamily="34" charset="-128"/>
              </a:rPr>
              <a:t>Craft questions that matter.</a:t>
            </a:r>
          </a:p>
          <a:p>
            <a:pPr>
              <a:buClrTx/>
              <a:buSzTx/>
              <a:buFont typeface="Calibri" pitchFamily="34" charset="0"/>
              <a:buAutoNum type="arabicPeriod"/>
            </a:pPr>
            <a:r>
              <a:rPr lang="en-US" altLang="en-US" sz="3200">
                <a:solidFill>
                  <a:srgbClr val="161141"/>
                </a:solidFill>
                <a:latin typeface="Calibri" pitchFamily="34" charset="0"/>
                <a:ea typeface="MS PGothic" pitchFamily="34" charset="-128"/>
              </a:rPr>
              <a:t>Establish a collaborative context to support student inquiry.</a:t>
            </a:r>
          </a:p>
          <a:p>
            <a:pPr>
              <a:buClrTx/>
              <a:buSzTx/>
              <a:buFont typeface="Calibri" pitchFamily="34" charset="0"/>
              <a:buAutoNum type="arabicPeriod"/>
            </a:pPr>
            <a:r>
              <a:rPr lang="en-US" altLang="en-US" sz="3200">
                <a:solidFill>
                  <a:srgbClr val="161141"/>
                </a:solidFill>
                <a:latin typeface="Calibri" pitchFamily="34" charset="0"/>
                <a:ea typeface="MS PGothic" pitchFamily="34" charset="-128"/>
              </a:rPr>
              <a:t>Integrate content </a:t>
            </a:r>
            <a:r>
              <a:rPr lang="en-US" altLang="en-US" sz="3200" i="1">
                <a:solidFill>
                  <a:srgbClr val="161141"/>
                </a:solidFill>
                <a:latin typeface="Calibri" pitchFamily="34" charset="0"/>
                <a:ea typeface="MS PGothic" pitchFamily="34" charset="-128"/>
              </a:rPr>
              <a:t>and</a:t>
            </a:r>
            <a:r>
              <a:rPr lang="en-US" altLang="en-US" sz="3200">
                <a:solidFill>
                  <a:srgbClr val="161141"/>
                </a:solidFill>
                <a:latin typeface="Calibri" pitchFamily="34" charset="0"/>
                <a:ea typeface="MS PGothic" pitchFamily="34" charset="-128"/>
              </a:rPr>
              <a:t> skills meaningfully.</a:t>
            </a:r>
          </a:p>
          <a:p>
            <a:pPr>
              <a:buClrTx/>
              <a:buSzTx/>
              <a:buFont typeface="Calibri" pitchFamily="34" charset="0"/>
              <a:buAutoNum type="arabicPeriod"/>
            </a:pPr>
            <a:r>
              <a:rPr lang="en-US" altLang="en-US" sz="3200">
                <a:solidFill>
                  <a:srgbClr val="161141"/>
                </a:solidFill>
                <a:latin typeface="Calibri" pitchFamily="34" charset="0"/>
                <a:ea typeface="MS PGothic" pitchFamily="34" charset="-128"/>
              </a:rPr>
              <a:t>Articulate disciplinary literacy practices and outcomes.</a:t>
            </a:r>
          </a:p>
          <a:p>
            <a:pPr>
              <a:buClrTx/>
              <a:buSzTx/>
              <a:buFont typeface="Calibri" pitchFamily="34" charset="0"/>
              <a:buAutoNum type="arabicPeriod"/>
            </a:pPr>
            <a:r>
              <a:rPr lang="en-US" altLang="en-US" sz="3200">
                <a:solidFill>
                  <a:srgbClr val="161141"/>
                </a:solidFill>
                <a:latin typeface="Calibri" pitchFamily="34" charset="0"/>
                <a:ea typeface="MS PGothic" pitchFamily="34" charset="-128"/>
              </a:rPr>
              <a:t>Provide tangible opportunities for taking informed action.</a:t>
            </a:r>
          </a:p>
        </p:txBody>
      </p:sp>
      <p:grpSp>
        <p:nvGrpSpPr>
          <p:cNvPr id="6" name="Group 33"/>
          <p:cNvGrpSpPr>
            <a:grpSpLocks/>
          </p:cNvGrpSpPr>
          <p:nvPr/>
        </p:nvGrpSpPr>
        <p:grpSpPr bwMode="auto">
          <a:xfrm>
            <a:off x="1277127" y="147512"/>
            <a:ext cx="1841862" cy="1558346"/>
            <a:chOff x="281780" y="3905504"/>
            <a:chExt cx="2517131" cy="1748344"/>
          </a:xfrm>
          <a:solidFill>
            <a:srgbClr val="105A29"/>
          </a:solidFill>
        </p:grpSpPr>
        <p:sp>
          <p:nvSpPr>
            <p:cNvPr id="7" name="Rectangle 6"/>
            <p:cNvSpPr/>
            <p:nvPr/>
          </p:nvSpPr>
          <p:spPr>
            <a:xfrm>
              <a:off x="281780" y="3905504"/>
              <a:ext cx="2517131" cy="1748344"/>
            </a:xfrm>
            <a:prstGeom prst="rect">
              <a:avLst/>
            </a:prstGeom>
            <a:grpFill/>
            <a:ln w="38100" cmpd="sng">
              <a:solidFill>
                <a:srgbClr val="FEAB0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9600" dirty="0">
                  <a:solidFill>
                    <a:srgbClr val="FEAB09"/>
                  </a:solidFill>
                  <a:latin typeface="Helvetica"/>
                  <a:cs typeface="Helvetica"/>
                </a:rPr>
                <a:t>I</a:t>
              </a:r>
            </a:p>
          </p:txBody>
        </p:sp>
        <p:sp>
          <p:nvSpPr>
            <p:cNvPr id="8" name="TextBox 18"/>
            <p:cNvSpPr txBox="1">
              <a:spLocks noChangeArrowheads="1"/>
            </p:cNvSpPr>
            <p:nvPr/>
          </p:nvSpPr>
          <p:spPr bwMode="auto">
            <a:xfrm flipH="1">
              <a:off x="334295" y="3971269"/>
              <a:ext cx="639095" cy="3987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dirty="0" smtClean="0">
                  <a:solidFill>
                    <a:schemeClr val="bg1"/>
                  </a:solidFill>
                </a:rPr>
                <a:t>16</a:t>
              </a:r>
            </a:p>
          </p:txBody>
        </p:sp>
        <p:sp>
          <p:nvSpPr>
            <p:cNvPr id="9" name="TextBox 8"/>
            <p:cNvSpPr txBox="1"/>
            <p:nvPr/>
          </p:nvSpPr>
          <p:spPr>
            <a:xfrm flipH="1">
              <a:off x="1727757" y="3996243"/>
              <a:ext cx="741577" cy="284874"/>
            </a:xfrm>
            <a:prstGeom prst="rect">
              <a:avLst/>
            </a:prstGeom>
            <a:grpFill/>
          </p:spPr>
          <p:txBody>
            <a:bodyPr>
              <a:spAutoFit/>
            </a:bodyPr>
            <a:lstStyle/>
            <a:p>
              <a:pPr algn="ctr" fontAlgn="auto">
                <a:spcBef>
                  <a:spcPts val="0"/>
                </a:spcBef>
                <a:spcAft>
                  <a:spcPts val="0"/>
                </a:spcAft>
                <a:defRPr/>
              </a:pPr>
              <a:r>
                <a:rPr lang="en-US" sz="1050" dirty="0">
                  <a:solidFill>
                    <a:schemeClr val="bg1"/>
                  </a:solidFill>
                  <a:latin typeface="+mn-lt"/>
                  <a:cs typeface="+mn-cs"/>
                </a:rPr>
                <a:t>32.06</a:t>
              </a:r>
            </a:p>
          </p:txBody>
        </p:sp>
        <p:sp>
          <p:nvSpPr>
            <p:cNvPr id="10" name="TextBox 9"/>
            <p:cNvSpPr txBox="1"/>
            <p:nvPr/>
          </p:nvSpPr>
          <p:spPr>
            <a:xfrm flipH="1">
              <a:off x="973391" y="5369604"/>
              <a:ext cx="1251182" cy="220088"/>
            </a:xfrm>
            <a:prstGeom prst="rect">
              <a:avLst/>
            </a:prstGeom>
            <a:grpFill/>
          </p:spPr>
          <p:txBody>
            <a:bodyPr>
              <a:spAutoFit/>
            </a:bodyPr>
            <a:lstStyle/>
            <a:p>
              <a:pPr algn="ctr" fontAlgn="auto">
                <a:spcBef>
                  <a:spcPts val="0"/>
                </a:spcBef>
                <a:spcAft>
                  <a:spcPts val="0"/>
                </a:spcAft>
                <a:defRPr/>
              </a:pPr>
              <a:r>
                <a:rPr lang="en-US" sz="1050" dirty="0">
                  <a:solidFill>
                    <a:schemeClr val="bg1"/>
                  </a:solidFill>
                  <a:latin typeface="+mn-lt"/>
                  <a:cs typeface="+mn-cs"/>
                </a:rPr>
                <a:t>Iodine</a:t>
              </a:r>
            </a:p>
          </p:txBody>
        </p:sp>
      </p:grpSp>
      <p:sp>
        <p:nvSpPr>
          <p:cNvPr id="69643" name="TextBox 10"/>
          <p:cNvSpPr txBox="1">
            <a:spLocks noChangeArrowheads="1"/>
          </p:cNvSpPr>
          <p:nvPr/>
        </p:nvSpPr>
        <p:spPr bwMode="auto">
          <a:xfrm>
            <a:off x="160338" y="546100"/>
            <a:ext cx="11255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6000">
                <a:solidFill>
                  <a:srgbClr val="FFFFFF"/>
                </a:solidFill>
                <a:latin typeface="Calibri" pitchFamily="34" charset="0"/>
                <a:ea typeface="MS PGothic" pitchFamily="34" charset="-128"/>
              </a:rPr>
              <a:t>C3</a:t>
            </a:r>
          </a:p>
        </p:txBody>
      </p:sp>
      <p:sp>
        <p:nvSpPr>
          <p:cNvPr id="12" name="TextBox 11"/>
          <p:cNvSpPr txBox="1"/>
          <p:nvPr/>
        </p:nvSpPr>
        <p:spPr>
          <a:xfrm>
            <a:off x="5497767" y="6058739"/>
            <a:ext cx="2943434" cy="461665"/>
          </a:xfrm>
          <a:prstGeom prst="rect">
            <a:avLst/>
          </a:prstGeom>
          <a:solidFill>
            <a:srgbClr val="FFFF00"/>
          </a:solidFill>
        </p:spPr>
        <p:txBody>
          <a:bodyPr wrap="none" rtlCol="0">
            <a:spAutoFit/>
          </a:bodyPr>
          <a:lstStyle/>
          <a:p>
            <a:r>
              <a:rPr lang="en-US" sz="2400" b="1" dirty="0" smtClean="0"/>
              <a:t>Packet page14-15</a:t>
            </a:r>
            <a:endParaRPr lang="en-US" sz="2400" b="1" dirty="0"/>
          </a:p>
        </p:txBody>
      </p:sp>
    </p:spTree>
    <p:extLst>
      <p:ext uri="{BB962C8B-B14F-4D97-AF65-F5344CB8AC3E}">
        <p14:creationId xmlns:p14="http://schemas.microsoft.com/office/powerpoint/2010/main" val="3188180991"/>
      </p:ext>
    </p:extLst>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36</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04" y="-161086"/>
            <a:ext cx="5407572" cy="705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81252" y="2903288"/>
            <a:ext cx="2467342" cy="461665"/>
          </a:xfrm>
          <a:prstGeom prst="rect">
            <a:avLst/>
          </a:prstGeom>
          <a:solidFill>
            <a:srgbClr val="FFFF00"/>
          </a:solidFill>
        </p:spPr>
        <p:txBody>
          <a:bodyPr wrap="none" rtlCol="0">
            <a:spAutoFit/>
          </a:bodyPr>
          <a:lstStyle/>
          <a:p>
            <a:r>
              <a:rPr lang="en-US" sz="2400" b="1" dirty="0" smtClean="0"/>
              <a:t>Packet page16</a:t>
            </a:r>
            <a:endParaRPr lang="en-US" sz="2400" b="1" dirty="0"/>
          </a:p>
        </p:txBody>
      </p:sp>
    </p:spTree>
    <p:extLst>
      <p:ext uri="{BB962C8B-B14F-4D97-AF65-F5344CB8AC3E}">
        <p14:creationId xmlns:p14="http://schemas.microsoft.com/office/powerpoint/2010/main" val="227880394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97767" y="6058739"/>
            <a:ext cx="2467342" cy="461665"/>
          </a:xfrm>
          <a:prstGeom prst="rect">
            <a:avLst/>
          </a:prstGeom>
          <a:solidFill>
            <a:srgbClr val="FFFF00"/>
          </a:solidFill>
        </p:spPr>
        <p:txBody>
          <a:bodyPr wrap="none" rtlCol="0">
            <a:spAutoFit/>
          </a:bodyPr>
          <a:lstStyle/>
          <a:p>
            <a:r>
              <a:rPr lang="en-US" sz="2400" b="1" dirty="0" smtClean="0"/>
              <a:t>Packet page17</a:t>
            </a:r>
            <a:endParaRPr lang="en-US" sz="2400" b="1" dirty="0"/>
          </a:p>
        </p:txBody>
      </p:sp>
      <p:sp>
        <p:nvSpPr>
          <p:cNvPr id="5" name="Title 1"/>
          <p:cNvSpPr txBox="1">
            <a:spLocks/>
          </p:cNvSpPr>
          <p:nvPr/>
        </p:nvSpPr>
        <p:spPr>
          <a:xfrm>
            <a:off x="458096" y="898525"/>
            <a:ext cx="8382000" cy="687388"/>
          </a:xfrm>
          <a:prstGeom prst="rect">
            <a:avLst/>
          </a:prstGeom>
          <a:solidFill>
            <a:schemeClr val="accent6">
              <a:lumMod val="60000"/>
              <a:lumOff val="40000"/>
            </a:schemeClr>
          </a:solidFill>
        </p:spPr>
        <p:txBody>
          <a:bodyPr rtlCol="0">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altLang="en-US" b="1" dirty="0" smtClean="0">
                <a:solidFill>
                  <a:schemeClr val="tx1"/>
                </a:solidFill>
              </a:rPr>
              <a:t>Growth vs Fixed Mindset</a:t>
            </a:r>
            <a:endParaRPr lang="en-US" altLang="en-US" b="1" dirty="0" smtClean="0">
              <a:solidFill>
                <a:schemeClr val="tx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18" y="1585913"/>
            <a:ext cx="9497828" cy="314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69636" y="4950372"/>
            <a:ext cx="6878806" cy="830997"/>
          </a:xfrm>
          <a:prstGeom prst="rect">
            <a:avLst/>
          </a:prstGeom>
          <a:noFill/>
        </p:spPr>
        <p:txBody>
          <a:bodyPr wrap="none" rtlCol="0">
            <a:spAutoFit/>
          </a:bodyPr>
          <a:lstStyle/>
          <a:p>
            <a:pPr algn="ctr"/>
            <a:r>
              <a:rPr lang="en-US" sz="2400" b="1" dirty="0" smtClean="0">
                <a:effectLst>
                  <a:outerShdw blurRad="38100" dist="38100" dir="2700000" algn="tl">
                    <a:srgbClr val="000000">
                      <a:alpha val="43137"/>
                    </a:srgbClr>
                  </a:outerShdw>
                </a:effectLst>
              </a:rPr>
              <a:t>Why is having a growth mindset important for</a:t>
            </a:r>
          </a:p>
          <a:p>
            <a:pPr algn="ctr"/>
            <a:r>
              <a:rPr lang="en-US" sz="2400" b="1" dirty="0" smtClean="0">
                <a:effectLst>
                  <a:outerShdw blurRad="38100" dist="38100" dir="2700000" algn="tl">
                    <a:srgbClr val="000000">
                      <a:alpha val="43137"/>
                    </a:srgbClr>
                  </a:outerShdw>
                </a:effectLst>
              </a:rPr>
              <a:t> social studies teaching and learning?</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8226546"/>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38</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248400" cy="682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0359" y="6070610"/>
            <a:ext cx="7299434" cy="523220"/>
          </a:xfrm>
          <a:prstGeom prst="rect">
            <a:avLst/>
          </a:prstGeom>
          <a:solidFill>
            <a:srgbClr val="FFC000"/>
          </a:solidFill>
        </p:spPr>
        <p:txBody>
          <a:bodyPr wrap="square" rtlCol="0">
            <a:spAutoFit/>
          </a:bodyPr>
          <a:lstStyle/>
          <a:p>
            <a:r>
              <a:rPr lang="en-US" sz="2800" b="1" dirty="0" smtClean="0">
                <a:effectLst>
                  <a:outerShdw blurRad="38100" dist="38100" dir="2700000" algn="tl">
                    <a:srgbClr val="000000">
                      <a:alpha val="43137"/>
                    </a:srgbClr>
                  </a:outerShdw>
                </a:effectLst>
              </a:rPr>
              <a:t>Compelling and supporting </a:t>
            </a:r>
            <a:r>
              <a:rPr lang="en-US" sz="2800" b="1" dirty="0" smtClean="0">
                <a:effectLst>
                  <a:outerShdw blurRad="38100" dist="38100" dir="2700000" algn="tl">
                    <a:srgbClr val="000000">
                      <a:alpha val="43137"/>
                    </a:srgbClr>
                  </a:outerShdw>
                </a:effectLst>
              </a:rPr>
              <a:t>questions</a:t>
            </a:r>
            <a:endParaRPr lang="en-US" sz="2800" b="1" dirty="0" smtClean="0">
              <a:effectLst>
                <a:outerShdw blurRad="38100" dist="38100" dir="2700000" algn="tl">
                  <a:srgbClr val="000000">
                    <a:alpha val="43137"/>
                  </a:srgbClr>
                </a:outerShdw>
              </a:effectLst>
            </a:endParaRPr>
          </a:p>
        </p:txBody>
      </p:sp>
      <p:sp>
        <p:nvSpPr>
          <p:cNvPr id="4" name="TextBox 3"/>
          <p:cNvSpPr txBox="1"/>
          <p:nvPr/>
        </p:nvSpPr>
        <p:spPr>
          <a:xfrm>
            <a:off x="0" y="0"/>
            <a:ext cx="3164649" cy="461665"/>
          </a:xfrm>
          <a:prstGeom prst="rect">
            <a:avLst/>
          </a:prstGeom>
          <a:solidFill>
            <a:srgbClr val="FFFF00"/>
          </a:solidFill>
        </p:spPr>
        <p:txBody>
          <a:bodyPr wrap="none" rtlCol="0">
            <a:spAutoFit/>
          </a:bodyPr>
          <a:lstStyle/>
          <a:p>
            <a:r>
              <a:rPr lang="en-US" sz="2400" b="1" dirty="0" smtClean="0"/>
              <a:t>Packet pages 18-19</a:t>
            </a:r>
            <a:endParaRPr lang="en-US" sz="2400" b="1" dirty="0"/>
          </a:p>
        </p:txBody>
      </p:sp>
    </p:spTree>
    <p:extLst>
      <p:ext uri="{BB962C8B-B14F-4D97-AF65-F5344CB8AC3E}">
        <p14:creationId xmlns:p14="http://schemas.microsoft.com/office/powerpoint/2010/main" val="15822718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37826" y="1481955"/>
            <a:ext cx="3199915" cy="1077218"/>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C3 lesson plan </a:t>
            </a:r>
            <a:endParaRPr lang="en-US" sz="3200" b="1" dirty="0" smtClean="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template</a:t>
            </a:r>
            <a:endParaRPr lang="en-US" sz="3200" b="1" dirty="0">
              <a:effectLst>
                <a:outerShdw blurRad="38100" dist="38100" dir="2700000" algn="tl">
                  <a:srgbClr val="000000">
                    <a:alpha val="43137"/>
                  </a:srgbClr>
                </a:outerShdw>
              </a:effectLst>
            </a:endParaRPr>
          </a:p>
        </p:txBody>
      </p:sp>
      <p:sp>
        <p:nvSpPr>
          <p:cNvPr id="4" name="TextBox 3"/>
          <p:cNvSpPr txBox="1"/>
          <p:nvPr/>
        </p:nvSpPr>
        <p:spPr>
          <a:xfrm>
            <a:off x="4901345" y="5306774"/>
            <a:ext cx="3029997" cy="461665"/>
          </a:xfrm>
          <a:prstGeom prst="rect">
            <a:avLst/>
          </a:prstGeom>
          <a:solidFill>
            <a:srgbClr val="FFFF00"/>
          </a:solidFill>
        </p:spPr>
        <p:txBody>
          <a:bodyPr wrap="none" rtlCol="0">
            <a:spAutoFit/>
          </a:bodyPr>
          <a:lstStyle/>
          <a:p>
            <a:r>
              <a:rPr lang="en-US" sz="2400" b="1" dirty="0" smtClean="0"/>
              <a:t>Packet page 20-22</a:t>
            </a:r>
            <a:endParaRPr lang="en-US"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9096" cy="67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7665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0225"/>
            <a:ext cx="8229600" cy="1143000"/>
          </a:xfrm>
        </p:spPr>
        <p:txBody>
          <a:bodyPr/>
          <a:lstStyle/>
          <a:p>
            <a:pPr eaLnBrk="1" hangingPunct="1">
              <a:defRPr/>
            </a:pPr>
            <a:r>
              <a:rPr lang="en-US" sz="6600" dirty="0" smtClean="0">
                <a:solidFill>
                  <a:schemeClr val="accent6">
                    <a:lumMod val="75000"/>
                  </a:schemeClr>
                </a:solidFill>
                <a:ea typeface="MS PGothic" pitchFamily="34" charset="-128"/>
                <a:cs typeface="Lucida Sans Unicode" pitchFamily="34" charset="0"/>
              </a:rPr>
              <a:t>     </a:t>
            </a:r>
            <a:r>
              <a:rPr lang="en-US" sz="6600" dirty="0" smtClean="0">
                <a:effectLst>
                  <a:outerShdw blurRad="38100" dist="38100" dir="2700000" algn="tl">
                    <a:srgbClr val="000000">
                      <a:alpha val="43137"/>
                    </a:srgbClr>
                  </a:outerShdw>
                </a:effectLst>
                <a:ea typeface="MS PGothic" pitchFamily="34" charset="-128"/>
                <a:cs typeface="Lucida Sans Unicode" pitchFamily="34" charset="0"/>
              </a:rPr>
              <a:t>Norms</a:t>
            </a:r>
            <a:endParaRPr lang="en-US" sz="6600" dirty="0">
              <a:effectLst>
                <a:outerShdw blurRad="38100" dist="38100" dir="2700000" algn="tl">
                  <a:srgbClr val="000000">
                    <a:alpha val="43137"/>
                  </a:srgbClr>
                </a:outerShdw>
              </a:effectLst>
              <a:ea typeface="MS PGothic" pitchFamily="34" charset="-128"/>
            </a:endParaRPr>
          </a:p>
        </p:txBody>
      </p:sp>
      <p:sp>
        <p:nvSpPr>
          <p:cNvPr id="5123" name="Content Placeholder 8"/>
          <p:cNvSpPr>
            <a:spLocks noGrp="1"/>
          </p:cNvSpPr>
          <p:nvPr>
            <p:ph idx="1"/>
          </p:nvPr>
        </p:nvSpPr>
        <p:spPr>
          <a:xfrm>
            <a:off x="457200" y="1828800"/>
            <a:ext cx="8153400" cy="5141913"/>
          </a:xfrm>
        </p:spPr>
        <p:txBody>
          <a:bodyPr>
            <a:normAutofit/>
          </a:bodyPr>
          <a:lstStyle/>
          <a:p>
            <a:pPr eaLnBrk="1" hangingPunct="1">
              <a:defRPr/>
            </a:pPr>
            <a:r>
              <a:rPr lang="en-US" altLang="en-US" sz="2400" b="1" u="sng" dirty="0" smtClean="0">
                <a:ea typeface="MS PGothic" pitchFamily="34" charset="-128"/>
              </a:rPr>
              <a:t>Be an ambassador of  “lifelong learning.” </a:t>
            </a:r>
            <a:r>
              <a:rPr lang="en-US" altLang="en-US" sz="2400" dirty="0" smtClean="0">
                <a:solidFill>
                  <a:schemeClr val="tx1"/>
                </a:solidFill>
                <a:ea typeface="MS PGothic" pitchFamily="34" charset="-128"/>
              </a:rPr>
              <a:t>Show your enthusiasm for the work, support the learning of others, be willing to take risks, participate fully. </a:t>
            </a:r>
          </a:p>
          <a:p>
            <a:pPr eaLnBrk="1" hangingPunct="1">
              <a:defRPr/>
            </a:pPr>
            <a:r>
              <a:rPr lang="en-US" altLang="en-US" sz="2400" b="1" u="sng" dirty="0" smtClean="0">
                <a:ea typeface="MS PGothic" pitchFamily="34" charset="-128"/>
              </a:rPr>
              <a:t>Come to meetings prepared</a:t>
            </a:r>
            <a:r>
              <a:rPr lang="en-US" altLang="en-US" sz="2400" u="sng" dirty="0" smtClean="0">
                <a:ea typeface="MS PGothic" pitchFamily="34" charset="-128"/>
              </a:rPr>
              <a:t>.  </a:t>
            </a:r>
            <a:r>
              <a:rPr lang="en-US" altLang="en-US" sz="2400" dirty="0" smtClean="0">
                <a:solidFill>
                  <a:schemeClr val="tx1"/>
                </a:solidFill>
                <a:ea typeface="MS PGothic" pitchFamily="34" charset="-128"/>
              </a:rPr>
              <a:t>Be on time, any preparations/ readings completed, with necessary materials.</a:t>
            </a:r>
          </a:p>
          <a:p>
            <a:pPr eaLnBrk="1" hangingPunct="1">
              <a:defRPr/>
            </a:pPr>
            <a:r>
              <a:rPr lang="en-US" altLang="en-US" sz="2400" b="1" u="sng" dirty="0" smtClean="0">
                <a:ea typeface="MS PGothic" pitchFamily="34" charset="-128"/>
              </a:rPr>
              <a:t>Be focused during meetings</a:t>
            </a:r>
            <a:r>
              <a:rPr lang="en-US" altLang="en-US" sz="2400" u="sng" dirty="0" smtClean="0">
                <a:ea typeface="MS PGothic" pitchFamily="34" charset="-128"/>
              </a:rPr>
              <a:t>.  </a:t>
            </a:r>
            <a:r>
              <a:rPr lang="en-US" altLang="en-US" sz="2400" dirty="0" smtClean="0">
                <a:solidFill>
                  <a:schemeClr val="tx1"/>
                </a:solidFill>
                <a:ea typeface="MS PGothic" pitchFamily="34" charset="-128"/>
              </a:rPr>
              <a:t>Stick to network goals/ targets, use technology to enhance work at hand, limit sidebar conversations.</a:t>
            </a:r>
          </a:p>
          <a:p>
            <a:pPr eaLnBrk="1" hangingPunct="1">
              <a:defRPr/>
            </a:pPr>
            <a:r>
              <a:rPr lang="en-US" altLang="en-US" sz="2400" b="1" u="sng" dirty="0" smtClean="0">
                <a:ea typeface="MS PGothic" pitchFamily="34" charset="-128"/>
              </a:rPr>
              <a:t>Work collaboratively</a:t>
            </a:r>
            <a:r>
              <a:rPr lang="en-US" altLang="en-US" sz="2400" u="sng" dirty="0" smtClean="0">
                <a:ea typeface="MS PGothic" pitchFamily="34" charset="-128"/>
              </a:rPr>
              <a:t>.  </a:t>
            </a:r>
            <a:r>
              <a:rPr lang="en-US" altLang="en-US" sz="2400" dirty="0" smtClean="0">
                <a:solidFill>
                  <a:schemeClr val="tx1"/>
                </a:solidFill>
                <a:ea typeface="MS PGothic" pitchFamily="34" charset="-128"/>
              </a:rPr>
              <a:t>All members’ contributions are valued and honored, seek first to understand, then be  understood.</a:t>
            </a:r>
          </a:p>
          <a:p>
            <a:pPr eaLnBrk="1" hangingPunct="1">
              <a:defRPr/>
            </a:pPr>
            <a:endParaRPr lang="en-US" altLang="en-US" dirty="0" smtClean="0">
              <a:ea typeface="MS PGothic" pitchFamily="34" charset="-128"/>
            </a:endParaRPr>
          </a:p>
          <a:p>
            <a:pPr eaLnBrk="1" hangingPunct="1">
              <a:defRPr/>
            </a:pPr>
            <a:endParaRPr lang="en-US" altLang="en-US" sz="2000" dirty="0" smtClean="0">
              <a:ea typeface="MS PGothic" pitchFamily="34" charset="-128"/>
            </a:endParaRP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786" y="374650"/>
            <a:ext cx="2096814" cy="160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685836"/>
      </p:ext>
    </p:extLst>
  </p:cSld>
  <p:clrMapOvr>
    <a:masterClrMapping/>
  </p:clrMapOvr>
  <p:transition spd="slow">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10" y="0"/>
            <a:ext cx="7646276" cy="762000"/>
          </a:xfrm>
          <a:solidFill>
            <a:srgbClr val="FFFF00"/>
          </a:solidFill>
        </p:spPr>
        <p:txBody>
          <a:bodyPr>
            <a:normAutofit/>
          </a:bodyPr>
          <a:lstStyle/>
          <a:p>
            <a:pPr algn="ctr">
              <a:defRPr/>
            </a:pPr>
            <a:r>
              <a:rPr lang="en-US" b="1" i="1" dirty="0" smtClean="0">
                <a:solidFill>
                  <a:schemeClr val="tx1"/>
                </a:solidFill>
                <a:effectLst>
                  <a:outerShdw blurRad="38100" dist="38100" dir="2700000" algn="tl">
                    <a:srgbClr val="000000">
                      <a:alpha val="43137"/>
                    </a:srgbClr>
                  </a:outerShdw>
                </a:effectLst>
                <a:ea typeface="MS PGothic" pitchFamily="34" charset="-128"/>
              </a:rPr>
              <a:t>Concurrent Sessions</a:t>
            </a:r>
            <a:endParaRPr lang="en-US" b="1" i="1" dirty="0">
              <a:solidFill>
                <a:schemeClr val="tx1"/>
              </a:solidFill>
              <a:effectLst>
                <a:outerShdw blurRad="38100" dist="38100" dir="2700000" algn="tl">
                  <a:srgbClr val="000000">
                    <a:alpha val="43137"/>
                  </a:srgbClr>
                </a:outerShdw>
              </a:effectLst>
              <a:ea typeface="MS PGothic"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4038369120"/>
              </p:ext>
            </p:extLst>
          </p:nvPr>
        </p:nvGraphicFramePr>
        <p:xfrm>
          <a:off x="0" y="685800"/>
          <a:ext cx="9317420" cy="6085580"/>
        </p:xfrm>
        <a:graphic>
          <a:graphicData uri="http://schemas.openxmlformats.org/drawingml/2006/table">
            <a:tbl>
              <a:tblPr firstRow="1" firstCol="1" bandRow="1">
                <a:tableStyleId>{5C22544A-7EE6-4342-B048-85BDC9FD1C3A}</a:tableStyleId>
              </a:tblPr>
              <a:tblGrid>
                <a:gridCol w="1450428"/>
                <a:gridCol w="2522482"/>
                <a:gridCol w="2838445"/>
                <a:gridCol w="2506065"/>
              </a:tblGrid>
              <a:tr h="477357">
                <a:tc>
                  <a:txBody>
                    <a:bodyPr/>
                    <a:lstStyle/>
                    <a:p>
                      <a:pPr marL="0" marR="0">
                        <a:lnSpc>
                          <a:spcPct val="115000"/>
                        </a:lnSpc>
                        <a:spcBef>
                          <a:spcPts val="0"/>
                        </a:spcBef>
                        <a:spcAft>
                          <a:spcPts val="0"/>
                        </a:spcAft>
                      </a:pPr>
                      <a:r>
                        <a:rPr lang="en-US" sz="2000" dirty="0" smtClean="0">
                          <a:solidFill>
                            <a:schemeClr val="bg1"/>
                          </a:solidFill>
                          <a:effectLst/>
                          <a:latin typeface="+mn-lt"/>
                          <a:ea typeface="+mn-ea"/>
                          <a:cs typeface="+mn-cs"/>
                        </a:rPr>
                        <a:t>DISTRICTS</a:t>
                      </a:r>
                      <a:endParaRPr lang="en-US" sz="2000" dirty="0">
                        <a:solidFill>
                          <a:schemeClr val="bg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a:effectLst>
                            <a:outerShdw blurRad="38100" dist="38100" dir="2700000" algn="tl">
                              <a:srgbClr val="000000">
                                <a:alpha val="43137"/>
                              </a:srgbClr>
                            </a:outerShdw>
                          </a:effectLst>
                        </a:rPr>
                        <a:t>Session 1</a:t>
                      </a:r>
                      <a:endParaRPr lang="en-US"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a:effectLst>
                            <a:outerShdw blurRad="38100" dist="38100" dir="2700000" algn="tl">
                              <a:srgbClr val="000000">
                                <a:alpha val="43137"/>
                              </a:srgbClr>
                            </a:outerShdw>
                          </a:effectLst>
                        </a:rPr>
                        <a:t>Session 2</a:t>
                      </a:r>
                      <a:endParaRPr lang="en-US"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dirty="0">
                          <a:effectLst>
                            <a:outerShdw blurRad="38100" dist="38100" dir="2700000" algn="tl">
                              <a:srgbClr val="000000">
                                <a:alpha val="43137"/>
                              </a:srgbClr>
                            </a:outerShdw>
                          </a:effectLst>
                        </a:rPr>
                        <a:t>Session 3</a:t>
                      </a:r>
                      <a:endParaRPr lang="en-US" sz="2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1892711">
                <a:tc>
                  <a:txBody>
                    <a:bodyPr/>
                    <a:lstStyle/>
                    <a:p>
                      <a:pPr marL="0" marR="0">
                        <a:lnSpc>
                          <a:spcPct val="115000"/>
                        </a:lnSpc>
                        <a:spcBef>
                          <a:spcPts val="0"/>
                        </a:spcBef>
                        <a:spcAft>
                          <a:spcPts val="0"/>
                        </a:spcAft>
                      </a:pPr>
                      <a:r>
                        <a:rPr lang="en-US" sz="5400" baseline="0" dirty="0" smtClean="0">
                          <a:solidFill>
                            <a:srgbClr val="FF0000"/>
                          </a:solidFill>
                          <a:effectLst>
                            <a:outerShdw blurRad="38100" dist="38100" dir="2700000" algn="tl">
                              <a:srgbClr val="000000">
                                <a:alpha val="43137"/>
                              </a:srgbClr>
                            </a:outerShdw>
                          </a:effectLst>
                          <a:latin typeface="Calibri"/>
                          <a:ea typeface="Calibri"/>
                          <a:cs typeface="Times New Roman"/>
                        </a:rPr>
                        <a:t> </a:t>
                      </a:r>
                      <a:r>
                        <a:rPr lang="en-US" sz="5400" dirty="0" smtClean="0">
                          <a:solidFill>
                            <a:srgbClr val="FFFF00"/>
                          </a:solidFill>
                          <a:effectLst>
                            <a:outerShdw blurRad="38100" dist="38100" dir="2700000" algn="tl">
                              <a:srgbClr val="000000">
                                <a:alpha val="43137"/>
                              </a:srgbClr>
                            </a:outerShdw>
                          </a:effectLst>
                          <a:latin typeface="Calibri"/>
                          <a:ea typeface="Calibri"/>
                          <a:cs typeface="Times New Roman"/>
                        </a:rPr>
                        <a:t>A-F</a:t>
                      </a:r>
                      <a:endParaRPr lang="en-US" sz="5400" dirty="0">
                        <a:solidFill>
                          <a:srgbClr val="FFFF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a:solidFill>
                            <a:srgbClr val="7030A0"/>
                          </a:solidFill>
                          <a:effectLst>
                            <a:outerShdw blurRad="38100" dist="38100" dir="2700000" algn="tl">
                              <a:srgbClr val="000000">
                                <a:alpha val="43137"/>
                              </a:srgbClr>
                            </a:outerShdw>
                          </a:effectLst>
                        </a:rPr>
                        <a:t>Side Hallway</a:t>
                      </a:r>
                    </a:p>
                    <a:p>
                      <a:pPr marL="0" marR="0">
                        <a:lnSpc>
                          <a:spcPct val="115000"/>
                        </a:lnSpc>
                        <a:spcBef>
                          <a:spcPts val="0"/>
                        </a:spcBef>
                        <a:spcAft>
                          <a:spcPts val="0"/>
                        </a:spcAft>
                      </a:pPr>
                      <a:r>
                        <a:rPr lang="en-US" sz="2400" b="1" dirty="0" smtClean="0">
                          <a:solidFill>
                            <a:srgbClr val="7030A0"/>
                          </a:solidFill>
                          <a:effectLst>
                            <a:outerShdw blurRad="38100" dist="38100" dir="2700000" algn="tl">
                              <a:srgbClr val="000000">
                                <a:alpha val="43137"/>
                              </a:srgbClr>
                            </a:outerShdw>
                          </a:effectLst>
                        </a:rPr>
                        <a:t>PGES Rubric</a:t>
                      </a:r>
                      <a:endParaRPr lang="en-US" sz="2400" b="1"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effectLst>
                            <a:outerShdw blurRad="38100" dist="38100" dir="2700000" algn="tl">
                              <a:srgbClr val="000000">
                                <a:alpha val="43137"/>
                              </a:srgbClr>
                            </a:outerShdw>
                          </a:effectLst>
                        </a:rPr>
                        <a:t>Main Room</a:t>
                      </a:r>
                    </a:p>
                    <a:p>
                      <a:pPr marL="0" marR="0">
                        <a:lnSpc>
                          <a:spcPct val="115000"/>
                        </a:lnSpc>
                        <a:spcBef>
                          <a:spcPts val="0"/>
                        </a:spcBef>
                        <a:spcAft>
                          <a:spcPts val="0"/>
                        </a:spcAft>
                      </a:pPr>
                      <a:r>
                        <a:rPr lang="en-US" sz="2400" b="1" dirty="0" smtClean="0">
                          <a:effectLst>
                            <a:outerShdw blurRad="38100" dist="38100" dir="2700000" algn="tl">
                              <a:srgbClr val="000000">
                                <a:alpha val="43137"/>
                              </a:srgbClr>
                            </a:outerShdw>
                          </a:effectLst>
                        </a:rPr>
                        <a:t>Social Studies Network Update</a:t>
                      </a:r>
                      <a:endParaRPr lang="en-US" sz="2400" b="1" dirty="0" smtClean="0">
                        <a:effectLst>
                          <a:outerShdw blurRad="38100" dist="38100" dir="2700000" algn="tl">
                            <a:srgbClr val="000000">
                              <a:alpha val="43137"/>
                            </a:srgbClr>
                          </a:outerShdw>
                        </a:effectLst>
                        <a:latin typeface="+mn-lt"/>
                        <a:ea typeface="Calibri"/>
                        <a:cs typeface="Times New Roman"/>
                      </a:endParaRPr>
                    </a:p>
                    <a:p>
                      <a:pPr marL="0" marR="0">
                        <a:lnSpc>
                          <a:spcPct val="115000"/>
                        </a:lnSpc>
                        <a:spcBef>
                          <a:spcPts val="0"/>
                        </a:spcBef>
                        <a:spcAft>
                          <a:spcPts val="0"/>
                        </a:spcAft>
                      </a:pPr>
                      <a:endParaRPr lang="en-US" sz="20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0070C0"/>
                          </a:solidFill>
                          <a:effectLst>
                            <a:outerShdw blurRad="38100" dist="38100" dir="2700000" algn="tl">
                              <a:srgbClr val="000000">
                                <a:alpha val="43137"/>
                              </a:srgbClr>
                            </a:outerShdw>
                          </a:effectLst>
                        </a:rPr>
                        <a:t>Front </a:t>
                      </a:r>
                      <a:r>
                        <a:rPr lang="en-US" sz="2400" b="1" u="sng" dirty="0">
                          <a:solidFill>
                            <a:srgbClr val="0070C0"/>
                          </a:solidFill>
                          <a:effectLst>
                            <a:outerShdw blurRad="38100" dist="38100" dir="2700000" algn="tl">
                              <a:srgbClr val="000000">
                                <a:alpha val="43137"/>
                              </a:srgbClr>
                            </a:outerShdw>
                          </a:effectLst>
                        </a:rPr>
                        <a:t>Room</a:t>
                      </a:r>
                    </a:p>
                    <a:p>
                      <a:pPr marL="0" marR="0">
                        <a:lnSpc>
                          <a:spcPct val="115000"/>
                        </a:lnSpc>
                        <a:spcBef>
                          <a:spcPts val="0"/>
                        </a:spcBef>
                        <a:spcAft>
                          <a:spcPts val="0"/>
                        </a:spcAft>
                      </a:pPr>
                      <a:r>
                        <a:rPr lang="en-US" sz="2400" b="1" dirty="0" smtClean="0">
                          <a:solidFill>
                            <a:srgbClr val="0070C0"/>
                          </a:solidFill>
                          <a:effectLst>
                            <a:outerShdw blurRad="38100" dist="38100" dir="2700000" algn="tl">
                              <a:srgbClr val="000000">
                                <a:alpha val="43137"/>
                              </a:srgbClr>
                            </a:outerShdw>
                          </a:effectLst>
                        </a:rPr>
                        <a:t>Science Network update</a:t>
                      </a:r>
                      <a:endParaRPr lang="en-US" sz="2400" b="1"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189271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5400" dirty="0" smtClean="0">
                          <a:solidFill>
                            <a:srgbClr val="FF0000"/>
                          </a:solidFill>
                          <a:effectLst>
                            <a:outerShdw blurRad="38100" dist="38100" dir="2700000" algn="tl">
                              <a:srgbClr val="000000">
                                <a:alpha val="43137"/>
                              </a:srgbClr>
                            </a:outerShdw>
                          </a:effectLst>
                          <a:latin typeface="Calibri"/>
                          <a:ea typeface="Calibri"/>
                          <a:cs typeface="Times New Roman"/>
                        </a:rPr>
                        <a:t> </a:t>
                      </a:r>
                      <a:r>
                        <a:rPr lang="en-US" sz="5400" dirty="0" smtClean="0">
                          <a:solidFill>
                            <a:srgbClr val="FFFF00"/>
                          </a:solidFill>
                          <a:effectLst>
                            <a:outerShdw blurRad="38100" dist="38100" dir="2700000" algn="tl">
                              <a:srgbClr val="000000">
                                <a:alpha val="43137"/>
                              </a:srgbClr>
                            </a:outerShdw>
                          </a:effectLst>
                          <a:latin typeface="Calibri"/>
                          <a:ea typeface="Calibri"/>
                          <a:cs typeface="Times New Roman"/>
                        </a:rPr>
                        <a:t>G-O</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5400" dirty="0" smtClean="0">
                        <a:solidFill>
                          <a:srgbClr val="FF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effectLst>
                            <a:outerShdw blurRad="38100" dist="38100" dir="2700000" algn="tl">
                              <a:srgbClr val="000000">
                                <a:alpha val="43137"/>
                              </a:srgbClr>
                            </a:outerShdw>
                          </a:effectLst>
                        </a:rPr>
                        <a:t>Main Room</a:t>
                      </a:r>
                    </a:p>
                    <a:p>
                      <a:pPr marL="0" marR="0">
                        <a:lnSpc>
                          <a:spcPct val="115000"/>
                        </a:lnSpc>
                        <a:spcBef>
                          <a:spcPts val="0"/>
                        </a:spcBef>
                        <a:spcAft>
                          <a:spcPts val="0"/>
                        </a:spcAft>
                      </a:pPr>
                      <a:r>
                        <a:rPr lang="en-US" sz="2400" b="1" dirty="0" smtClean="0">
                          <a:effectLst>
                            <a:outerShdw blurRad="38100" dist="38100" dir="2700000" algn="tl">
                              <a:srgbClr val="000000">
                                <a:alpha val="43137"/>
                              </a:srgbClr>
                            </a:outerShdw>
                          </a:effectLst>
                        </a:rPr>
                        <a:t>Social Studies Network Update</a:t>
                      </a:r>
                      <a:endParaRPr lang="en-US" sz="2400" b="1" dirty="0" smtClean="0">
                        <a:effectLst>
                          <a:outerShdw blurRad="38100" dist="38100" dir="2700000" algn="tl">
                            <a:srgbClr val="000000">
                              <a:alpha val="43137"/>
                            </a:srgbClr>
                          </a:outerShdw>
                        </a:effectLst>
                        <a:latin typeface="+mn-lt"/>
                        <a:ea typeface="Calibri"/>
                        <a:cs typeface="Times New Roman"/>
                      </a:endParaRPr>
                    </a:p>
                    <a:p>
                      <a:pPr marL="0" marR="0">
                        <a:lnSpc>
                          <a:spcPct val="115000"/>
                        </a:lnSpc>
                        <a:spcBef>
                          <a:spcPts val="0"/>
                        </a:spcBef>
                        <a:spcAft>
                          <a:spcPts val="0"/>
                        </a:spcAft>
                      </a:pPr>
                      <a:endParaRPr lang="en-US" sz="20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0070C0"/>
                          </a:solidFill>
                          <a:effectLst>
                            <a:outerShdw blurRad="38100" dist="38100" dir="2700000" algn="tl">
                              <a:srgbClr val="000000">
                                <a:alpha val="43137"/>
                              </a:srgbClr>
                            </a:outerShdw>
                          </a:effectLst>
                        </a:rPr>
                        <a:t>Front Room</a:t>
                      </a:r>
                    </a:p>
                    <a:p>
                      <a:pPr marL="0" marR="0">
                        <a:lnSpc>
                          <a:spcPct val="115000"/>
                        </a:lnSpc>
                        <a:spcBef>
                          <a:spcPts val="0"/>
                        </a:spcBef>
                        <a:spcAft>
                          <a:spcPts val="0"/>
                        </a:spcAft>
                      </a:pPr>
                      <a:r>
                        <a:rPr lang="en-US" sz="2400" b="1" dirty="0" smtClean="0">
                          <a:solidFill>
                            <a:srgbClr val="0070C0"/>
                          </a:solidFill>
                          <a:effectLst>
                            <a:outerShdw blurRad="38100" dist="38100" dir="2700000" algn="tl">
                              <a:srgbClr val="000000">
                                <a:alpha val="43137"/>
                              </a:srgbClr>
                            </a:outerShdw>
                          </a:effectLst>
                        </a:rPr>
                        <a:t>Science Network update</a:t>
                      </a:r>
                      <a:endParaRPr lang="en-US" sz="2400" b="1"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7030A0"/>
                          </a:solidFill>
                          <a:effectLst>
                            <a:outerShdw blurRad="38100" dist="38100" dir="2700000" algn="tl">
                              <a:srgbClr val="000000">
                                <a:alpha val="43137"/>
                              </a:srgbClr>
                            </a:outerShdw>
                          </a:effectLst>
                        </a:rPr>
                        <a:t>Side Hallway</a:t>
                      </a:r>
                    </a:p>
                    <a:p>
                      <a:pPr marL="0" marR="0">
                        <a:lnSpc>
                          <a:spcPct val="115000"/>
                        </a:lnSpc>
                        <a:spcBef>
                          <a:spcPts val="0"/>
                        </a:spcBef>
                        <a:spcAft>
                          <a:spcPts val="0"/>
                        </a:spcAft>
                      </a:pPr>
                      <a:r>
                        <a:rPr lang="en-US" sz="2400" b="1" dirty="0" smtClean="0">
                          <a:solidFill>
                            <a:srgbClr val="7030A0"/>
                          </a:solidFill>
                          <a:effectLst>
                            <a:outerShdw blurRad="38100" dist="38100" dir="2700000" algn="tl">
                              <a:srgbClr val="000000">
                                <a:alpha val="43137"/>
                              </a:srgbClr>
                            </a:outerShdw>
                          </a:effectLst>
                        </a:rPr>
                        <a:t>PGES Rubric</a:t>
                      </a:r>
                      <a:endParaRPr lang="en-US" sz="2400" b="1"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168241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5400" dirty="0" smtClean="0">
                          <a:solidFill>
                            <a:srgbClr val="FF0000"/>
                          </a:solidFill>
                          <a:effectLst>
                            <a:outerShdw blurRad="38100" dist="38100" dir="2700000" algn="tl">
                              <a:srgbClr val="000000">
                                <a:alpha val="43137"/>
                              </a:srgbClr>
                            </a:outerShdw>
                          </a:effectLst>
                          <a:latin typeface="Calibri"/>
                          <a:ea typeface="Calibri"/>
                          <a:cs typeface="Times New Roman"/>
                        </a:rPr>
                        <a:t> </a:t>
                      </a:r>
                      <a:r>
                        <a:rPr lang="en-US" sz="5400" dirty="0" smtClean="0">
                          <a:solidFill>
                            <a:srgbClr val="FFFF00"/>
                          </a:solidFill>
                          <a:effectLst>
                            <a:outerShdw blurRad="38100" dist="38100" dir="2700000" algn="tl">
                              <a:srgbClr val="000000">
                                <a:alpha val="43137"/>
                              </a:srgbClr>
                            </a:outerShdw>
                          </a:effectLst>
                          <a:latin typeface="Calibri"/>
                          <a:ea typeface="Calibri"/>
                          <a:cs typeface="Times New Roman"/>
                        </a:rPr>
                        <a:t>P-Z</a:t>
                      </a:r>
                    </a:p>
                    <a:p>
                      <a:pPr marL="0" marR="0">
                        <a:lnSpc>
                          <a:spcPct val="115000"/>
                        </a:lnSpc>
                        <a:spcBef>
                          <a:spcPts val="0"/>
                        </a:spcBef>
                        <a:spcAft>
                          <a:spcPts val="0"/>
                        </a:spcAft>
                      </a:pPr>
                      <a:endParaRPr lang="en-US" sz="1800"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0070C0"/>
                          </a:solidFill>
                          <a:effectLst>
                            <a:outerShdw blurRad="38100" dist="38100" dir="2700000" algn="tl">
                              <a:srgbClr val="000000">
                                <a:alpha val="43137"/>
                              </a:srgbClr>
                            </a:outerShdw>
                          </a:effectLst>
                        </a:rPr>
                        <a:t>Front Room</a:t>
                      </a:r>
                    </a:p>
                    <a:p>
                      <a:pPr marL="0" marR="0">
                        <a:lnSpc>
                          <a:spcPct val="115000"/>
                        </a:lnSpc>
                        <a:spcBef>
                          <a:spcPts val="0"/>
                        </a:spcBef>
                        <a:spcAft>
                          <a:spcPts val="0"/>
                        </a:spcAft>
                      </a:pPr>
                      <a:r>
                        <a:rPr lang="en-US" sz="2400" b="1" dirty="0" smtClean="0">
                          <a:solidFill>
                            <a:srgbClr val="0070C0"/>
                          </a:solidFill>
                          <a:effectLst>
                            <a:outerShdw blurRad="38100" dist="38100" dir="2700000" algn="tl">
                              <a:srgbClr val="000000">
                                <a:alpha val="43137"/>
                              </a:srgbClr>
                            </a:outerShdw>
                          </a:effectLst>
                        </a:rPr>
                        <a:t>Science Network update</a:t>
                      </a:r>
                      <a:endParaRPr lang="en-US" sz="2400" b="1" dirty="0">
                        <a:solidFill>
                          <a:srgbClr val="0070C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solidFill>
                            <a:srgbClr val="7030A0"/>
                          </a:solidFill>
                          <a:effectLst>
                            <a:outerShdw blurRad="38100" dist="38100" dir="2700000" algn="tl">
                              <a:srgbClr val="000000">
                                <a:alpha val="43137"/>
                              </a:srgbClr>
                            </a:outerShdw>
                          </a:effectLst>
                        </a:rPr>
                        <a:t>Side Hallway</a:t>
                      </a:r>
                    </a:p>
                    <a:p>
                      <a:pPr marL="0" marR="0">
                        <a:lnSpc>
                          <a:spcPct val="115000"/>
                        </a:lnSpc>
                        <a:spcBef>
                          <a:spcPts val="0"/>
                        </a:spcBef>
                        <a:spcAft>
                          <a:spcPts val="0"/>
                        </a:spcAft>
                      </a:pPr>
                      <a:r>
                        <a:rPr lang="en-US" sz="2400" b="1" dirty="0" smtClean="0">
                          <a:solidFill>
                            <a:srgbClr val="7030A0"/>
                          </a:solidFill>
                          <a:effectLst>
                            <a:outerShdw blurRad="38100" dist="38100" dir="2700000" algn="tl">
                              <a:srgbClr val="000000">
                                <a:alpha val="43137"/>
                              </a:srgbClr>
                            </a:outerShdw>
                          </a:effectLst>
                        </a:rPr>
                        <a:t>PGES Rubric</a:t>
                      </a:r>
                      <a:endParaRPr lang="en-US" sz="2400" b="1" dirty="0" smtClean="0">
                        <a:solidFill>
                          <a:srgbClr val="7030A0"/>
                        </a:solidFill>
                        <a:effectLst>
                          <a:outerShdw blurRad="38100" dist="38100" dir="2700000" algn="tl">
                            <a:srgbClr val="000000">
                              <a:alpha val="43137"/>
                            </a:srgbClr>
                          </a:outerShdw>
                        </a:effectLst>
                        <a:latin typeface="Calibri"/>
                        <a:ea typeface="Calibri"/>
                        <a:cs typeface="Times New Roman"/>
                      </a:endParaRPr>
                    </a:p>
                    <a:p>
                      <a:pPr marL="0" marR="0">
                        <a:lnSpc>
                          <a:spcPct val="115000"/>
                        </a:lnSpc>
                        <a:spcBef>
                          <a:spcPts val="0"/>
                        </a:spcBef>
                        <a:spcAft>
                          <a:spcPts val="0"/>
                        </a:spcAft>
                      </a:pPr>
                      <a:endParaRPr lang="en-US" sz="2400" b="1" dirty="0">
                        <a:solidFill>
                          <a:srgbClr val="7030A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1" u="sng" dirty="0" smtClean="0">
                          <a:effectLst>
                            <a:outerShdw blurRad="38100" dist="38100" dir="2700000" algn="tl">
                              <a:srgbClr val="000000">
                                <a:alpha val="43137"/>
                              </a:srgbClr>
                            </a:outerShdw>
                          </a:effectLst>
                        </a:rPr>
                        <a:t>Main </a:t>
                      </a:r>
                      <a:r>
                        <a:rPr lang="en-US" sz="2400" b="1" u="sng" dirty="0">
                          <a:effectLst>
                            <a:outerShdw blurRad="38100" dist="38100" dir="2700000" algn="tl">
                              <a:srgbClr val="000000">
                                <a:alpha val="43137"/>
                              </a:srgbClr>
                            </a:outerShdw>
                          </a:effectLst>
                        </a:rPr>
                        <a:t>Room</a:t>
                      </a:r>
                    </a:p>
                    <a:p>
                      <a:pPr marL="0" marR="0">
                        <a:lnSpc>
                          <a:spcPct val="115000"/>
                        </a:lnSpc>
                        <a:spcBef>
                          <a:spcPts val="0"/>
                        </a:spcBef>
                        <a:spcAft>
                          <a:spcPts val="0"/>
                        </a:spcAft>
                      </a:pPr>
                      <a:r>
                        <a:rPr lang="en-US" sz="2400" b="1" dirty="0" smtClean="0">
                          <a:effectLst>
                            <a:outerShdw blurRad="38100" dist="38100" dir="2700000" algn="tl">
                              <a:srgbClr val="000000">
                                <a:alpha val="43137"/>
                              </a:srgbClr>
                            </a:outerShdw>
                          </a:effectLst>
                        </a:rPr>
                        <a:t>Social Studies Network Update</a:t>
                      </a:r>
                      <a:endParaRPr lang="en-US" sz="2400" b="1" dirty="0" smtClean="0">
                        <a:effectLst>
                          <a:outerShdw blurRad="38100" dist="38100" dir="2700000" algn="tl">
                            <a:srgbClr val="000000">
                              <a:alpha val="43137"/>
                            </a:srgbClr>
                          </a:outerShdw>
                        </a:effectLst>
                        <a:latin typeface="+mn-lt"/>
                        <a:ea typeface="Calibri"/>
                        <a:cs typeface="Times New Roman"/>
                      </a:endParaRPr>
                    </a:p>
                  </a:txBody>
                  <a:tcPr marL="68580" marR="68580" marT="0" marB="0"/>
                </a:tc>
              </a:tr>
            </a:tbl>
          </a:graphicData>
        </a:graphic>
      </p:graphicFrame>
      <p:sp>
        <p:nvSpPr>
          <p:cNvPr id="3" name="Right Arrow 2"/>
          <p:cNvSpPr/>
          <p:nvPr/>
        </p:nvSpPr>
        <p:spPr>
          <a:xfrm>
            <a:off x="2667000" y="2494756"/>
            <a:ext cx="979488"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a:off x="5799795" y="2494756"/>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4860926" y="4438650"/>
            <a:ext cx="979487" cy="484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2840421" y="6065837"/>
            <a:ext cx="977900" cy="48577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a:off x="5840413" y="6069013"/>
            <a:ext cx="977900" cy="48577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10161586"/>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686800" cy="1481959"/>
          </a:xfrm>
          <a:solidFill>
            <a:schemeClr val="accent1">
              <a:lumMod val="40000"/>
              <a:lumOff val="60000"/>
            </a:schemeClr>
          </a:solidFill>
        </p:spPr>
        <p:txBody>
          <a:bodyPr>
            <a:normAutofit/>
          </a:bodyPr>
          <a:lstStyle/>
          <a:p>
            <a:r>
              <a:rPr lang="en-US" b="1" dirty="0" smtClean="0">
                <a:solidFill>
                  <a:srgbClr val="00B0F0"/>
                </a:solidFill>
                <a:effectLst>
                  <a:outerShdw blurRad="38100" dist="38100" dir="2700000" algn="tl">
                    <a:srgbClr val="000000">
                      <a:alpha val="43137"/>
                    </a:srgbClr>
                  </a:outerShdw>
                </a:effectLst>
              </a:rPr>
              <a:t>Professional Growth and Effectiveness System (PGES)</a:t>
            </a:r>
            <a:r>
              <a:rPr lang="en-US" b="1" dirty="0">
                <a:solidFill>
                  <a:srgbClr val="00B0F0"/>
                </a:solidFill>
                <a:effectLst>
                  <a:outerShdw blurRad="38100" dist="38100" dir="2700000" algn="tl">
                    <a:srgbClr val="000000">
                      <a:alpha val="43137"/>
                    </a:srgbClr>
                  </a:outerShdw>
                </a:effectLst>
              </a:rPr>
              <a:t> </a:t>
            </a:r>
            <a:r>
              <a:rPr lang="en-US" b="1" dirty="0" smtClean="0">
                <a:solidFill>
                  <a:srgbClr val="00B0F0"/>
                </a:solidFill>
                <a:effectLst>
                  <a:outerShdw blurRad="38100" dist="38100" dir="2700000" algn="tl">
                    <a:srgbClr val="000000">
                      <a:alpha val="43137"/>
                    </a:srgbClr>
                  </a:outerShdw>
                </a:effectLst>
              </a:rPr>
              <a:t>Rubric</a:t>
            </a:r>
            <a:endParaRPr lang="en-US" b="1" dirty="0">
              <a:solidFill>
                <a:srgbClr val="00B0F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066800" y="2579234"/>
            <a:ext cx="7848600" cy="2664736"/>
          </a:xfrm>
        </p:spPr>
        <p:txBody>
          <a:bodyPr>
            <a:normAutofit/>
          </a:bodyPr>
          <a:lstStyle/>
          <a:p>
            <a:r>
              <a:rPr lang="en-US" sz="4000" b="1" dirty="0" smtClean="0">
                <a:solidFill>
                  <a:srgbClr val="0070C0"/>
                </a:solidFill>
              </a:rPr>
              <a:t>The </a:t>
            </a:r>
            <a:r>
              <a:rPr lang="en-US" sz="4000" b="1" i="1" dirty="0" smtClean="0">
                <a:solidFill>
                  <a:srgbClr val="0070C0"/>
                </a:solidFill>
              </a:rPr>
              <a:t>What, </a:t>
            </a:r>
            <a:r>
              <a:rPr lang="en-US" sz="4000" b="1" dirty="0" smtClean="0">
                <a:solidFill>
                  <a:srgbClr val="0070C0"/>
                </a:solidFill>
              </a:rPr>
              <a:t>The </a:t>
            </a:r>
            <a:r>
              <a:rPr lang="en-US" sz="4000" b="1" i="1" dirty="0" smtClean="0">
                <a:solidFill>
                  <a:srgbClr val="0070C0"/>
                </a:solidFill>
              </a:rPr>
              <a:t>Why, </a:t>
            </a:r>
            <a:r>
              <a:rPr lang="en-US" sz="4000" b="1" dirty="0" smtClean="0">
                <a:solidFill>
                  <a:srgbClr val="0070C0"/>
                </a:solidFill>
              </a:rPr>
              <a:t>&amp; The </a:t>
            </a:r>
            <a:r>
              <a:rPr lang="en-US" sz="4000" b="1" i="1" dirty="0" smtClean="0">
                <a:solidFill>
                  <a:srgbClr val="0070C0"/>
                </a:solidFill>
              </a:rPr>
              <a:t>How</a:t>
            </a:r>
          </a:p>
          <a:p>
            <a:endParaRPr lang="en-US" b="1" i="1" dirty="0">
              <a:solidFill>
                <a:schemeClr val="tx2">
                  <a:lumMod val="60000"/>
                  <a:lumOff val="40000"/>
                </a:schemeClr>
              </a:solidFill>
            </a:endParaRPr>
          </a:p>
          <a:p>
            <a:r>
              <a:rPr lang="en-US" sz="4000" b="1" dirty="0" smtClean="0">
                <a:solidFill>
                  <a:schemeClr val="tx1"/>
                </a:solidFill>
                <a:effectLst>
                  <a:outerShdw blurRad="38100" dist="38100" dir="2700000" algn="tl">
                    <a:srgbClr val="000000">
                      <a:alpha val="43137"/>
                    </a:srgbClr>
                  </a:outerShdw>
                </a:effectLst>
              </a:rPr>
              <a:t>March </a:t>
            </a:r>
            <a:r>
              <a:rPr lang="en-US" sz="4000" b="1" dirty="0" smtClean="0">
                <a:solidFill>
                  <a:schemeClr val="tx1"/>
                </a:solidFill>
                <a:effectLst>
                  <a:outerShdw blurRad="38100" dist="38100" dir="2700000" algn="tl">
                    <a:srgbClr val="000000">
                      <a:alpha val="43137"/>
                    </a:srgbClr>
                  </a:outerShdw>
                </a:effectLst>
              </a:rPr>
              <a:t>2014 </a:t>
            </a:r>
            <a:r>
              <a:rPr lang="en-US" sz="4000" b="1" dirty="0" smtClean="0">
                <a:solidFill>
                  <a:schemeClr val="tx1"/>
                </a:solidFill>
                <a:effectLst>
                  <a:outerShdw blurRad="38100" dist="38100" dir="2700000" algn="tl">
                    <a:srgbClr val="000000">
                      <a:alpha val="43137"/>
                    </a:srgbClr>
                  </a:outerShdw>
                </a:effectLst>
              </a:rPr>
              <a:t>ISLN</a:t>
            </a:r>
            <a:endParaRPr lang="en-US" sz="4000" b="1"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414" y="5023253"/>
            <a:ext cx="2313619" cy="94205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852" r="7566"/>
          <a:stretch/>
        </p:blipFill>
        <p:spPr>
          <a:xfrm>
            <a:off x="5877329" y="4329570"/>
            <a:ext cx="1437871" cy="1856459"/>
          </a:xfrm>
          <a:prstGeom prst="rect">
            <a:avLst/>
          </a:prstGeom>
        </p:spPr>
      </p:pic>
    </p:spTree>
    <p:extLst>
      <p:ext uri="{BB962C8B-B14F-4D97-AF65-F5344CB8AC3E}">
        <p14:creationId xmlns:p14="http://schemas.microsoft.com/office/powerpoint/2010/main" val="39899265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468" y="491636"/>
            <a:ext cx="7024744" cy="1143000"/>
          </a:xfrm>
        </p:spPr>
        <p:txBody>
          <a:bodyPr>
            <a:normAutofit/>
          </a:bodyPr>
          <a:lstStyle/>
          <a:p>
            <a:r>
              <a:rPr lang="en-US" sz="5400" b="1" dirty="0" smtClean="0">
                <a:solidFill>
                  <a:srgbClr val="0070C0"/>
                </a:solidFill>
                <a:effectLst>
                  <a:outerShdw blurRad="38100" dist="38100" dir="2700000" algn="tl">
                    <a:srgbClr val="000000">
                      <a:alpha val="43137"/>
                    </a:srgbClr>
                  </a:outerShdw>
                </a:effectLst>
              </a:rPr>
              <a:t>Today’s Targets</a:t>
            </a:r>
            <a:endParaRPr lang="en-US" sz="54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9538" y="1634636"/>
            <a:ext cx="8458200" cy="3854668"/>
          </a:xfrm>
        </p:spPr>
        <p:txBody>
          <a:bodyPr>
            <a:normAutofit lnSpcReduction="10000"/>
          </a:bodyPr>
          <a:lstStyle/>
          <a:p>
            <a:pPr lvl="1">
              <a:buFont typeface="Wingdings" panose="05000000000000000000" pitchFamily="2" charset="2"/>
              <a:buChar char="Ø"/>
            </a:pPr>
            <a:r>
              <a:rPr lang="en-US" kern="0" dirty="0" smtClean="0"/>
              <a:t> </a:t>
            </a:r>
            <a:r>
              <a:rPr lang="en-US" sz="4400" kern="0" dirty="0" smtClean="0"/>
              <a:t>Deepen our understanding of PGES Implementation </a:t>
            </a:r>
            <a:r>
              <a:rPr lang="en-US" sz="4400" kern="0" dirty="0"/>
              <a:t>R</a:t>
            </a:r>
            <a:r>
              <a:rPr lang="en-US" sz="4400" kern="0" dirty="0" smtClean="0"/>
              <a:t>ubric </a:t>
            </a:r>
          </a:p>
          <a:p>
            <a:pPr lvl="1">
              <a:buFont typeface="Wingdings" panose="05000000000000000000" pitchFamily="2" charset="2"/>
              <a:buChar char="Ø"/>
            </a:pPr>
            <a:r>
              <a:rPr lang="en-US" sz="4400" kern="0" dirty="0" smtClean="0"/>
              <a:t> Practice using the rubric to support district  implementation</a:t>
            </a:r>
          </a:p>
          <a:p>
            <a:pPr marL="0" lvl="1" indent="0">
              <a:buFont typeface="Tahoma" pitchFamily="34" charset="0"/>
              <a:buNone/>
            </a:pPr>
            <a:endParaRPr lang="en-US" sz="4400" kern="0" dirty="0" smtClean="0"/>
          </a:p>
          <a:p>
            <a:pPr marL="0" indent="0">
              <a:buNone/>
            </a:pPr>
            <a:endParaRPr lang="en-US" dirty="0"/>
          </a:p>
        </p:txBody>
      </p:sp>
      <p:pic>
        <p:nvPicPr>
          <p:cNvPr id="2050" name="Picture 2" descr="C:\Users\rwoosley\AppData\Local\Microsoft\Windows\Temporary Internet Files\Content.IE5\CS97OVYQ\MP9003988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241" y="78828"/>
            <a:ext cx="192024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9658" y="5455213"/>
            <a:ext cx="2313619" cy="94205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852" r="7566"/>
          <a:stretch/>
        </p:blipFill>
        <p:spPr>
          <a:xfrm>
            <a:off x="6700344" y="4724399"/>
            <a:ext cx="1437871" cy="1461629"/>
          </a:xfrm>
          <a:prstGeom prst="rect">
            <a:avLst/>
          </a:prstGeom>
        </p:spPr>
      </p:pic>
    </p:spTree>
    <p:extLst>
      <p:ext uri="{BB962C8B-B14F-4D97-AF65-F5344CB8AC3E}">
        <p14:creationId xmlns:p14="http://schemas.microsoft.com/office/powerpoint/2010/main" val="1280999935"/>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219200"/>
          </a:xfrm>
          <a:solidFill>
            <a:schemeClr val="bg2">
              <a:lumMod val="20000"/>
              <a:lumOff val="80000"/>
            </a:schemeClr>
          </a:solidFill>
        </p:spPr>
        <p:txBody>
          <a:bodyPr>
            <a:normAutofit fontScale="90000"/>
          </a:bodyPr>
          <a:lstStyle/>
          <a:p>
            <a:pPr algn="l"/>
            <a:r>
              <a:rPr lang="en-US" b="1" dirty="0" smtClean="0">
                <a:effectLst>
                  <a:outerShdw blurRad="38100" dist="38100" dir="2700000" algn="tl">
                    <a:srgbClr val="000000">
                      <a:alpha val="43137"/>
                    </a:srgbClr>
                  </a:outerShdw>
                </a:effectLst>
              </a:rPr>
              <a:t>      What is the PGES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Implementation Rubric?</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30763"/>
          </a:xfrm>
        </p:spPr>
        <p:txBody>
          <a:bodyPr>
            <a:normAutofit fontScale="77500" lnSpcReduction="20000"/>
          </a:bodyPr>
          <a:lstStyle/>
          <a:p>
            <a:pPr marL="0" indent="0">
              <a:buNone/>
            </a:pPr>
            <a:r>
              <a:rPr lang="en-US" sz="3900" dirty="0" smtClean="0"/>
              <a:t>A resource </a:t>
            </a:r>
            <a:r>
              <a:rPr lang="en-US" sz="3900" b="1" dirty="0" smtClean="0">
                <a:effectLst>
                  <a:outerShdw blurRad="38100" dist="38100" dir="2700000" algn="tl">
                    <a:srgbClr val="000000">
                      <a:alpha val="43137"/>
                    </a:srgbClr>
                  </a:outerShdw>
                </a:effectLst>
              </a:rPr>
              <a:t>designed for </a:t>
            </a:r>
            <a:r>
              <a:rPr lang="en-US" sz="3900" b="1" dirty="0" smtClean="0">
                <a:solidFill>
                  <a:srgbClr val="0070C0"/>
                </a:solidFill>
                <a:effectLst>
                  <a:outerShdw blurRad="38100" dist="38100" dir="2700000" algn="tl">
                    <a:srgbClr val="000000">
                      <a:alpha val="43137"/>
                    </a:srgbClr>
                  </a:outerShdw>
                </a:effectLst>
              </a:rPr>
              <a:t>district leaders  </a:t>
            </a:r>
            <a:r>
              <a:rPr lang="en-US" sz="3900" dirty="0" smtClean="0"/>
              <a:t>to help districts create a robust PGES by- </a:t>
            </a:r>
          </a:p>
          <a:p>
            <a:pPr marL="0" indent="0">
              <a:buNone/>
            </a:pPr>
            <a:r>
              <a:rPr lang="en-US" sz="3900" dirty="0" smtClean="0"/>
              <a:t> </a:t>
            </a:r>
          </a:p>
          <a:p>
            <a:pPr>
              <a:buFont typeface="Wingdings" panose="05000000000000000000" pitchFamily="2" charset="2"/>
              <a:buChar char="ü"/>
            </a:pPr>
            <a:r>
              <a:rPr lang="en-US" sz="3500" dirty="0" smtClean="0"/>
              <a:t>guiding self-assessment about PPGES and the TPGES implementation across the district</a:t>
            </a:r>
          </a:p>
          <a:p>
            <a:pPr marL="0" indent="0">
              <a:buNone/>
            </a:pPr>
            <a:endParaRPr lang="en-US" sz="3500" dirty="0" smtClean="0"/>
          </a:p>
          <a:p>
            <a:pPr>
              <a:buFont typeface="Wingdings" panose="05000000000000000000" pitchFamily="2" charset="2"/>
              <a:buChar char="ü"/>
            </a:pPr>
            <a:r>
              <a:rPr lang="en-US" sz="3500" dirty="0" smtClean="0"/>
              <a:t>providing definitions and evidence of strong and weak implementation</a:t>
            </a:r>
          </a:p>
          <a:p>
            <a:pPr marL="0" indent="0">
              <a:buNone/>
            </a:pPr>
            <a:endParaRPr lang="en-US" sz="3500" dirty="0" smtClean="0"/>
          </a:p>
          <a:p>
            <a:pPr>
              <a:buFont typeface="Wingdings" panose="05000000000000000000" pitchFamily="2" charset="2"/>
              <a:buChar char="ü"/>
            </a:pPr>
            <a:r>
              <a:rPr lang="en-US" sz="3500" dirty="0" smtClean="0"/>
              <a:t>informing and guiding plans for next steps</a:t>
            </a:r>
          </a:p>
          <a:p>
            <a:pPr marL="0" indent="0">
              <a:buNone/>
            </a:pPr>
            <a:endParaRPr lang="en-US" sz="35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40" y="0"/>
            <a:ext cx="2682240" cy="1676400"/>
          </a:xfrm>
          <a:prstGeom prst="rect">
            <a:avLst/>
          </a:prstGeom>
        </p:spPr>
      </p:pic>
    </p:spTree>
    <p:extLst>
      <p:ext uri="{BB962C8B-B14F-4D97-AF65-F5344CB8AC3E}">
        <p14:creationId xmlns:p14="http://schemas.microsoft.com/office/powerpoint/2010/main" val="206196645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7558"/>
            <a:ext cx="8471905" cy="6061841"/>
          </a:xfrm>
        </p:spPr>
        <p:txBody>
          <a:bodyPr>
            <a:normAutofit/>
          </a:bodyPr>
          <a:lstStyle/>
          <a:p>
            <a:pPr marL="0" indent="0">
              <a:buNone/>
            </a:pPr>
            <a:r>
              <a:rPr lang="en-US" b="1" dirty="0" smtClean="0">
                <a:effectLst>
                  <a:outerShdw blurRad="38100" dist="38100" dir="2700000" algn="tl">
                    <a:srgbClr val="000000">
                      <a:alpha val="43137"/>
                    </a:srgbClr>
                  </a:outerShdw>
                </a:effectLst>
              </a:rPr>
              <a:t>Incorporates -  </a:t>
            </a:r>
          </a:p>
          <a:p>
            <a:pPr>
              <a:buFont typeface="Wingdings" panose="05000000000000000000" pitchFamily="2" charset="2"/>
              <a:buChar char="ü"/>
            </a:pPr>
            <a:r>
              <a:rPr lang="en-US" b="1" dirty="0" smtClean="0"/>
              <a:t>the Measures of Effective Teaching (MET) principles </a:t>
            </a:r>
          </a:p>
          <a:p>
            <a:pPr>
              <a:buFont typeface="Wingdings" panose="05000000000000000000" pitchFamily="2" charset="2"/>
              <a:buChar char="ü"/>
            </a:pPr>
            <a:endParaRPr lang="en-US" dirty="0"/>
          </a:p>
          <a:p>
            <a:pPr marL="0" indent="0">
              <a:buNone/>
            </a:pPr>
            <a:endParaRPr lang="en-US" dirty="0" smtClean="0"/>
          </a:p>
          <a:p>
            <a:pPr>
              <a:buFont typeface="Wingdings" panose="05000000000000000000" pitchFamily="2" charset="2"/>
              <a:buChar char="ü"/>
            </a:pPr>
            <a:endParaRPr lang="en-US" dirty="0"/>
          </a:p>
          <a:p>
            <a:pPr>
              <a:buFont typeface="Wingdings" panose="05000000000000000000" pitchFamily="2" charset="2"/>
              <a:buChar char="ü"/>
            </a:pPr>
            <a:endParaRPr lang="en-US" dirty="0" smtClean="0"/>
          </a:p>
          <a:p>
            <a:pPr>
              <a:buFont typeface="Wingdings" panose="05000000000000000000" pitchFamily="2" charset="2"/>
              <a:buChar char="ü"/>
            </a:pPr>
            <a:endParaRPr lang="en-US" dirty="0" smtClean="0"/>
          </a:p>
          <a:p>
            <a:pPr marL="0" indent="0">
              <a:buNone/>
            </a:pPr>
            <a:r>
              <a:rPr lang="en-US" b="1" dirty="0" smtClean="0">
                <a:effectLst>
                  <a:outerShdw blurRad="38100" dist="38100" dir="2700000" algn="tl">
                    <a:srgbClr val="000000">
                      <a:alpha val="43137"/>
                    </a:srgbClr>
                  </a:outerShdw>
                </a:effectLst>
              </a:rPr>
              <a:t>Integrates -</a:t>
            </a:r>
          </a:p>
          <a:p>
            <a:pPr>
              <a:buFont typeface="Wingdings" panose="05000000000000000000" pitchFamily="2" charset="2"/>
              <a:buChar char="ü"/>
            </a:pPr>
            <a:r>
              <a:rPr lang="en-US" b="1" dirty="0" smtClean="0"/>
              <a:t>KDE’s Capacity Framework </a:t>
            </a:r>
          </a:p>
          <a:p>
            <a:pPr marL="0" indent="0">
              <a:buNone/>
            </a:pPr>
            <a:r>
              <a:rPr lang="en-US" sz="2800" b="1" dirty="0" smtClean="0"/>
              <a:t>	</a:t>
            </a:r>
            <a:r>
              <a:rPr lang="en-US" sz="2800" dirty="0" smtClean="0"/>
              <a:t>human                                organizational </a:t>
            </a:r>
          </a:p>
          <a:p>
            <a:pPr marL="0" indent="0">
              <a:buNone/>
            </a:pPr>
            <a:r>
              <a:rPr lang="en-US" sz="2800" dirty="0" smtClean="0"/>
              <a:t>                   material 			      structural</a:t>
            </a:r>
          </a:p>
          <a:p>
            <a:pPr marL="0" indent="0">
              <a:buNone/>
            </a:pPr>
            <a:endParaRPr lang="en-US" dirty="0"/>
          </a:p>
          <a:p>
            <a:pPr>
              <a:buFont typeface="Wingdings" panose="05000000000000000000" pitchFamily="2" charset="2"/>
              <a:buChar char="ü"/>
            </a:pPr>
            <a:endParaRPr lang="en-US" dirty="0" smtClean="0"/>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041" y="1511579"/>
            <a:ext cx="5348939" cy="244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rwoosley\Pictures\imported pictures\happy fa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2859" y="4491037"/>
            <a:ext cx="614363" cy="614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woosley\Pictures\imported pictures\imagesCAWA3B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7521" y="4401739"/>
            <a:ext cx="792957" cy="7929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9929" y="5194334"/>
            <a:ext cx="716757" cy="716757"/>
          </a:xfrm>
          <a:prstGeom prst="rect">
            <a:avLst/>
          </a:prstGeom>
        </p:spPr>
      </p:pic>
      <p:pic>
        <p:nvPicPr>
          <p:cNvPr id="1032" name="Picture 8" descr="C:\Users\rwoosley\AppData\Local\Microsoft\Windows\Temporary Internet Files\Content.IE5\WQGWTRJ7\MC90043492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7407" y="5161204"/>
            <a:ext cx="755091" cy="75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08361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64449858"/>
              </p:ext>
            </p:extLst>
          </p:nvPr>
        </p:nvGraphicFramePr>
        <p:xfrm>
          <a:off x="228600" y="3048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47800" y="5333999"/>
            <a:ext cx="6705600" cy="584775"/>
          </a:xfrm>
          <a:prstGeom prst="rect">
            <a:avLst/>
          </a:prstGeom>
          <a:noFill/>
        </p:spPr>
        <p:txBody>
          <a:bodyPr wrap="square" rtlCol="0">
            <a:spAutoFit/>
          </a:bodyPr>
          <a:lstStyle/>
          <a:p>
            <a:pPr algn="ctr"/>
            <a:r>
              <a:rPr lang="en-US" sz="3200" b="1" dirty="0" smtClean="0">
                <a:solidFill>
                  <a:schemeClr val="tx2">
                    <a:lumMod val="50000"/>
                  </a:schemeClr>
                </a:solidFill>
                <a:effectLst>
                  <a:outerShdw blurRad="38100" dist="38100" dir="2700000" algn="tl">
                    <a:srgbClr val="000000">
                      <a:alpha val="43137"/>
                    </a:srgbClr>
                  </a:outerShdw>
                </a:effectLst>
              </a:rPr>
              <a:t>KDE Capacity Framework</a:t>
            </a:r>
            <a:endParaRPr lang="en-US" sz="32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18540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6519041"/>
            <a:ext cx="8839200" cy="5105400"/>
          </a:xfrm>
        </p:spPr>
        <p:txBody>
          <a:bodyPr>
            <a:normAutofit fontScale="90000"/>
          </a:bodyPr>
          <a:lstStyle/>
          <a:p>
            <a:pPr marL="571500" lvl="0" indent="-571500" algn="l">
              <a:buFont typeface="Arial" panose="020B0604020202020204" pitchFamily="34" charset="0"/>
              <a:buChar char="•"/>
            </a:pP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2700" dirty="0" smtClean="0"/>
              <a:t/>
            </a:r>
            <a:br>
              <a:rPr lang="en-US" sz="2700" dirty="0" smtClean="0"/>
            </a:br>
            <a:r>
              <a:rPr lang="en-US" sz="2700" b="1" dirty="0" smtClean="0"/>
              <a:t>* </a:t>
            </a:r>
            <a:r>
              <a:rPr lang="en-US" sz="3100" b="1" dirty="0" smtClean="0"/>
              <a:t>to </a:t>
            </a:r>
            <a:r>
              <a:rPr lang="en-US" sz="3100" b="1" dirty="0"/>
              <a:t>provide consistency of </a:t>
            </a:r>
            <a:r>
              <a:rPr lang="en-US" sz="3100" b="1" dirty="0" smtClean="0"/>
              <a:t>implementation </a:t>
            </a:r>
            <a:r>
              <a:rPr lang="en-US" sz="3100" b="1" dirty="0"/>
              <a:t>across </a:t>
            </a:r>
            <a:r>
              <a:rPr lang="en-US" sz="3100" b="1" dirty="0" smtClean="0"/>
              <a:t>	the state</a:t>
            </a:r>
            <a:br>
              <a:rPr lang="en-US" sz="3100" b="1" dirty="0" smtClean="0"/>
            </a:br>
            <a:r>
              <a:rPr lang="en-US" sz="3100" b="1" dirty="0" smtClean="0"/>
              <a:t/>
            </a:r>
            <a:br>
              <a:rPr lang="en-US" sz="3100" b="1" dirty="0" smtClean="0"/>
            </a:br>
            <a:r>
              <a:rPr lang="en-US" sz="3100" b="1" dirty="0" smtClean="0"/>
              <a:t>* to communicate priorities to stakeholders</a:t>
            </a:r>
            <a:br>
              <a:rPr lang="en-US" sz="3100" b="1" dirty="0" smtClean="0"/>
            </a:br>
            <a:r>
              <a:rPr lang="en-US" sz="3100" b="1" dirty="0" smtClean="0"/>
              <a:t/>
            </a:r>
            <a:br>
              <a:rPr lang="en-US" sz="3100" b="1" dirty="0" smtClean="0"/>
            </a:br>
            <a:r>
              <a:rPr lang="en-US" sz="3100" b="1" dirty="0" smtClean="0"/>
              <a:t>* to help </a:t>
            </a:r>
            <a:r>
              <a:rPr lang="en-US" sz="3100" b="1" dirty="0"/>
              <a:t>districts </a:t>
            </a:r>
            <a:r>
              <a:rPr lang="en-US" sz="3100" b="1" dirty="0" smtClean="0"/>
              <a:t>go </a:t>
            </a:r>
            <a:r>
              <a:rPr lang="en-US" sz="3100" b="1" dirty="0"/>
              <a:t>beyond technical </a:t>
            </a:r>
            <a:r>
              <a:rPr lang="en-US" sz="3100" b="1" dirty="0" smtClean="0"/>
              <a:t>	implementation to </a:t>
            </a:r>
            <a:r>
              <a:rPr lang="en-US" sz="3100" b="1" dirty="0"/>
              <a:t>the </a:t>
            </a:r>
            <a:r>
              <a:rPr lang="en-US" sz="3100" b="1" dirty="0" smtClean="0"/>
              <a:t>system structure </a:t>
            </a:r>
            <a:r>
              <a:rPr lang="en-US" sz="3100" b="1" dirty="0"/>
              <a:t>that must </a:t>
            </a:r>
            <a:r>
              <a:rPr lang="en-US" sz="3100" b="1" dirty="0" smtClean="0"/>
              <a:t>	be </a:t>
            </a:r>
            <a:r>
              <a:rPr lang="en-US" sz="3100" b="1" dirty="0"/>
              <a:t>in place for </a:t>
            </a:r>
            <a:r>
              <a:rPr lang="en-US" sz="3100" b="1" dirty="0" smtClean="0"/>
              <a:t>effective PGES implementation</a:t>
            </a:r>
            <a:br>
              <a:rPr lang="en-US" sz="3100" b="1" dirty="0" smtClean="0"/>
            </a:br>
            <a:r>
              <a:rPr lang="en-US" sz="3100" b="1" dirty="0" smtClean="0"/>
              <a:t/>
            </a:r>
            <a:br>
              <a:rPr lang="en-US" sz="3100" b="1" dirty="0" smtClean="0"/>
            </a:br>
            <a:r>
              <a:rPr lang="en-US" sz="3100" b="1" dirty="0" smtClean="0"/>
              <a:t> * to take </a:t>
            </a:r>
            <a:r>
              <a:rPr lang="en-US" sz="3100" b="1" dirty="0"/>
              <a:t>the conversation to the </a:t>
            </a:r>
            <a:r>
              <a:rPr lang="en-US" sz="3100" b="1" dirty="0" smtClean="0"/>
              <a:t>needed system shifts – </a:t>
            </a:r>
            <a:r>
              <a:rPr lang="en-US" sz="2700" dirty="0" smtClean="0"/>
              <a:t>(</a:t>
            </a:r>
            <a:r>
              <a:rPr lang="en-US" sz="2700" dirty="0"/>
              <a:t>building on what’s in place or what can be </a:t>
            </a:r>
            <a:r>
              <a:rPr lang="en-US" sz="2700" dirty="0" smtClean="0"/>
              <a:t>	refined</a:t>
            </a:r>
            <a:r>
              <a:rPr lang="en-US" sz="2700" dirty="0"/>
              <a:t>)</a:t>
            </a:r>
            <a:r>
              <a:rPr lang="en-US" sz="3100" b="1" dirty="0"/>
              <a:t/>
            </a:r>
            <a:br>
              <a:rPr lang="en-US" sz="3100" b="1" dirty="0"/>
            </a:br>
            <a:r>
              <a:rPr lang="en-US" sz="2700" dirty="0"/>
              <a:t> </a:t>
            </a:r>
            <a:r>
              <a:rPr lang="en-US" sz="2800" dirty="0" smtClean="0"/>
              <a:t/>
            </a:r>
            <a:br>
              <a:rPr lang="en-US" sz="2800" dirty="0" smtClean="0"/>
            </a:br>
            <a:r>
              <a:rPr lang="en-US" sz="3200" dirty="0"/>
              <a:t/>
            </a:r>
            <a:br>
              <a:rPr lang="en-US" sz="3200" dirty="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4455" y="-1"/>
            <a:ext cx="4191000" cy="1524000"/>
          </a:xfrm>
        </p:spPr>
      </p:pic>
    </p:spTree>
    <p:extLst>
      <p:ext uri="{BB962C8B-B14F-4D97-AF65-F5344CB8AC3E}">
        <p14:creationId xmlns:p14="http://schemas.microsoft.com/office/powerpoint/2010/main" val="128310547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a:bodyPr>
          <a:lstStyle/>
          <a:p>
            <a:r>
              <a:rPr lang="en-US" dirty="0" smtClean="0"/>
              <a:t/>
            </a:r>
            <a:br>
              <a:rPr lang="en-US" dirty="0" smtClean="0"/>
            </a:br>
            <a:r>
              <a:rPr lang="en-US" dirty="0"/>
              <a:t/>
            </a:r>
            <a:br>
              <a:rPr lang="en-US" dirty="0"/>
            </a:br>
            <a:r>
              <a:rPr lang="en-US" dirty="0" smtClean="0"/>
              <a:t>Take 2 minutes…</a:t>
            </a:r>
            <a:endParaRPr lang="en-US" dirty="0"/>
          </a:p>
        </p:txBody>
      </p:sp>
      <p:sp>
        <p:nvSpPr>
          <p:cNvPr id="3" name="Content Placeholder 2"/>
          <p:cNvSpPr>
            <a:spLocks noGrp="1"/>
          </p:cNvSpPr>
          <p:nvPr>
            <p:ph idx="1"/>
          </p:nvPr>
        </p:nvSpPr>
        <p:spPr>
          <a:xfrm>
            <a:off x="152400" y="3048000"/>
            <a:ext cx="8839200" cy="3078163"/>
          </a:xfrm>
        </p:spPr>
        <p:txBody>
          <a:bodyPr>
            <a:normAutofit fontScale="77500" lnSpcReduction="20000"/>
          </a:bodyPr>
          <a:lstStyle/>
          <a:p>
            <a:pPr marL="0" indent="0" algn="ctr">
              <a:buNone/>
            </a:pPr>
            <a:endParaRPr lang="en-US" sz="6000" dirty="0" smtClean="0"/>
          </a:p>
          <a:p>
            <a:pPr marL="0" indent="0" algn="ctr">
              <a:buNone/>
            </a:pPr>
            <a:r>
              <a:rPr lang="en-US" sz="6000" dirty="0" smtClean="0"/>
              <a:t>What </a:t>
            </a:r>
            <a:r>
              <a:rPr lang="en-US" sz="6000" dirty="0"/>
              <a:t>do you notice </a:t>
            </a:r>
            <a:r>
              <a:rPr lang="en-US" sz="6000" dirty="0" smtClean="0"/>
              <a:t>about </a:t>
            </a:r>
            <a:r>
              <a:rPr lang="en-US" sz="6000" dirty="0"/>
              <a:t>the </a:t>
            </a:r>
            <a:r>
              <a:rPr lang="en-US" sz="6000" dirty="0" smtClean="0"/>
              <a:t>format/organization of the Implementation Rubric?</a:t>
            </a:r>
            <a:endParaRPr lang="en-US" sz="6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151" y="235470"/>
            <a:ext cx="4572000" cy="1447800"/>
          </a:xfrm>
          <a:prstGeom prst="rect">
            <a:avLst/>
          </a:prstGeom>
        </p:spPr>
      </p:pic>
      <p:sp>
        <p:nvSpPr>
          <p:cNvPr id="5" name="TextBox 4"/>
          <p:cNvSpPr txBox="1"/>
          <p:nvPr/>
        </p:nvSpPr>
        <p:spPr>
          <a:xfrm>
            <a:off x="5292815" y="5895330"/>
            <a:ext cx="3029997" cy="461665"/>
          </a:xfrm>
          <a:prstGeom prst="rect">
            <a:avLst/>
          </a:prstGeom>
          <a:solidFill>
            <a:srgbClr val="FFFF00"/>
          </a:solidFill>
        </p:spPr>
        <p:txBody>
          <a:bodyPr wrap="none" rtlCol="0">
            <a:spAutoFit/>
          </a:bodyPr>
          <a:lstStyle/>
          <a:p>
            <a:r>
              <a:rPr lang="en-US" sz="2400" b="1" dirty="0" smtClean="0"/>
              <a:t>Packet page 25-34</a:t>
            </a:r>
            <a:endParaRPr lang="en-US" sz="2400" b="1" dirty="0"/>
          </a:p>
        </p:txBody>
      </p:sp>
    </p:spTree>
    <p:extLst>
      <p:ext uri="{BB962C8B-B14F-4D97-AF65-F5344CB8AC3E}">
        <p14:creationId xmlns:p14="http://schemas.microsoft.com/office/powerpoint/2010/main" val="31958327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84238"/>
          </a:xfrm>
        </p:spPr>
        <p:txBody>
          <a:bodyPr/>
          <a:lstStyle/>
          <a:p>
            <a:r>
              <a:rPr lang="en-US" b="1" dirty="0" smtClean="0"/>
              <a:t>Rubric Format</a:t>
            </a:r>
            <a:endParaRPr lang="en-US" b="1" dirty="0"/>
          </a:p>
        </p:txBody>
      </p:sp>
      <p:sp>
        <p:nvSpPr>
          <p:cNvPr id="3" name="Content Placeholder 2"/>
          <p:cNvSpPr>
            <a:spLocks noGrp="1"/>
          </p:cNvSpPr>
          <p:nvPr>
            <p:ph idx="1"/>
          </p:nvPr>
        </p:nvSpPr>
        <p:spPr>
          <a:xfrm>
            <a:off x="551792" y="1295400"/>
            <a:ext cx="8363607" cy="4830763"/>
          </a:xfrm>
        </p:spPr>
        <p:txBody>
          <a:bodyPr>
            <a:normAutofit fontScale="85000" lnSpcReduction="20000"/>
          </a:bodyPr>
          <a:lstStyle/>
          <a:p>
            <a:pPr lvl="0"/>
            <a:r>
              <a:rPr lang="en-US" sz="3500" b="1" dirty="0" smtClean="0"/>
              <a:t>Includes </a:t>
            </a:r>
            <a:r>
              <a:rPr lang="en-US" sz="3500" b="1" dirty="0"/>
              <a:t>an overall guiding question for each </a:t>
            </a:r>
            <a:r>
              <a:rPr lang="en-US" sz="3500" b="1" dirty="0" smtClean="0"/>
              <a:t>section of </a:t>
            </a:r>
            <a:r>
              <a:rPr lang="en-US" sz="3500" b="1" dirty="0"/>
              <a:t>the rubric/tool</a:t>
            </a:r>
          </a:p>
          <a:p>
            <a:pPr marL="0" indent="0">
              <a:buNone/>
            </a:pPr>
            <a:r>
              <a:rPr lang="en-US" sz="3500" b="1" dirty="0"/>
              <a:t> </a:t>
            </a:r>
          </a:p>
          <a:p>
            <a:pPr lvl="0"/>
            <a:r>
              <a:rPr lang="en-US" sz="3500" b="1" dirty="0" smtClean="0">
                <a:solidFill>
                  <a:srgbClr val="0000CC"/>
                </a:solidFill>
              </a:rPr>
              <a:t>Includes icons connected to the 4 capacities with the  </a:t>
            </a:r>
            <a:r>
              <a:rPr lang="en-US" sz="3500" b="1" dirty="0">
                <a:solidFill>
                  <a:srgbClr val="0000CC"/>
                </a:solidFill>
              </a:rPr>
              <a:t>guiding </a:t>
            </a:r>
            <a:r>
              <a:rPr lang="en-US" sz="3500" b="1" dirty="0" smtClean="0">
                <a:solidFill>
                  <a:srgbClr val="0000CC"/>
                </a:solidFill>
              </a:rPr>
              <a:t>questions</a:t>
            </a:r>
            <a:endParaRPr lang="en-US" sz="3500" b="1" dirty="0">
              <a:solidFill>
                <a:srgbClr val="0000CC"/>
              </a:solidFill>
            </a:endParaRPr>
          </a:p>
          <a:p>
            <a:pPr marL="0" indent="0">
              <a:buNone/>
            </a:pPr>
            <a:r>
              <a:rPr lang="en-US" sz="3500" b="1" dirty="0">
                <a:solidFill>
                  <a:schemeClr val="tx2">
                    <a:lumMod val="60000"/>
                    <a:lumOff val="40000"/>
                  </a:schemeClr>
                </a:solidFill>
              </a:rPr>
              <a:t> </a:t>
            </a:r>
          </a:p>
          <a:p>
            <a:pPr lvl="0"/>
            <a:r>
              <a:rPr lang="en-US" sz="3500" b="1" dirty="0"/>
              <a:t>Identifies criteria for weak and strong implementation </a:t>
            </a:r>
            <a:endParaRPr lang="en-US" sz="3500" b="1" dirty="0" smtClean="0"/>
          </a:p>
          <a:p>
            <a:pPr marL="0" lvl="0" indent="0">
              <a:buNone/>
            </a:pPr>
            <a:r>
              <a:rPr lang="en-US" sz="3500" b="1" dirty="0"/>
              <a:t> </a:t>
            </a:r>
          </a:p>
          <a:p>
            <a:pPr lvl="0"/>
            <a:r>
              <a:rPr lang="en-US" sz="3500" b="1" dirty="0">
                <a:solidFill>
                  <a:srgbClr val="0000CC"/>
                </a:solidFill>
              </a:rPr>
              <a:t>Includes </a:t>
            </a:r>
            <a:r>
              <a:rPr lang="en-US" sz="3500" b="1" i="1" dirty="0">
                <a:solidFill>
                  <a:srgbClr val="0000CC"/>
                </a:solidFill>
              </a:rPr>
              <a:t>evidence</a:t>
            </a:r>
            <a:r>
              <a:rPr lang="en-US" sz="3500" b="1" dirty="0">
                <a:solidFill>
                  <a:srgbClr val="0000CC"/>
                </a:solidFill>
              </a:rPr>
              <a:t> that indicates strong implementation</a:t>
            </a:r>
          </a:p>
          <a:p>
            <a:pPr marL="0" indent="0">
              <a:buNone/>
            </a:pPr>
            <a:endParaRPr lang="en-US" dirty="0" smtClean="0">
              <a:solidFill>
                <a:schemeClr val="tx2">
                  <a:lumMod val="60000"/>
                  <a:lumOff val="40000"/>
                </a:schemeClr>
              </a:solidFill>
            </a:endParaRPr>
          </a:p>
        </p:txBody>
      </p:sp>
    </p:spTree>
    <p:extLst>
      <p:ext uri="{BB962C8B-B14F-4D97-AF65-F5344CB8AC3E}">
        <p14:creationId xmlns:p14="http://schemas.microsoft.com/office/powerpoint/2010/main" val="2143577562"/>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36872"/>
            <a:ext cx="8229600" cy="1143000"/>
          </a:xfrm>
        </p:spPr>
        <p:txBody>
          <a:bodyPr/>
          <a:lstStyle/>
          <a:p>
            <a:r>
              <a:rPr lang="en-US" b="1" dirty="0" smtClean="0">
                <a:effectLst>
                  <a:outerShdw blurRad="38100" dist="38100" dir="2700000" algn="tl">
                    <a:srgbClr val="000000">
                      <a:alpha val="43137"/>
                    </a:srgbClr>
                  </a:outerShdw>
                </a:effectLst>
              </a:rPr>
              <a:t>Feedback from Fayette Co.</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0"/>
            <a:ext cx="7848600" cy="4389120"/>
          </a:xfrm>
        </p:spPr>
      </p:pic>
      <p:pic>
        <p:nvPicPr>
          <p:cNvPr id="6" name="Picture 1" descr="Description: fcps-eng-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412" y="5279872"/>
            <a:ext cx="2441850" cy="151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8092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a:xfrm>
            <a:off x="2836069" y="165100"/>
            <a:ext cx="5097203" cy="1143000"/>
          </a:xfrm>
          <a:solidFill>
            <a:schemeClr val="tx2"/>
          </a:solidFill>
        </p:spPr>
        <p:txBody>
          <a:bodyPr>
            <a:normAutofit fontScale="90000"/>
          </a:bodyPr>
          <a:lstStyle/>
          <a:p>
            <a:pPr algn="ctr" eaLnBrk="1" hangingPunct="1">
              <a:defRPr/>
            </a:pPr>
            <a:r>
              <a:rPr lang="en-US" altLang="en-US" sz="3600" b="1" spc="300" dirty="0" smtClean="0">
                <a:ea typeface="MS PGothic" pitchFamily="34" charset="-128"/>
              </a:rPr>
              <a:t>ISLN Meeting </a:t>
            </a:r>
            <a:br>
              <a:rPr lang="en-US" altLang="en-US" sz="3600" b="1" spc="300" dirty="0" smtClean="0">
                <a:ea typeface="MS PGothic" pitchFamily="34" charset="-128"/>
              </a:rPr>
            </a:br>
            <a:r>
              <a:rPr lang="en-US" altLang="en-US" sz="3600" b="1" spc="300" dirty="0" smtClean="0">
                <a:ea typeface="MS PGothic" pitchFamily="34" charset="-128"/>
              </a:rPr>
              <a:t>   IMPORTANT NOTES</a:t>
            </a:r>
          </a:p>
        </p:txBody>
      </p:sp>
      <p:sp>
        <p:nvSpPr>
          <p:cNvPr id="7171" name="Rectangle 6"/>
          <p:cNvSpPr>
            <a:spLocks noChangeArrowheads="1"/>
          </p:cNvSpPr>
          <p:nvPr/>
        </p:nvSpPr>
        <p:spPr bwMode="auto">
          <a:xfrm>
            <a:off x="533400" y="19050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endParaRPr lang="en-US" altLang="en-US" sz="3200">
              <a:solidFill>
                <a:srgbClr val="DD5807"/>
              </a:solidFill>
            </a:endParaRPr>
          </a:p>
        </p:txBody>
      </p:sp>
      <p:graphicFrame>
        <p:nvGraphicFramePr>
          <p:cNvPr id="5" name="Table 4"/>
          <p:cNvGraphicFramePr>
            <a:graphicFrameLocks noGrp="1"/>
          </p:cNvGraphicFramePr>
          <p:nvPr/>
        </p:nvGraphicFramePr>
        <p:xfrm>
          <a:off x="1311275" y="1447800"/>
          <a:ext cx="7462838" cy="5426075"/>
        </p:xfrm>
        <a:graphic>
          <a:graphicData uri="http://schemas.openxmlformats.org/drawingml/2006/table">
            <a:tbl>
              <a:tblPr>
                <a:tableStyleId>{5940675A-B579-460E-94D1-54222C63F5DA}</a:tableStyleId>
              </a:tblPr>
              <a:tblGrid>
                <a:gridCol w="3710655"/>
                <a:gridCol w="3752183"/>
              </a:tblGrid>
              <a:tr h="542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 </a:t>
                      </a:r>
                      <a:endParaRPr kumimoji="0" lang="en-US" sz="2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effectLst/>
                        </a:rPr>
                        <a:t>What do I want to remember? </a:t>
                      </a:r>
                      <a:endParaRPr kumimoji="0" lang="en-US" sz="3200" b="1" i="0" u="none" strike="noStrike" cap="none" normalizeH="0" baseline="0" dirty="0" smtClean="0">
                        <a:ln>
                          <a:noFill/>
                        </a:ln>
                        <a:solidFill>
                          <a:schemeClr val="accent6">
                            <a:lumMod val="75000"/>
                          </a:schemeClr>
                        </a:solidFill>
                        <a:effectLst/>
                        <a:latin typeface="Georgia" pitchFamily="18" charset="0"/>
                      </a:endParaRPr>
                    </a:p>
                  </a:txBody>
                  <a:tcPr marL="91427" marR="91427"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effectLst/>
                        </a:rPr>
                        <a:t>How will I use this information, and how will I share it with others in my district?</a:t>
                      </a:r>
                      <a:r>
                        <a:rPr kumimoji="0" lang="en-US" sz="3200" u="none" strike="noStrike" cap="none" normalizeH="0" baseline="0" dirty="0" smtClean="0">
                          <a:ln>
                            <a:noFill/>
                          </a:ln>
                          <a:effectLst/>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Georgia" pitchFamily="18" charset="0"/>
                      </a:endParaRPr>
                    </a:p>
                  </a:txBody>
                  <a:tcPr marL="91427" marR="91427" marT="45728" marB="45728" horzOverflow="overflow"/>
                </a:tc>
              </a:tr>
            </a:tbl>
          </a:graphicData>
        </a:graphic>
      </p:graphicFrame>
      <p:pic>
        <p:nvPicPr>
          <p:cNvPr id="7180" name="Picture 3" descr="MC90010474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538" y="1635125"/>
            <a:ext cx="10223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 descr="MC90010487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7126">
            <a:off x="6661150" y="1423988"/>
            <a:ext cx="94297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82" name="TextBox 7"/>
          <p:cNvSpPr txBox="1">
            <a:spLocks noChangeArrowheads="1"/>
          </p:cNvSpPr>
          <p:nvPr/>
        </p:nvSpPr>
        <p:spPr bwMode="auto">
          <a:xfrm>
            <a:off x="511175" y="1077913"/>
            <a:ext cx="2124075" cy="460375"/>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2400">
                <a:solidFill>
                  <a:schemeClr val="bg1"/>
                </a:solidFill>
                <a:latin typeface="Arial" pitchFamily="34" charset="0"/>
                <a:cs typeface="Arial" pitchFamily="34" charset="0"/>
              </a:rPr>
              <a:t>PINK Sheet</a:t>
            </a:r>
          </a:p>
        </p:txBody>
      </p:sp>
      <p:sp>
        <p:nvSpPr>
          <p:cNvPr id="2" name="TextBox 1"/>
          <p:cNvSpPr txBox="1">
            <a:spLocks noChangeArrowheads="1"/>
          </p:cNvSpPr>
          <p:nvPr/>
        </p:nvSpPr>
        <p:spPr bwMode="auto">
          <a:xfrm rot="-225966">
            <a:off x="1087438" y="4991100"/>
            <a:ext cx="3497262"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en-US" altLang="en-US" sz="2400" b="1" dirty="0">
                <a:latin typeface="Calibri" pitchFamily="34" charset="0"/>
                <a:cs typeface="Arial" pitchFamily="34" charset="0"/>
              </a:rPr>
              <a:t>Also don’t forget your </a:t>
            </a:r>
          </a:p>
          <a:p>
            <a:pPr eaLnBrk="1" hangingPunct="1"/>
            <a:r>
              <a:rPr lang="en-US" altLang="en-US" sz="2400" b="1" dirty="0">
                <a:latin typeface="Calibri" pitchFamily="34" charset="0"/>
                <a:cs typeface="Arial" pitchFamily="34" charset="0"/>
              </a:rPr>
              <a:t>YELLOW Evaluation sheet</a:t>
            </a:r>
          </a:p>
          <a:p>
            <a:pPr eaLnBrk="1" hangingPunct="1"/>
            <a:r>
              <a:rPr lang="en-US" altLang="en-US" sz="2400" b="1" dirty="0">
                <a:latin typeface="Calibri" pitchFamily="34" charset="0"/>
                <a:cs typeface="Arial" pitchFamily="34" charset="0"/>
              </a:rPr>
              <a:t>We Need your FEEDBACK!</a:t>
            </a:r>
          </a:p>
        </p:txBody>
      </p:sp>
    </p:spTree>
    <p:extLst>
      <p:ext uri="{BB962C8B-B14F-4D97-AF65-F5344CB8AC3E}">
        <p14:creationId xmlns:p14="http://schemas.microsoft.com/office/powerpoint/2010/main" val="125501929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432" y="168972"/>
            <a:ext cx="8657967" cy="6308028"/>
          </a:xfrm>
        </p:spPr>
      </p:pic>
    </p:spTree>
    <p:extLst>
      <p:ext uri="{BB962C8B-B14F-4D97-AF65-F5344CB8AC3E}">
        <p14:creationId xmlns:p14="http://schemas.microsoft.com/office/powerpoint/2010/main" val="85184484"/>
      </p:ext>
    </p:extLst>
  </p:cSld>
  <p:clrMapOvr>
    <a:masterClrMapping/>
  </p:clrMapOvr>
  <p:transition spd="slow">
    <p:wheel spokes="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3733799" cy="1524000"/>
          </a:xfrm>
        </p:spPr>
        <p:txBody>
          <a:bodyPr>
            <a:normAutofit/>
          </a:bodyPr>
          <a:lstStyle/>
          <a:p>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6538"/>
            <a:ext cx="4419600" cy="1759137"/>
          </a:xfrm>
        </p:spPr>
      </p:pic>
      <p:sp>
        <p:nvSpPr>
          <p:cNvPr id="7" name="TextBox 6"/>
          <p:cNvSpPr txBox="1"/>
          <p:nvPr/>
        </p:nvSpPr>
        <p:spPr>
          <a:xfrm>
            <a:off x="488730" y="2299526"/>
            <a:ext cx="8421674" cy="4524315"/>
          </a:xfrm>
          <a:prstGeom prst="rect">
            <a:avLst/>
          </a:prstGeom>
          <a:solidFill>
            <a:schemeClr val="bg2">
              <a:lumMod val="20000"/>
              <a:lumOff val="80000"/>
            </a:schemeClr>
          </a:solidFill>
        </p:spPr>
        <p:txBody>
          <a:bodyPr wrap="square" rtlCol="0">
            <a:spAutoFit/>
          </a:bodyPr>
          <a:lstStyle/>
          <a:p>
            <a:pPr marL="285750" indent="-285750">
              <a:buFont typeface="Wingdings" panose="05000000000000000000" pitchFamily="2" charset="2"/>
              <a:buChar char="ü"/>
            </a:pPr>
            <a:r>
              <a:rPr lang="en-US" sz="3600" b="1" dirty="0" smtClean="0"/>
              <a:t>Review  #6  - </a:t>
            </a:r>
            <a:r>
              <a:rPr lang="en-US" sz="3600" b="1" i="1" dirty="0" smtClean="0"/>
              <a:t>Assure Accuracy</a:t>
            </a:r>
          </a:p>
          <a:p>
            <a:r>
              <a:rPr lang="en-US" sz="3600" b="1" i="1" dirty="0" smtClean="0"/>
              <a:t> </a:t>
            </a:r>
            <a:r>
              <a:rPr lang="en-US" sz="3600" b="1" i="1" dirty="0" smtClean="0">
                <a:solidFill>
                  <a:srgbClr val="FF0000"/>
                </a:solidFill>
              </a:rPr>
              <a:t> </a:t>
            </a:r>
            <a:r>
              <a:rPr lang="en-US" sz="3600" b="1" dirty="0" smtClean="0"/>
              <a:t>Independently, read and reflect on the </a:t>
            </a:r>
            <a:r>
              <a:rPr lang="en-US" sz="3600" b="1" dirty="0" smtClean="0">
                <a:solidFill>
                  <a:srgbClr val="FF0000"/>
                </a:solidFill>
              </a:rPr>
              <a:t>questions, </a:t>
            </a:r>
            <a:r>
              <a:rPr lang="en-US" sz="3600" b="1" dirty="0" smtClean="0"/>
              <a:t>the</a:t>
            </a:r>
            <a:r>
              <a:rPr lang="en-US" sz="3600" b="1" dirty="0" smtClean="0">
                <a:solidFill>
                  <a:srgbClr val="FF0000"/>
                </a:solidFill>
              </a:rPr>
              <a:t> weak &amp; strong criteria </a:t>
            </a:r>
            <a:r>
              <a:rPr lang="en-US" sz="3600" b="1" dirty="0" smtClean="0"/>
              <a:t>and the </a:t>
            </a:r>
            <a:r>
              <a:rPr lang="en-US" sz="3600" b="1" dirty="0" smtClean="0">
                <a:solidFill>
                  <a:srgbClr val="FF0000"/>
                </a:solidFill>
              </a:rPr>
              <a:t>evidence of success</a:t>
            </a:r>
          </a:p>
          <a:p>
            <a:pPr marL="285750" indent="-285750">
              <a:buFont typeface="Wingdings" panose="05000000000000000000" pitchFamily="2" charset="2"/>
              <a:buChar char="ü"/>
            </a:pPr>
            <a:r>
              <a:rPr lang="en-US" sz="3600" b="1" dirty="0" smtClean="0"/>
              <a:t>Decide where your district is currently on a scale of 1-4 and record it on a common, shared form.</a:t>
            </a:r>
            <a:endParaRPr lang="en-US" sz="4400" b="1" i="1" dirty="0"/>
          </a:p>
        </p:txBody>
      </p:sp>
      <p:sp>
        <p:nvSpPr>
          <p:cNvPr id="3" name="TextBox 2"/>
          <p:cNvSpPr txBox="1"/>
          <p:nvPr/>
        </p:nvSpPr>
        <p:spPr>
          <a:xfrm>
            <a:off x="4109804" y="609600"/>
            <a:ext cx="48006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Read and Reflect</a:t>
            </a:r>
            <a:endParaRPr lang="en-US" sz="48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5497766" y="6289571"/>
            <a:ext cx="3164649" cy="461665"/>
          </a:xfrm>
          <a:prstGeom prst="rect">
            <a:avLst/>
          </a:prstGeom>
          <a:solidFill>
            <a:srgbClr val="FFFF00"/>
          </a:solidFill>
        </p:spPr>
        <p:txBody>
          <a:bodyPr wrap="none" rtlCol="0">
            <a:spAutoFit/>
          </a:bodyPr>
          <a:lstStyle/>
          <a:p>
            <a:r>
              <a:rPr lang="en-US" sz="2400" b="1" dirty="0" smtClean="0"/>
              <a:t>Packet pages 23-24</a:t>
            </a:r>
            <a:endParaRPr lang="en-US" sz="2400" b="1" dirty="0"/>
          </a:p>
        </p:txBody>
      </p:sp>
    </p:spTree>
    <p:extLst>
      <p:ext uri="{BB962C8B-B14F-4D97-AF65-F5344CB8AC3E}">
        <p14:creationId xmlns:p14="http://schemas.microsoft.com/office/powerpoint/2010/main" val="4166375394"/>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684284"/>
            <a:ext cx="8534400" cy="6740307"/>
          </a:xfrm>
          <a:prstGeom prst="rect">
            <a:avLst/>
          </a:prstGeom>
          <a:noFill/>
        </p:spPr>
        <p:txBody>
          <a:bodyPr wrap="square" rtlCol="0">
            <a:spAutoFit/>
          </a:bodyPr>
          <a:lstStyle/>
          <a:p>
            <a:pPr marL="571500" indent="-571500">
              <a:buFont typeface="Arial" charset="0"/>
              <a:buChar char="•"/>
            </a:pPr>
            <a:r>
              <a:rPr lang="en-US" sz="3600" b="1" dirty="0" smtClean="0"/>
              <a:t>Discuss your decisions, recording your district’s individual evidence on 1 form. </a:t>
            </a:r>
          </a:p>
          <a:p>
            <a:pPr marL="571500" indent="-571500">
              <a:buFont typeface="Arial" charset="0"/>
              <a:buChar char="•"/>
            </a:pPr>
            <a:r>
              <a:rPr lang="en-US" sz="3600" b="1" dirty="0" smtClean="0">
                <a:solidFill>
                  <a:srgbClr val="C00000"/>
                </a:solidFill>
              </a:rPr>
              <a:t>Discuss </a:t>
            </a:r>
            <a:r>
              <a:rPr lang="en-US" sz="3600" b="1" dirty="0">
                <a:solidFill>
                  <a:srgbClr val="C00000"/>
                </a:solidFill>
              </a:rPr>
              <a:t>the evidence and come to  </a:t>
            </a:r>
            <a:r>
              <a:rPr lang="en-US" sz="3600" b="1" dirty="0" smtClean="0">
                <a:solidFill>
                  <a:srgbClr val="C00000"/>
                </a:solidFill>
              </a:rPr>
              <a:t>   consensus.</a:t>
            </a:r>
          </a:p>
          <a:p>
            <a:pPr marL="571500" indent="-571500">
              <a:buFont typeface="Arial" panose="020B0604020202020204" pitchFamily="34" charset="0"/>
              <a:buChar char="•"/>
            </a:pPr>
            <a:r>
              <a:rPr lang="en-US" sz="3600" b="1" dirty="0" smtClean="0"/>
              <a:t>Use </a:t>
            </a:r>
            <a:r>
              <a:rPr lang="en-US" sz="3600" b="1" dirty="0"/>
              <a:t>the evidence  to identify any specific areas of strength and weakness and implications for next </a:t>
            </a:r>
            <a:r>
              <a:rPr lang="en-US" sz="3600" b="1" dirty="0" smtClean="0"/>
              <a:t>steps. </a:t>
            </a:r>
            <a:endParaRPr lang="en-US" sz="3600" b="1" dirty="0"/>
          </a:p>
          <a:p>
            <a:endParaRPr lang="en-US" sz="3600" b="1" dirty="0">
              <a:solidFill>
                <a:srgbClr val="FF0000"/>
              </a:solidFill>
            </a:endParaRPr>
          </a:p>
          <a:p>
            <a:pPr marL="285750" indent="-285750">
              <a:buFont typeface="Wingdings" panose="05000000000000000000" pitchFamily="2" charset="2"/>
              <a:buChar char="ü"/>
            </a:pPr>
            <a:endParaRPr lang="en-US" sz="3600" b="1" dirty="0" smtClean="0"/>
          </a:p>
          <a:p>
            <a:endParaRPr lang="en-US" sz="3600" b="1" dirty="0">
              <a:solidFill>
                <a:srgbClr val="FF0000"/>
              </a:solidFill>
            </a:endParaRPr>
          </a:p>
        </p:txBody>
      </p:sp>
      <p:pic>
        <p:nvPicPr>
          <p:cNvPr id="6" name="Picture 2" descr="C:\Users\rwoosley\Desktop\Desktop icon organizer\3d men\puzzl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2701" y="0"/>
            <a:ext cx="4038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547501"/>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effectLst>
                  <a:outerShdw blurRad="38100" dist="38100" dir="2700000" algn="tl">
                    <a:srgbClr val="000000">
                      <a:alpha val="43137"/>
                    </a:srgbClr>
                  </a:outerShdw>
                </a:effectLst>
              </a:rPr>
              <a:t>PGES </a:t>
            </a:r>
            <a:endParaRPr lang="en-US" sz="9600"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828800"/>
            <a:ext cx="8376592" cy="4501356"/>
          </a:xfrm>
        </p:spPr>
      </p:pic>
    </p:spTree>
    <p:extLst>
      <p:ext uri="{BB962C8B-B14F-4D97-AF65-F5344CB8AC3E}">
        <p14:creationId xmlns:p14="http://schemas.microsoft.com/office/powerpoint/2010/main" val="4749454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4297"/>
            <a:ext cx="8772525"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799" y="6096000"/>
            <a:ext cx="8620125" cy="646331"/>
          </a:xfrm>
          <a:prstGeom prst="rect">
            <a:avLst/>
          </a:prstGeom>
        </p:spPr>
        <p:txBody>
          <a:bodyPr wrap="square">
            <a:spAutoFit/>
          </a:bodyPr>
          <a:lstStyle/>
          <a:p>
            <a:r>
              <a:rPr lang="en-US" dirty="0">
                <a:hlinkClick r:id="rId3"/>
              </a:rPr>
              <a:t>http://</a:t>
            </a:r>
            <a:r>
              <a:rPr lang="en-US" dirty="0" smtClean="0">
                <a:hlinkClick r:id="rId3"/>
              </a:rPr>
              <a:t>education.ky.gov/teachers/HiEffTeach/Pages/Student-Growth.aspx</a:t>
            </a:r>
            <a:endParaRPr lang="en-US" dirty="0" smtClean="0"/>
          </a:p>
          <a:p>
            <a:endParaRPr lang="en-US" dirty="0"/>
          </a:p>
        </p:txBody>
      </p:sp>
    </p:spTree>
    <p:extLst>
      <p:ext uri="{BB962C8B-B14F-4D97-AF65-F5344CB8AC3E}">
        <p14:creationId xmlns:p14="http://schemas.microsoft.com/office/powerpoint/2010/main" val="233536148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349" y="228600"/>
            <a:ext cx="3505200" cy="3376852"/>
          </a:xfrm>
        </p:spPr>
      </p:pic>
      <p:sp>
        <p:nvSpPr>
          <p:cNvPr id="7" name="TextBox 6"/>
          <p:cNvSpPr txBox="1"/>
          <p:nvPr/>
        </p:nvSpPr>
        <p:spPr>
          <a:xfrm>
            <a:off x="3527128" y="671691"/>
            <a:ext cx="5105400" cy="6186309"/>
          </a:xfrm>
          <a:prstGeom prst="rect">
            <a:avLst/>
          </a:prstGeom>
          <a:noFill/>
        </p:spPr>
        <p:txBody>
          <a:bodyPr wrap="square" rtlCol="0">
            <a:spAutoFit/>
          </a:bodyPr>
          <a:lstStyle/>
          <a:p>
            <a:r>
              <a:rPr lang="en-US" sz="3600" b="1" dirty="0" smtClean="0">
                <a:solidFill>
                  <a:srgbClr val="0000CC"/>
                </a:solidFill>
              </a:rPr>
              <a:t>Enduring Skills Resources:</a:t>
            </a:r>
          </a:p>
          <a:p>
            <a:pPr marL="571500" indent="-571500">
              <a:buFont typeface="Arial" panose="020B0604020202020204" pitchFamily="34" charset="0"/>
              <a:buChar char="•"/>
            </a:pPr>
            <a:r>
              <a:rPr lang="en-US" sz="3200" dirty="0">
                <a:solidFill>
                  <a:srgbClr val="0000CC"/>
                </a:solidFill>
              </a:rPr>
              <a:t>P</a:t>
            </a:r>
            <a:r>
              <a:rPr lang="en-US" sz="3200" dirty="0" smtClean="0">
                <a:solidFill>
                  <a:srgbClr val="0000CC"/>
                </a:solidFill>
              </a:rPr>
              <a:t>owerPoint of process with notes and facilitator’s guide</a:t>
            </a:r>
          </a:p>
          <a:p>
            <a:pPr marL="571500" indent="-571500">
              <a:buFont typeface="Arial" panose="020B0604020202020204" pitchFamily="34" charset="0"/>
              <a:buChar char="•"/>
            </a:pPr>
            <a:r>
              <a:rPr lang="en-US" sz="3200" dirty="0" smtClean="0">
                <a:solidFill>
                  <a:srgbClr val="0000CC"/>
                </a:solidFill>
              </a:rPr>
              <a:t>Sample lists of enduring skills for many content areas</a:t>
            </a:r>
          </a:p>
          <a:p>
            <a:pPr marL="571500" indent="-571500">
              <a:buFont typeface="Arial" panose="020B0604020202020204" pitchFamily="34" charset="0"/>
              <a:buChar char="•"/>
            </a:pPr>
            <a:r>
              <a:rPr lang="en-US" sz="3200" dirty="0" smtClean="0">
                <a:solidFill>
                  <a:srgbClr val="0000CC"/>
                </a:solidFill>
              </a:rPr>
              <a:t>Archived Enduring Skills Process Lync session</a:t>
            </a:r>
          </a:p>
          <a:p>
            <a:endParaRPr lang="en-US" sz="3600" dirty="0"/>
          </a:p>
        </p:txBody>
      </p:sp>
      <p:sp>
        <p:nvSpPr>
          <p:cNvPr id="8" name="Oval 7"/>
          <p:cNvSpPr/>
          <p:nvPr/>
        </p:nvSpPr>
        <p:spPr>
          <a:xfrm rot="19644331">
            <a:off x="295463" y="3465505"/>
            <a:ext cx="3394351" cy="1697519"/>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9477829">
            <a:off x="1002994" y="3743857"/>
            <a:ext cx="2010591" cy="1015663"/>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Available on  Student Growth web page</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7026143"/>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effectLst>
                  <a:outerShdw blurRad="38100" dist="38100" dir="2700000" algn="tl">
                    <a:srgbClr val="000000">
                      <a:alpha val="43137"/>
                    </a:srgbClr>
                  </a:outerShdw>
                </a:effectLst>
              </a:rPr>
              <a:t>Support Resources</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30620" y="2209800"/>
            <a:ext cx="4855779" cy="3916363"/>
          </a:xfrm>
        </p:spPr>
        <p:txBody>
          <a:bodyPr>
            <a:normAutofit/>
          </a:bodyPr>
          <a:lstStyle/>
          <a:p>
            <a:pPr marL="0" indent="0" algn="ctr">
              <a:buNone/>
            </a:pPr>
            <a:r>
              <a:rPr lang="en-US" sz="4400" b="1" dirty="0" smtClean="0"/>
              <a:t>How can you use the SGG resources to support your districts? </a:t>
            </a:r>
            <a:endParaRPr lang="en-US" sz="4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743200"/>
            <a:ext cx="3759200" cy="2819400"/>
          </a:xfrm>
          <a:prstGeom prst="rect">
            <a:avLst/>
          </a:prstGeom>
        </p:spPr>
      </p:pic>
    </p:spTree>
    <p:extLst>
      <p:ext uri="{BB962C8B-B14F-4D97-AF65-F5344CB8AC3E}">
        <p14:creationId xmlns:p14="http://schemas.microsoft.com/office/powerpoint/2010/main" val="3050572901"/>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00200"/>
            <a:ext cx="7543800" cy="3886200"/>
          </a:xfrm>
          <a:prstGeom prst="rect">
            <a:avLst/>
          </a:prstGeom>
          <a:ln>
            <a:solidFill>
              <a:schemeClr val="bg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flipV="1">
            <a:off x="3771900" y="4456235"/>
            <a:ext cx="1676400" cy="2514600"/>
          </a:xfrm>
          <a:prstGeom prst="rect">
            <a:avLst/>
          </a:prstGeom>
        </p:spPr>
      </p:pic>
      <p:sp>
        <p:nvSpPr>
          <p:cNvPr id="5" name="Oval 4"/>
          <p:cNvSpPr/>
          <p:nvPr/>
        </p:nvSpPr>
        <p:spPr>
          <a:xfrm>
            <a:off x="3813629" y="4240626"/>
            <a:ext cx="526142" cy="496451"/>
          </a:xfrm>
          <a:prstGeom prst="ellipse">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692752"/>
            <a:ext cx="1752600" cy="1012847"/>
          </a:xfrm>
          <a:prstGeom prst="rect">
            <a:avLst/>
          </a:prstGeom>
        </p:spPr>
      </p:pic>
      <p:sp>
        <p:nvSpPr>
          <p:cNvPr id="7" name="Title 1"/>
          <p:cNvSpPr>
            <a:spLocks noGrp="1"/>
          </p:cNvSpPr>
          <p:nvPr>
            <p:ph type="title"/>
          </p:nvPr>
        </p:nvSpPr>
        <p:spPr>
          <a:xfrm>
            <a:off x="457200" y="228600"/>
            <a:ext cx="8229600" cy="1143000"/>
          </a:xfr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a:lstStyle/>
          <a:p>
            <a:pPr algn="r"/>
            <a:r>
              <a:rPr lang="en-US" b="1" dirty="0" smtClean="0">
                <a:ln w="10541" cmpd="sng">
                  <a:solidFill>
                    <a:schemeClr val="bg1"/>
                  </a:solidFill>
                  <a:prstDash val="solid"/>
                </a:ln>
                <a:solidFill>
                  <a:schemeClr val="tx1"/>
                </a:solidFill>
              </a:rPr>
              <a:t>Observation Window 4</a:t>
            </a:r>
            <a:endParaRPr lang="en-US" b="1" dirty="0">
              <a:ln w="10541" cmpd="sng">
                <a:solidFill>
                  <a:schemeClr val="bg1"/>
                </a:solidFill>
                <a:prstDash val="solid"/>
              </a:ln>
              <a:solidFill>
                <a:schemeClr val="tx1"/>
              </a:solidFill>
            </a:endParaRPr>
          </a:p>
        </p:txBody>
      </p:sp>
      <p:sp>
        <p:nvSpPr>
          <p:cNvPr id="8" name="Rectangle 7"/>
          <p:cNvSpPr/>
          <p:nvPr/>
        </p:nvSpPr>
        <p:spPr>
          <a:xfrm>
            <a:off x="4429826" y="5116485"/>
            <a:ext cx="4000501"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Window</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TextBox 8"/>
          <p:cNvSpPr txBox="1"/>
          <p:nvPr/>
        </p:nvSpPr>
        <p:spPr>
          <a:xfrm>
            <a:off x="76200" y="5149840"/>
            <a:ext cx="3204029" cy="1754326"/>
          </a:xfrm>
          <a:prstGeom prst="rect">
            <a:avLst/>
          </a:prstGeom>
          <a:noFill/>
        </p:spPr>
        <p:txBody>
          <a:bodyPr wrap="square" rtlCol="0">
            <a:spAutoFit/>
          </a:bodyPr>
          <a:lstStyle/>
          <a:p>
            <a:pPr algn="ctr"/>
            <a:r>
              <a:rPr lang="en-US" sz="3600" b="1" dirty="0" smtClean="0"/>
              <a:t>MARCH 1- APRIL 30</a:t>
            </a:r>
          </a:p>
          <a:p>
            <a:pPr algn="ctr"/>
            <a:endParaRPr lang="en-US" sz="3600" dirty="0"/>
          </a:p>
        </p:txBody>
      </p:sp>
      <p:sp>
        <p:nvSpPr>
          <p:cNvPr id="10" name="TextBox 9"/>
          <p:cNvSpPr txBox="1"/>
          <p:nvPr/>
        </p:nvSpPr>
        <p:spPr>
          <a:xfrm>
            <a:off x="6667500" y="2219235"/>
            <a:ext cx="2019300" cy="1200329"/>
          </a:xfrm>
          <a:prstGeom prst="rect">
            <a:avLst/>
          </a:prstGeom>
          <a:noFill/>
        </p:spPr>
        <p:txBody>
          <a:bodyPr wrap="square" rtlCol="0">
            <a:spAutoFit/>
          </a:bodyPr>
          <a:lstStyle/>
          <a:p>
            <a:pPr algn="ctr"/>
            <a:r>
              <a:rPr lang="en-US" sz="3600" b="1" dirty="0" smtClean="0"/>
              <a:t>CLOSES APRIL 30</a:t>
            </a:r>
            <a:endParaRPr lang="en-US" sz="3600" b="1"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21576">
            <a:off x="31642" y="417585"/>
            <a:ext cx="2699519" cy="1619711"/>
          </a:xfrm>
          <a:prstGeom prst="rect">
            <a:avLst/>
          </a:prstGeom>
        </p:spPr>
      </p:pic>
    </p:spTree>
    <p:extLst>
      <p:ext uri="{BB962C8B-B14F-4D97-AF65-F5344CB8AC3E}">
        <p14:creationId xmlns:p14="http://schemas.microsoft.com/office/powerpoint/2010/main" val="152145265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869" y="4038600"/>
            <a:ext cx="7362498" cy="2514600"/>
          </a:xfrm>
        </p:spPr>
        <p:txBody>
          <a:bodyPr>
            <a:normAutofit fontScale="90000"/>
          </a:bodyPr>
          <a:lstStyle/>
          <a:p>
            <a:r>
              <a:rPr lang="en-US" sz="3600" dirty="0" smtClean="0"/>
              <a:t>If you have questions as you take your next  PGES implementation steps, contact your PGES consultant, Mike Cassady or </a:t>
            </a:r>
            <a:br>
              <a:rPr lang="en-US" sz="3600" dirty="0" smtClean="0"/>
            </a:br>
            <a:r>
              <a:rPr lang="en-US" sz="3600" dirty="0" smtClean="0"/>
              <a:t>Becky Woosley, effectiveness coach.</a:t>
            </a:r>
            <a:endParaRPr lang="en-US" sz="3600" dirty="0"/>
          </a:p>
        </p:txBody>
      </p:sp>
      <p:pic>
        <p:nvPicPr>
          <p:cNvPr id="2050" name="Picture 2" descr="C:\Users\rwoosley\Desktop\Desktop icon organizer\3d men\stepping ston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9062" y="0"/>
            <a:ext cx="5042337" cy="323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9190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083" y="0"/>
            <a:ext cx="5927834" cy="7575396"/>
          </a:xfrm>
        </p:spPr>
      </p:pic>
    </p:spTree>
    <p:extLst>
      <p:ext uri="{BB962C8B-B14F-4D97-AF65-F5344CB8AC3E}">
        <p14:creationId xmlns:p14="http://schemas.microsoft.com/office/powerpoint/2010/main" val="39656560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248" y="630621"/>
            <a:ext cx="8466084" cy="5570756"/>
          </a:xfrm>
          <a:prstGeom prst="rect">
            <a:avLst/>
          </a:prstGeom>
          <a:solidFill>
            <a:schemeClr val="accent1">
              <a:lumMod val="20000"/>
              <a:lumOff val="80000"/>
            </a:schemeClr>
          </a:solidFill>
        </p:spPr>
        <p:txBody>
          <a:bodyPr wrap="square">
            <a:spAutoFit/>
          </a:bodyPr>
          <a:lstStyle/>
          <a:p>
            <a:r>
              <a:rPr lang="en-US" sz="2000" dirty="0"/>
              <a:t>Introduction – </a:t>
            </a:r>
            <a:r>
              <a:rPr lang="en-US" sz="2000" b="1" dirty="0"/>
              <a:t>Review of Learning Forward module materials</a:t>
            </a:r>
            <a:r>
              <a:rPr lang="en-US" sz="2000" dirty="0"/>
              <a:t> – </a:t>
            </a:r>
            <a:br>
              <a:rPr lang="en-US" sz="2000" dirty="0"/>
            </a:br>
            <a:r>
              <a:rPr lang="en-US" sz="2000" dirty="0"/>
              <a:t>Which materials can you use for professional learning with your teachers?</a:t>
            </a:r>
            <a:br>
              <a:rPr lang="en-US" sz="2000" dirty="0"/>
            </a:br>
            <a:r>
              <a:rPr lang="en-US" sz="800" dirty="0"/>
              <a:t/>
            </a:r>
            <a:br>
              <a:rPr lang="en-US" sz="800" dirty="0"/>
            </a:br>
            <a:r>
              <a:rPr lang="en-US" sz="2000" dirty="0"/>
              <a:t>Concurrent Sessions:</a:t>
            </a:r>
            <a:br>
              <a:rPr lang="en-US" sz="2000" dirty="0"/>
            </a:br>
            <a:r>
              <a:rPr lang="en-US" sz="2000" dirty="0"/>
              <a:t>--</a:t>
            </a:r>
            <a:r>
              <a:rPr lang="en-US" sz="2000" b="1" dirty="0"/>
              <a:t>Science Network Deconstruction and Classroom Assessment Updates</a:t>
            </a:r>
            <a:r>
              <a:rPr lang="en-US" sz="2000" dirty="0"/>
              <a:t> – Terry Rhodes</a:t>
            </a:r>
            <a:br>
              <a:rPr lang="en-US" sz="2000" dirty="0"/>
            </a:br>
            <a:r>
              <a:rPr lang="en-US" sz="2000" dirty="0"/>
              <a:t>--</a:t>
            </a:r>
            <a:r>
              <a:rPr lang="en-US" sz="2000" b="1" dirty="0"/>
              <a:t>Social Studies Network C3 Framework and Instructional Shifts Updates</a:t>
            </a:r>
            <a:r>
              <a:rPr lang="en-US" sz="2000" dirty="0"/>
              <a:t> – Debbie Waggoner</a:t>
            </a:r>
            <a:br>
              <a:rPr lang="en-US" sz="2000" dirty="0"/>
            </a:br>
            <a:r>
              <a:rPr lang="en-US" sz="2000" dirty="0"/>
              <a:t>--</a:t>
            </a:r>
            <a:r>
              <a:rPr lang="en-US" sz="2000" b="1" dirty="0"/>
              <a:t>PGES Rubric: the what, the why, and the how</a:t>
            </a:r>
            <a:r>
              <a:rPr lang="en-US" sz="2000" dirty="0"/>
              <a:t> </a:t>
            </a:r>
            <a:br>
              <a:rPr lang="en-US" sz="2000" dirty="0"/>
            </a:br>
            <a:r>
              <a:rPr lang="en-US" sz="2000" i="1" dirty="0"/>
              <a:t>(</a:t>
            </a:r>
            <a:r>
              <a:rPr lang="en-US" sz="2000" b="1" i="1" dirty="0"/>
              <a:t>reflections on using the EDI rubric from Fayette County</a:t>
            </a:r>
            <a:r>
              <a:rPr lang="en-US" sz="2000" i="1" dirty="0"/>
              <a:t>)</a:t>
            </a:r>
            <a:r>
              <a:rPr lang="en-US" sz="2000" dirty="0"/>
              <a:t> – </a:t>
            </a:r>
            <a:br>
              <a:rPr lang="en-US" sz="2000" dirty="0"/>
            </a:br>
            <a:r>
              <a:rPr lang="en-US" sz="2000" dirty="0"/>
              <a:t>Rebecca Woosley (Monica Osborne) &amp; Mike Cassady</a:t>
            </a:r>
            <a:br>
              <a:rPr lang="en-US" sz="2000" dirty="0"/>
            </a:br>
            <a:r>
              <a:rPr lang="en-US" sz="800" dirty="0"/>
              <a:t/>
            </a:r>
            <a:br>
              <a:rPr lang="en-US" sz="800" dirty="0"/>
            </a:br>
            <a:r>
              <a:rPr lang="en-US" sz="2000" dirty="0"/>
              <a:t>Closure – </a:t>
            </a:r>
            <a:r>
              <a:rPr lang="en-US" sz="2000" b="1" dirty="0"/>
              <a:t>Spotlight: Anderson County – PGES Roll-Out Plan Sharing</a:t>
            </a:r>
            <a:r>
              <a:rPr lang="en-US" sz="2000" dirty="0"/>
              <a:t/>
            </a:r>
            <a:br>
              <a:rPr lang="en-US" sz="2000" dirty="0"/>
            </a:br>
            <a:r>
              <a:rPr lang="en-US" sz="2000" dirty="0"/>
              <a:t>How is your district doing with Implementation? </a:t>
            </a:r>
            <a:br>
              <a:rPr lang="en-US" sz="2000" dirty="0"/>
            </a:br>
            <a:r>
              <a:rPr lang="en-US" sz="2000" dirty="0"/>
              <a:t>How are you using your district network participants? </a:t>
            </a:r>
            <a:br>
              <a:rPr lang="en-US" sz="2000" dirty="0"/>
            </a:br>
            <a:r>
              <a:rPr lang="en-US" sz="2000" dirty="0"/>
              <a:t>What’s your plan for preparing all staff for TPGES by September?</a:t>
            </a:r>
            <a:br>
              <a:rPr lang="en-US" sz="2000" dirty="0"/>
            </a:br>
            <a:r>
              <a:rPr lang="en-US" sz="2000" dirty="0"/>
              <a:t>Join our backchannel at: </a:t>
            </a:r>
            <a:r>
              <a:rPr lang="en-US" sz="2000" dirty="0">
                <a:hlinkClick r:id="rId2"/>
              </a:rPr>
              <a:t>www.todaysmeet.com/CKECISLN</a:t>
            </a:r>
            <a:r>
              <a:rPr lang="en-US" sz="2000" dirty="0"/>
              <a:t/>
            </a:r>
            <a:br>
              <a:rPr lang="en-US" sz="2000" dirty="0"/>
            </a:br>
            <a:endParaRPr lang="en-US" sz="2000" dirty="0">
              <a:solidFill>
                <a:srgbClr val="002060"/>
              </a:solidFill>
              <a:latin typeface="Arial" pitchFamily="34" charset="0"/>
              <a:ea typeface="MS PGothic" pitchFamily="34" charset="-128"/>
              <a:cs typeface="Arial" pitchFamily="34" charset="0"/>
            </a:endParaRPr>
          </a:p>
        </p:txBody>
      </p:sp>
      <p:sp>
        <p:nvSpPr>
          <p:cNvPr id="3" name="Title 5"/>
          <p:cNvSpPr txBox="1">
            <a:spLocks/>
          </p:cNvSpPr>
          <p:nvPr/>
        </p:nvSpPr>
        <p:spPr>
          <a:xfrm>
            <a:off x="2219226" y="0"/>
            <a:ext cx="4623007" cy="630621"/>
          </a:xfrm>
          <a:prstGeom prst="rect">
            <a:avLst/>
          </a:prstGeom>
          <a:solidFill>
            <a:srgbClr val="00B0F0"/>
          </a:solidFill>
        </p:spPr>
        <p:txBody>
          <a:bodyPr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4800" spc="300" dirty="0" smtClean="0">
                <a:solidFill>
                  <a:schemeClr val="bg1"/>
                </a:solidFill>
              </a:rPr>
              <a:t>Today’s </a:t>
            </a:r>
            <a:r>
              <a:rPr lang="en-US" altLang="en-US" sz="4800" spc="300" dirty="0" smtClean="0">
                <a:solidFill>
                  <a:schemeClr val="bg1"/>
                </a:solidFill>
              </a:rPr>
              <a:t>Agenda</a:t>
            </a:r>
          </a:p>
        </p:txBody>
      </p:sp>
      <p:sp>
        <p:nvSpPr>
          <p:cNvPr id="2" name="TextBox 1"/>
          <p:cNvSpPr txBox="1"/>
          <p:nvPr/>
        </p:nvSpPr>
        <p:spPr>
          <a:xfrm>
            <a:off x="1450427" y="6242391"/>
            <a:ext cx="1537600" cy="400110"/>
          </a:xfrm>
          <a:prstGeom prst="rect">
            <a:avLst/>
          </a:prstGeom>
          <a:solidFill>
            <a:srgbClr val="FFFF00"/>
          </a:solidFill>
        </p:spPr>
        <p:txBody>
          <a:bodyPr wrap="none" rtlCol="0">
            <a:spAutoFit/>
          </a:bodyPr>
          <a:lstStyle/>
          <a:p>
            <a:r>
              <a:rPr lang="en-US" sz="2000" b="1" dirty="0" smtClean="0"/>
              <a:t>Inside Cover</a:t>
            </a:r>
            <a:endParaRPr lang="en-US" sz="2000" b="1" dirty="0"/>
          </a:p>
        </p:txBody>
      </p:sp>
    </p:spTree>
    <p:extLst>
      <p:ext uri="{BB962C8B-B14F-4D97-AF65-F5344CB8AC3E}">
        <p14:creationId xmlns:p14="http://schemas.microsoft.com/office/powerpoint/2010/main" val="1384841658"/>
      </p:ext>
    </p:extLst>
  </p:cSld>
  <p:clrMapOvr>
    <a:masterClrMapping/>
  </p:clrMapOvr>
  <p:transition spd="slow">
    <p:wheel spokes="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37CC710-C139-134D-BCAE-BAD71A1747D8}" type="slidenum">
              <a:rPr lang="en-US" smtClean="0"/>
              <a:t>60</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59675" y="-855196"/>
            <a:ext cx="6901523" cy="9060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79779" y="5370964"/>
            <a:ext cx="3164649" cy="461665"/>
          </a:xfrm>
          <a:prstGeom prst="rect">
            <a:avLst/>
          </a:prstGeom>
          <a:solidFill>
            <a:srgbClr val="FFFF00"/>
          </a:solidFill>
        </p:spPr>
        <p:txBody>
          <a:bodyPr wrap="none" rtlCol="0">
            <a:spAutoFit/>
          </a:bodyPr>
          <a:lstStyle/>
          <a:p>
            <a:r>
              <a:rPr lang="en-US" sz="2400" b="1" dirty="0" smtClean="0"/>
              <a:t>Packet pages 35-38</a:t>
            </a:r>
            <a:endParaRPr lang="en-US" sz="2400" b="1" dirty="0"/>
          </a:p>
        </p:txBody>
      </p:sp>
      <p:pic>
        <p:nvPicPr>
          <p:cNvPr id="1026" name="Picture 2" descr="C:\Users\dwaggon\AppData\Local\Microsoft\Windows\Temporary Internet Files\Content.IE5\D3Y54LP8\MC90036450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080" y="2254903"/>
            <a:ext cx="1584809" cy="15691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79779" y="2162303"/>
            <a:ext cx="3398686" cy="1754326"/>
          </a:xfrm>
          <a:prstGeom prst="rect">
            <a:avLst/>
          </a:prstGeom>
          <a:solidFill>
            <a:schemeClr val="bg2">
              <a:lumMod val="75000"/>
            </a:schemeClr>
          </a:solid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Anderson</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County</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995" y="3824029"/>
            <a:ext cx="1603723" cy="154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17756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37CC710-C139-134D-BCAE-BAD71A1747D8}" type="slidenum">
              <a:rPr lang="en-US" smtClean="0"/>
              <a:t>61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24420" y="-744028"/>
            <a:ext cx="6257084" cy="869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09744" y="5738420"/>
            <a:ext cx="3164649" cy="461665"/>
          </a:xfrm>
          <a:prstGeom prst="rect">
            <a:avLst/>
          </a:prstGeom>
          <a:solidFill>
            <a:srgbClr val="FFFF00"/>
          </a:solidFill>
        </p:spPr>
        <p:txBody>
          <a:bodyPr wrap="none" rtlCol="0">
            <a:spAutoFit/>
          </a:bodyPr>
          <a:lstStyle/>
          <a:p>
            <a:r>
              <a:rPr lang="en-US" sz="2400" b="1" dirty="0" smtClean="0"/>
              <a:t>Packet pages 39-40</a:t>
            </a:r>
            <a:endParaRPr lang="en-US" sz="2400" b="1" dirty="0"/>
          </a:p>
        </p:txBody>
      </p:sp>
    </p:spTree>
    <p:extLst>
      <p:ext uri="{BB962C8B-B14F-4D97-AF65-F5344CB8AC3E}">
        <p14:creationId xmlns:p14="http://schemas.microsoft.com/office/powerpoint/2010/main" val="1869573715"/>
      </p:ext>
    </p:extLst>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7CC710-C139-134D-BCAE-BAD71A1747D8}" type="slidenum">
              <a:rPr lang="en-US" smtClean="0"/>
              <a:t>62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83" y="-126124"/>
            <a:ext cx="6148551" cy="73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439641">
            <a:off x="3941379" y="1513490"/>
            <a:ext cx="4304383" cy="1384995"/>
          </a:xfrm>
          <a:prstGeom prst="rect">
            <a:avLst/>
          </a:prstGeom>
          <a:solidFill>
            <a:srgbClr val="FFFF00"/>
          </a:solidFill>
        </p:spPr>
        <p:txBody>
          <a:bodyPr wrap="none" rtlCol="0">
            <a:spAutoFit/>
          </a:bodyPr>
          <a:lstStyle/>
          <a:p>
            <a:r>
              <a:rPr lang="en-US" sz="2800" b="1" dirty="0" smtClean="0">
                <a:effectLst>
                  <a:outerShdw blurRad="38100" dist="38100" dir="2700000" algn="tl">
                    <a:srgbClr val="000000">
                      <a:alpha val="43137"/>
                    </a:srgbClr>
                  </a:outerShdw>
                </a:effectLst>
              </a:rPr>
              <a:t>How are you using your</a:t>
            </a:r>
          </a:p>
          <a:p>
            <a:r>
              <a:rPr lang="en-US" sz="2800" b="1" dirty="0" smtClean="0">
                <a:effectLst>
                  <a:outerShdw blurRad="38100" dist="38100" dir="2700000" algn="tl">
                    <a:srgbClr val="000000">
                      <a:alpha val="43137"/>
                    </a:srgbClr>
                  </a:outerShdw>
                </a:effectLst>
              </a:rPr>
              <a:t>network teachers to be </a:t>
            </a:r>
          </a:p>
          <a:p>
            <a:r>
              <a:rPr lang="en-US" sz="2800" b="1" dirty="0" smtClean="0">
                <a:effectLst>
                  <a:outerShdw blurRad="38100" dist="38100" dir="2700000" algn="tl">
                    <a:srgbClr val="000000">
                      <a:alpha val="43137"/>
                    </a:srgbClr>
                  </a:outerShdw>
                </a:effectLst>
              </a:rPr>
              <a:t>leaders in your district?</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4060129"/>
      </p:ext>
    </p:extLst>
  </p:cSld>
  <p:clrMapOvr>
    <a:masterClrMapping/>
  </p:clrMapOvr>
  <p:transition spd="slow">
    <p:cov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615"/>
            <a:ext cx="8991600" cy="1143000"/>
          </a:xfrm>
        </p:spPr>
        <p:txBody>
          <a:bodyPr>
            <a:normAutofit fontScale="90000"/>
          </a:bodyPr>
          <a:lstStyle/>
          <a:p>
            <a:pPr algn="ctr">
              <a:defRPr/>
            </a:pPr>
            <a:r>
              <a:rPr lang="en-US" b="1" dirty="0">
                <a:ea typeface="MS PGothic" pitchFamily="34" charset="-128"/>
              </a:rPr>
              <a:t>CKEC Instructional </a:t>
            </a:r>
            <a:r>
              <a:rPr lang="en-US" b="1" dirty="0" smtClean="0">
                <a:ea typeface="MS PGothic" pitchFamily="34" charset="-128"/>
              </a:rPr>
              <a:t>Support</a:t>
            </a:r>
            <a:br>
              <a:rPr lang="en-US" b="1" dirty="0" smtClean="0">
                <a:ea typeface="MS PGothic" pitchFamily="34" charset="-128"/>
              </a:rPr>
            </a:br>
            <a:r>
              <a:rPr lang="en-US" b="1" dirty="0" smtClean="0">
                <a:ea typeface="MS PGothic" pitchFamily="34" charset="-128"/>
              </a:rPr>
              <a:t>Leadership </a:t>
            </a:r>
            <a:r>
              <a:rPr lang="en-US" b="1" dirty="0">
                <a:ea typeface="MS PGothic" pitchFamily="34" charset="-128"/>
              </a:rPr>
              <a:t>Network </a:t>
            </a:r>
            <a:r>
              <a:rPr lang="en-US" b="1" dirty="0" smtClean="0">
                <a:ea typeface="MS PGothic" pitchFamily="34" charset="-128"/>
              </a:rPr>
              <a:t>2013-2014</a:t>
            </a:r>
            <a:endParaRPr lang="en-US" dirty="0">
              <a:ea typeface="MS PGothic" pitchFamily="34" charset="-128"/>
            </a:endParaRPr>
          </a:p>
        </p:txBody>
      </p:sp>
      <p:sp>
        <p:nvSpPr>
          <p:cNvPr id="3" name="Content Placeholder 2"/>
          <p:cNvSpPr>
            <a:spLocks noGrp="1"/>
          </p:cNvSpPr>
          <p:nvPr>
            <p:ph idx="1"/>
          </p:nvPr>
        </p:nvSpPr>
        <p:spPr>
          <a:xfrm>
            <a:off x="636588" y="1896899"/>
            <a:ext cx="8507412" cy="4979385"/>
          </a:xfrm>
          <a:solidFill>
            <a:schemeClr val="bg1">
              <a:lumMod val="95000"/>
            </a:schemeClr>
          </a:solidFill>
        </p:spPr>
        <p:txBody>
          <a:bodyPr>
            <a:normAutofit/>
          </a:bodyPr>
          <a:lstStyle/>
          <a:p>
            <a:pPr marL="0" indent="0" algn="ctr">
              <a:buFont typeface="Arial" pitchFamily="34" charset="0"/>
              <a:buNone/>
              <a:defRPr/>
            </a:pPr>
            <a:r>
              <a:rPr lang="en-US" sz="3200" i="1" dirty="0" err="1" smtClean="0">
                <a:ea typeface="MS PGothic" pitchFamily="34" charset="-128"/>
              </a:rPr>
              <a:t>NorthEast</a:t>
            </a:r>
            <a:r>
              <a:rPr lang="en-US" sz="3200" i="1" dirty="0" smtClean="0">
                <a:ea typeface="MS PGothic" pitchFamily="34" charset="-128"/>
              </a:rPr>
              <a:t> </a:t>
            </a:r>
            <a:r>
              <a:rPr lang="en-US" sz="3200" i="1" dirty="0">
                <a:ea typeface="MS PGothic" pitchFamily="34" charset="-128"/>
              </a:rPr>
              <a:t>Christian </a:t>
            </a:r>
            <a:r>
              <a:rPr lang="en-US" sz="3200" i="1" dirty="0" smtClean="0">
                <a:ea typeface="MS PGothic" pitchFamily="34" charset="-128"/>
              </a:rPr>
              <a:t>Church</a:t>
            </a:r>
          </a:p>
          <a:p>
            <a:pPr marL="0" indent="0" algn="ctr">
              <a:buFont typeface="Arial" pitchFamily="34" charset="0"/>
              <a:buNone/>
              <a:defRPr/>
            </a:pPr>
            <a:r>
              <a:rPr lang="en-US" sz="3900" b="1" u="sng" dirty="0" smtClean="0">
                <a:solidFill>
                  <a:srgbClr val="0070C0"/>
                </a:solidFill>
                <a:ea typeface="MS PGothic" pitchFamily="34" charset="-128"/>
              </a:rPr>
              <a:t>September 19th, 2013</a:t>
            </a:r>
          </a:p>
          <a:p>
            <a:pPr marL="0" indent="0" algn="ctr">
              <a:buFont typeface="Arial" pitchFamily="34" charset="0"/>
              <a:buNone/>
              <a:defRPr/>
            </a:pPr>
            <a:r>
              <a:rPr lang="en-US" sz="3900" b="1" u="sng" dirty="0" smtClean="0">
                <a:solidFill>
                  <a:srgbClr val="0070C0"/>
                </a:solidFill>
                <a:ea typeface="MS PGothic" pitchFamily="34" charset="-128"/>
              </a:rPr>
              <a:t>October 17</a:t>
            </a:r>
            <a:r>
              <a:rPr lang="en-US" sz="3900" b="1" u="sng" baseline="30000" dirty="0" smtClean="0">
                <a:solidFill>
                  <a:srgbClr val="0070C0"/>
                </a:solidFill>
                <a:ea typeface="MS PGothic" pitchFamily="34" charset="-128"/>
              </a:rPr>
              <a:t>th</a:t>
            </a:r>
            <a:r>
              <a:rPr lang="en-US" sz="3900" b="1" u="sng" dirty="0" smtClean="0">
                <a:solidFill>
                  <a:srgbClr val="0070C0"/>
                </a:solidFill>
                <a:ea typeface="MS PGothic" pitchFamily="34" charset="-128"/>
              </a:rPr>
              <a:t>, 2013</a:t>
            </a:r>
          </a:p>
          <a:p>
            <a:pPr marL="0" indent="0" algn="ctr">
              <a:buFont typeface="Arial" pitchFamily="34" charset="0"/>
              <a:buNone/>
              <a:defRPr/>
            </a:pPr>
            <a:r>
              <a:rPr lang="en-US" sz="3900" b="1" u="sng" dirty="0" smtClean="0">
                <a:solidFill>
                  <a:srgbClr val="0070C0"/>
                </a:solidFill>
                <a:ea typeface="MS PGothic" pitchFamily="34" charset="-128"/>
              </a:rPr>
              <a:t>November 21</a:t>
            </a:r>
            <a:r>
              <a:rPr lang="en-US" sz="3900" b="1" u="sng" baseline="30000" dirty="0" smtClean="0">
                <a:solidFill>
                  <a:srgbClr val="0070C0"/>
                </a:solidFill>
                <a:ea typeface="MS PGothic" pitchFamily="34" charset="-128"/>
              </a:rPr>
              <a:t>st</a:t>
            </a:r>
            <a:r>
              <a:rPr lang="en-US" sz="3900" b="1" u="sng" dirty="0" smtClean="0">
                <a:solidFill>
                  <a:srgbClr val="0070C0"/>
                </a:solidFill>
                <a:ea typeface="MS PGothic" pitchFamily="34" charset="-128"/>
              </a:rPr>
              <a:t>, 2013</a:t>
            </a:r>
          </a:p>
          <a:p>
            <a:pPr marL="0" indent="0" algn="ctr">
              <a:buFont typeface="Arial" pitchFamily="34" charset="0"/>
              <a:buNone/>
              <a:defRPr/>
            </a:pPr>
            <a:r>
              <a:rPr lang="en-US" sz="3900" b="1" u="sng" dirty="0" smtClean="0">
                <a:solidFill>
                  <a:srgbClr val="0070C0"/>
                </a:solidFill>
                <a:ea typeface="MS PGothic" pitchFamily="34" charset="-128"/>
              </a:rPr>
              <a:t>January 16</a:t>
            </a:r>
            <a:r>
              <a:rPr lang="en-US" sz="3900" b="1" u="sng" baseline="30000" dirty="0" smtClean="0">
                <a:solidFill>
                  <a:srgbClr val="0070C0"/>
                </a:solidFill>
                <a:ea typeface="MS PGothic" pitchFamily="34" charset="-128"/>
              </a:rPr>
              <a:t>th</a:t>
            </a:r>
            <a:r>
              <a:rPr lang="en-US" sz="3900" b="1" u="sng" dirty="0" smtClean="0">
                <a:solidFill>
                  <a:srgbClr val="0070C0"/>
                </a:solidFill>
                <a:ea typeface="MS PGothic" pitchFamily="34" charset="-128"/>
              </a:rPr>
              <a:t>, 2014</a:t>
            </a:r>
          </a:p>
          <a:p>
            <a:pPr marL="0" indent="0" algn="ctr">
              <a:buFont typeface="Arial" pitchFamily="34" charset="0"/>
              <a:buNone/>
              <a:defRPr/>
            </a:pPr>
            <a:r>
              <a:rPr lang="en-US" sz="3900" b="1" u="sng" dirty="0" smtClean="0">
                <a:solidFill>
                  <a:srgbClr val="0070C0"/>
                </a:solidFill>
                <a:ea typeface="MS PGothic" pitchFamily="34" charset="-128"/>
              </a:rPr>
              <a:t>February 20</a:t>
            </a:r>
            <a:r>
              <a:rPr lang="en-US" sz="3900" b="1" u="sng" baseline="30000" dirty="0" smtClean="0">
                <a:solidFill>
                  <a:srgbClr val="0070C0"/>
                </a:solidFill>
                <a:ea typeface="MS PGothic" pitchFamily="34" charset="-128"/>
              </a:rPr>
              <a:t>th</a:t>
            </a:r>
            <a:r>
              <a:rPr lang="en-US" sz="3900" b="1" u="sng" dirty="0" smtClean="0">
                <a:solidFill>
                  <a:srgbClr val="0070C0"/>
                </a:solidFill>
                <a:ea typeface="MS PGothic" pitchFamily="34" charset="-128"/>
              </a:rPr>
              <a:t>, 2014</a:t>
            </a:r>
          </a:p>
          <a:p>
            <a:pPr marL="0" indent="0" algn="ctr">
              <a:buFont typeface="Arial" pitchFamily="34" charset="0"/>
              <a:buNone/>
              <a:defRPr/>
            </a:pPr>
            <a:r>
              <a:rPr lang="en-US" sz="3900" b="1" u="sng" dirty="0" smtClean="0">
                <a:solidFill>
                  <a:srgbClr val="0070C0"/>
                </a:solidFill>
                <a:ea typeface="MS PGothic" pitchFamily="34" charset="-128"/>
              </a:rPr>
              <a:t>March 20</a:t>
            </a:r>
            <a:r>
              <a:rPr lang="en-US" sz="3900" b="1" u="sng" baseline="30000" dirty="0" smtClean="0">
                <a:solidFill>
                  <a:srgbClr val="0070C0"/>
                </a:solidFill>
                <a:ea typeface="MS PGothic" pitchFamily="34" charset="-128"/>
              </a:rPr>
              <a:t>th</a:t>
            </a:r>
            <a:r>
              <a:rPr lang="en-US" sz="3900" b="1" u="sng" dirty="0" smtClean="0">
                <a:solidFill>
                  <a:srgbClr val="0070C0"/>
                </a:solidFill>
                <a:ea typeface="MS PGothic" pitchFamily="34" charset="-128"/>
              </a:rPr>
              <a:t>, 2014</a:t>
            </a:r>
            <a:endParaRPr lang="en-US" sz="3900" b="1" dirty="0" smtClean="0">
              <a:ea typeface="MS PGothic" pitchFamily="34" charset="-128"/>
            </a:endParaRPr>
          </a:p>
        </p:txBody>
      </p:sp>
      <p:pic>
        <p:nvPicPr>
          <p:cNvPr id="73730" name="Picture 2" descr="C:\Users\dwaggon\AppData\Local\Microsoft\Windows\Temporary Internet Files\Content.IE5\ISNN1HT6\MM90018558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80658" y="2709481"/>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waggon\AppData\Local\Microsoft\Windows\Temporary Internet Files\Content.IE5\ISNN1HT6\MM90018558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9285" y="3407542"/>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dwaggon\AppData\Local\Microsoft\Windows\Temporary Internet Files\Content.IE5\ISNN1HT6\MM90018558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9285" y="4001923"/>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dwaggon\AppData\Local\Microsoft\Windows\Temporary Internet Files\Content.IE5\ISNN1HT6\MM90018558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9285" y="4635282"/>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dwaggon\AppData\Local\Microsoft\Windows\Temporary Internet Files\Content.IE5\ISNN1HT6\MM90018558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9285" y="5215212"/>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dwaggon\AppData\Local\Microsoft\Windows\Temporary Internet Files\Content.IE5\ISNN1HT6\MM90018558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17205" y="5907362"/>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76472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additive="base">
                                        <p:cTn id="7" dur="500" fill="hold"/>
                                        <p:tgtEl>
                                          <p:spTgt spid="73730"/>
                                        </p:tgtEl>
                                        <p:attrNameLst>
                                          <p:attrName>ppt_x</p:attrName>
                                        </p:attrNameLst>
                                      </p:cBhvr>
                                      <p:tavLst>
                                        <p:tav tm="0">
                                          <p:val>
                                            <p:strVal val="#ppt_x"/>
                                          </p:val>
                                        </p:tav>
                                        <p:tav tm="100000">
                                          <p:val>
                                            <p:strVal val="#ppt_x"/>
                                          </p:val>
                                        </p:tav>
                                      </p:tavLst>
                                    </p:anim>
                                    <p:anim calcmode="lin" valueType="num">
                                      <p:cBhvr additive="base">
                                        <p:cTn id="8" dur="500" fill="hold"/>
                                        <p:tgtEl>
                                          <p:spTgt spid="737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99" y="2215055"/>
            <a:ext cx="7024744" cy="1143000"/>
          </a:xfrm>
        </p:spPr>
        <p:txBody>
          <a:bodyPr>
            <a:normAutofit fontScale="90000"/>
          </a:bodyPr>
          <a:lstStyle/>
          <a:p>
            <a:r>
              <a:rPr lang="en-US" b="1" i="1" u="sng" dirty="0">
                <a:solidFill>
                  <a:schemeClr val="accent3">
                    <a:lumMod val="75000"/>
                  </a:schemeClr>
                </a:solidFill>
              </a:rPr>
              <a:t>Coming up this summer: ISLN/KLA Annual State-wide Meeting June 26th /27th - Lexington Center </a:t>
            </a:r>
            <a:r>
              <a:rPr lang="en-US" dirty="0">
                <a:solidFill>
                  <a:schemeClr val="accent3">
                    <a:lumMod val="75000"/>
                  </a:schemeClr>
                </a:solidFill>
              </a:rPr>
              <a:t/>
            </a:r>
            <a:br>
              <a:rPr lang="en-US" dirty="0">
                <a:solidFill>
                  <a:schemeClr val="accent3">
                    <a:lumMod val="75000"/>
                  </a:schemeClr>
                </a:solidFill>
              </a:rPr>
            </a:br>
            <a:r>
              <a:rPr lang="en-US" b="1" i="1" u="sng" dirty="0">
                <a:solidFill>
                  <a:schemeClr val="accent3">
                    <a:lumMod val="75000"/>
                  </a:schemeClr>
                </a:solidFill>
              </a:rPr>
              <a:t>MORE DETAILS COMING SOON</a:t>
            </a:r>
            <a:endParaRPr lang="en-US" dirty="0">
              <a:solidFill>
                <a:schemeClr val="accent3">
                  <a:lumMod val="75000"/>
                </a:schemeClr>
              </a:solidFill>
            </a:endParaRPr>
          </a:p>
        </p:txBody>
      </p:sp>
      <p:sp>
        <p:nvSpPr>
          <p:cNvPr id="3" name="Content Placeholder 2"/>
          <p:cNvSpPr>
            <a:spLocks noGrp="1"/>
          </p:cNvSpPr>
          <p:nvPr>
            <p:ph idx="1"/>
          </p:nvPr>
        </p:nvSpPr>
        <p:spPr>
          <a:xfrm>
            <a:off x="491699" y="3358055"/>
            <a:ext cx="8179335" cy="3231319"/>
          </a:xfrm>
        </p:spPr>
        <p:txBody>
          <a:bodyPr>
            <a:normAutofit lnSpcReduction="10000"/>
          </a:bodyPr>
          <a:lstStyle/>
          <a:p>
            <a:r>
              <a:rPr lang="en-US" dirty="0"/>
              <a:t/>
            </a:r>
            <a:br>
              <a:rPr lang="en-US" dirty="0"/>
            </a:br>
            <a:r>
              <a:rPr lang="en-US" b="1" dirty="0"/>
              <a:t>June 26— 3 cycles of TED talks/sessions on these topics: Teacher Effectiveness, Highly Effective Teaching and Learning in Science/Social Studies, Principal Effectiveness</a:t>
            </a:r>
            <a:r>
              <a:rPr lang="en-US" b="1" i="1" u="sng" dirty="0"/>
              <a:t> (Would you like to lead a TED talk or session</a:t>
            </a:r>
            <a:r>
              <a:rPr lang="en-US" b="1" i="1" u="sng" dirty="0" smtClean="0"/>
              <a:t>?)</a:t>
            </a:r>
          </a:p>
          <a:p>
            <a:r>
              <a:rPr lang="en-US" dirty="0"/>
              <a:t/>
            </a:r>
            <a:br>
              <a:rPr lang="en-US" dirty="0"/>
            </a:br>
            <a:r>
              <a:rPr lang="en-US" b="1" dirty="0"/>
              <a:t>June 27— ‘morning working sessions’ on a variety of topics districts sign up for these as desired</a:t>
            </a:r>
            <a:endParaRPr lang="en-US" dirty="0"/>
          </a:p>
        </p:txBody>
      </p:sp>
      <p:pic>
        <p:nvPicPr>
          <p:cNvPr id="4098" name="Picture 2" descr="C:\Users\dwaggon\AppData\Local\Microsoft\Windows\Temporary Internet Files\Content.IE5\D3Y54LP8\MC90043922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992" y="632748"/>
            <a:ext cx="2110452" cy="2110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489127">
            <a:off x="182142" y="1450373"/>
            <a:ext cx="8652302" cy="3477875"/>
          </a:xfrm>
          <a:prstGeom prst="rect">
            <a:avLst/>
          </a:prstGeom>
          <a:solidFill>
            <a:srgbClr val="92D050"/>
          </a:solidFill>
        </p:spPr>
        <p:txBody>
          <a:bodyPr wrap="square" rtlCol="0">
            <a:spAutoFit/>
          </a:bodyPr>
          <a:lstStyle/>
          <a:p>
            <a:pPr algn="ctr"/>
            <a:r>
              <a:rPr lang="en-US" sz="4400" b="1" dirty="0" smtClean="0">
                <a:effectLst>
                  <a:outerShdw blurRad="38100" dist="38100" dir="2700000" algn="tl">
                    <a:srgbClr val="000000">
                      <a:alpha val="43137"/>
                    </a:srgbClr>
                  </a:outerShdw>
                </a:effectLst>
              </a:rPr>
              <a:t>CKEC Science and Social Studies Summer Network meeting:</a:t>
            </a:r>
          </a:p>
          <a:p>
            <a:pPr algn="ctr"/>
            <a:r>
              <a:rPr lang="en-US" sz="4400" b="1" dirty="0" smtClean="0">
                <a:effectLst>
                  <a:outerShdw blurRad="38100" dist="38100" dir="2700000" algn="tl">
                    <a:srgbClr val="000000">
                      <a:alpha val="43137"/>
                    </a:srgbClr>
                  </a:outerShdw>
                </a:effectLst>
              </a:rPr>
              <a:t>Friday, July 25</a:t>
            </a:r>
            <a:r>
              <a:rPr lang="en-US" sz="4400" b="1" baseline="30000" dirty="0" smtClean="0">
                <a:effectLst>
                  <a:outerShdw blurRad="38100" dist="38100" dir="2700000" algn="tl">
                    <a:srgbClr val="000000">
                      <a:alpha val="43137"/>
                    </a:srgbClr>
                  </a:outerShdw>
                </a:effectLst>
              </a:rPr>
              <a:t>th</a:t>
            </a:r>
            <a:r>
              <a:rPr lang="en-US" sz="4400" b="1" dirty="0" smtClean="0">
                <a:effectLst>
                  <a:outerShdw blurRad="38100" dist="38100" dir="2700000" algn="tl">
                    <a:srgbClr val="000000">
                      <a:alpha val="43137"/>
                    </a:srgbClr>
                  </a:outerShdw>
                </a:effectLst>
              </a:rPr>
              <a:t> with </a:t>
            </a:r>
          </a:p>
          <a:p>
            <a:pPr algn="ctr"/>
            <a:r>
              <a:rPr lang="en-US" sz="4400" b="1" dirty="0" smtClean="0">
                <a:effectLst>
                  <a:outerShdw blurRad="38100" dist="38100" dir="2700000" algn="tl">
                    <a:srgbClr val="000000">
                      <a:alpha val="43137"/>
                    </a:srgbClr>
                  </a:outerShdw>
                </a:effectLst>
              </a:rPr>
              <a:t>Ken Mattingly – CASL in action</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12423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1625600"/>
            <a:ext cx="5154613" cy="52990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75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0" y="1841500"/>
            <a:ext cx="4799013" cy="486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talking apple">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7048" y="1841500"/>
            <a:ext cx="1552829" cy="186339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639508" y="0"/>
            <a:ext cx="6164318" cy="1562537"/>
          </a:xfrm>
          <a:prstGeom prst="rect">
            <a:avLst/>
          </a:prstGeom>
          <a:solidFill>
            <a:srgbClr val="FFFF00"/>
          </a:solidFill>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altLang="en-US" sz="3200" smtClean="0">
                <a:ea typeface="MS PGothic" pitchFamily="34" charset="-128"/>
              </a:rPr>
              <a:t>Please complete the yellow evaluation before you leave.  </a:t>
            </a:r>
            <a:r>
              <a:rPr lang="en-US" altLang="en-US" sz="3600" smtClean="0">
                <a:ea typeface="MS PGothic" pitchFamily="34" charset="-128"/>
              </a:rPr>
              <a:t/>
            </a:r>
            <a:br>
              <a:rPr lang="en-US" altLang="en-US" sz="3600" smtClean="0">
                <a:ea typeface="MS PGothic" pitchFamily="34" charset="-128"/>
              </a:rPr>
            </a:br>
            <a:r>
              <a:rPr lang="en-US" altLang="en-US" sz="3600" i="1" smtClean="0">
                <a:solidFill>
                  <a:schemeClr val="tx1"/>
                </a:solidFill>
                <a:effectLst>
                  <a:outerShdw blurRad="38100" dist="38100" dir="2700000" algn="tl">
                    <a:srgbClr val="000000">
                      <a:alpha val="43137"/>
                    </a:srgbClr>
                  </a:outerShdw>
                </a:effectLst>
                <a:ea typeface="MS PGothic" pitchFamily="34" charset="-128"/>
              </a:rPr>
              <a:t>We need your feedback!</a:t>
            </a:r>
            <a:endParaRPr lang="en-US" altLang="en-US" sz="3600" i="1" dirty="0" smtClean="0">
              <a:solidFill>
                <a:schemeClr val="tx1"/>
              </a:solidFill>
              <a:effectLst>
                <a:outerShdw blurRad="38100" dist="38100" dir="2700000" algn="tl">
                  <a:srgbClr val="000000">
                    <a:alpha val="43137"/>
                  </a:srgbClr>
                </a:outerShdw>
              </a:effectLst>
              <a:ea typeface="MS PGothic" pitchFamily="34" charset="-128"/>
            </a:endParaRPr>
          </a:p>
        </p:txBody>
      </p:sp>
    </p:spTree>
    <p:extLst>
      <p:ext uri="{BB962C8B-B14F-4D97-AF65-F5344CB8AC3E}">
        <p14:creationId xmlns:p14="http://schemas.microsoft.com/office/powerpoint/2010/main" val="2285283973"/>
      </p:ext>
    </p:extLst>
  </p:cSld>
  <p:clrMapOvr>
    <a:masterClrMapping/>
  </p:clrMapOvr>
  <p:transition spd="slow">
    <p:wheel spokes="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fbcdn-sphotos-e-a.akamaihd.net/hphotos-ak-prn2/t1/1395904_598435800191508_989752765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52338"/>
            <a:ext cx="7086600" cy="262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10200" y="4901454"/>
            <a:ext cx="3733800" cy="1420518"/>
          </a:xfrm>
          <a:prstGeom prst="rect">
            <a:avLst/>
          </a:prstGeom>
          <a:noFill/>
        </p:spPr>
        <p:txBody>
          <a:bodyPr wrap="none" lIns="91440" tIns="45720" rIns="91440" bIns="45720">
            <a:prstTxWarp prst="textCurveUp">
              <a:avLst/>
            </a:prstTxWarp>
            <a:spAutoFit/>
          </a:bodyPr>
          <a:lstStyle/>
          <a:p>
            <a:pPr algn="ctr"/>
            <a:r>
              <a:rPr lang="en-US" sz="5400" b="1" cap="all" dirty="0" smtClean="0">
                <a:ln w="9000" cmpd="sng">
                  <a:solidFill>
                    <a:srgbClr val="00B0F0"/>
                  </a:solidFill>
                  <a:prstDash val="solid"/>
                </a:ln>
                <a:solidFill>
                  <a:schemeClr val="bg1"/>
                </a:solidFill>
                <a:effectLst>
                  <a:glow rad="63500">
                    <a:schemeClr val="accent5">
                      <a:satMod val="175000"/>
                      <a:alpha val="40000"/>
                    </a:schemeClr>
                  </a:glow>
                  <a:innerShdw blurRad="63500" dist="50800" dir="13500000">
                    <a:prstClr val="black">
                      <a:alpha val="50000"/>
                    </a:prstClr>
                  </a:innerShdw>
                  <a:reflection blurRad="12700" stA="28000" endPos="45000" dist="1000" dir="5400000" sy="-100000" algn="bl" rotWithShape="0"/>
                </a:effectLst>
              </a:rPr>
              <a:t>GO BIG BLUE!!!</a:t>
            </a:r>
            <a:endParaRPr lang="en-US" sz="5400" b="1" cap="all" dirty="0">
              <a:ln w="9000" cmpd="sng">
                <a:solidFill>
                  <a:srgbClr val="00B0F0"/>
                </a:solidFill>
                <a:prstDash val="solid"/>
              </a:ln>
              <a:solidFill>
                <a:schemeClr val="bg1"/>
              </a:solidFill>
              <a:effectLst>
                <a:glow rad="63500">
                  <a:schemeClr val="accent5">
                    <a:satMod val="175000"/>
                    <a:alpha val="40000"/>
                  </a:schemeClr>
                </a:glow>
                <a:innerShdw blurRad="63500" dist="50800" dir="13500000">
                  <a:prstClr val="black">
                    <a:alpha val="50000"/>
                  </a:prstClr>
                </a:innerShdw>
                <a:reflection blurRad="12700" stA="28000" endPos="45000" dist="1000" dir="5400000" sy="-100000" algn="bl" rotWithShape="0"/>
              </a:effectLst>
            </a:endParaRPr>
          </a:p>
        </p:txBody>
      </p:sp>
      <p:sp>
        <p:nvSpPr>
          <p:cNvPr id="2" name="Rectangle 1"/>
          <p:cNvSpPr/>
          <p:nvPr/>
        </p:nvSpPr>
        <p:spPr>
          <a:xfrm>
            <a:off x="888172" y="3588547"/>
            <a:ext cx="7381875" cy="461665"/>
          </a:xfrm>
          <a:prstGeom prst="rect">
            <a:avLst/>
          </a:prstGeom>
          <a:solidFill>
            <a:srgbClr val="0070C0"/>
          </a:solidFill>
        </p:spPr>
        <p:txBody>
          <a:bodyPr wrap="square">
            <a:spAutoFit/>
          </a:bodyPr>
          <a:lstStyle/>
          <a:p>
            <a:pPr algn="ctr"/>
            <a:r>
              <a:rPr lang="en-US" sz="2400" b="1" dirty="0" smtClean="0">
                <a:hlinkClick r:id="rId4"/>
              </a:rPr>
              <a:t>How to Start a Movement - The One Lone NUT</a:t>
            </a:r>
            <a:endParaRPr lang="en-US" sz="2400" b="1"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0413" y="156524"/>
            <a:ext cx="6197394" cy="3432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C:\Users\dwaggon\AppData\Local\Microsoft\Windows\Temporary Internet Files\Content.IE5\QSI5NVTF\MC900389668[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64" y="1002984"/>
            <a:ext cx="1810512" cy="1612087"/>
          </a:xfrm>
          <a:prstGeom prst="rect">
            <a:avLst/>
          </a:prstGeom>
          <a:solidFill>
            <a:schemeClr val="bg1"/>
          </a:solidFill>
        </p:spPr>
      </p:pic>
      <p:sp>
        <p:nvSpPr>
          <p:cNvPr id="3" name="TextBox 2"/>
          <p:cNvSpPr txBox="1"/>
          <p:nvPr/>
        </p:nvSpPr>
        <p:spPr>
          <a:xfrm>
            <a:off x="675431" y="2668893"/>
            <a:ext cx="1774845" cy="369332"/>
          </a:xfrm>
          <a:prstGeom prst="rect">
            <a:avLst/>
          </a:prstGeom>
          <a:solidFill>
            <a:schemeClr val="bg2"/>
          </a:solidFill>
        </p:spPr>
        <p:txBody>
          <a:bodyPr wrap="none" rtlCol="0">
            <a:spAutoFit/>
          </a:bodyPr>
          <a:lstStyle/>
          <a:p>
            <a:r>
              <a:rPr lang="en-US" b="1" dirty="0" smtClean="0">
                <a:effectLst>
                  <a:outerShdw blurRad="38100" dist="38100" dir="2700000" algn="tl">
                    <a:srgbClr val="000000">
                      <a:alpha val="43137"/>
                    </a:srgbClr>
                  </a:outerShdw>
                </a:effectLst>
              </a:rPr>
              <a:t>One Lone NUT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22617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style.rotation</p:attrName>
                                        </p:attrNameLst>
                                      </p:cBhvr>
                                      <p:tavLst>
                                        <p:tav tm="0">
                                          <p:val>
                                            <p:fltVal val="90"/>
                                          </p:val>
                                        </p:tav>
                                        <p:tav tm="100000">
                                          <p:val>
                                            <p:fltVal val="0"/>
                                          </p:val>
                                        </p:tav>
                                      </p:tavLst>
                                    </p:anim>
                                    <p:animEffect transition="in" filter="fade">
                                      <p:cBhvr>
                                        <p:cTn id="10" dur="1000"/>
                                        <p:tgtEl>
                                          <p:spTgt spid="307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idx="4294967295"/>
          </p:nvPr>
        </p:nvSpPr>
        <p:spPr>
          <a:xfrm>
            <a:off x="0" y="274638"/>
            <a:ext cx="8229600" cy="1143000"/>
          </a:xfrm>
        </p:spPr>
        <p:txBody>
          <a:bodyPr/>
          <a:lstStyle/>
          <a:p>
            <a:pPr eaLnBrk="1" hangingPunct="1"/>
            <a:r>
              <a:rPr lang="en-US" altLang="en-US" smtClean="0">
                <a:cs typeface="Trebuchet MS" pitchFamily="34" charset="0"/>
              </a:rPr>
              <a:t>Pillars again</a:t>
            </a:r>
          </a:p>
        </p:txBody>
      </p:sp>
      <p:pic>
        <p:nvPicPr>
          <p:cNvPr id="9219" name="Picture 2" descr="C:\Documents and Settings\kslone\Local Settings\Temporary Internet Files\Content.IE5\8HIFSDU3\MC9004392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787"/>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descr="C:\Documents and Settings\kslone\Local Settings\Temporary Internet Files\Content.IE5\8HIFSDU3\MC9004392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525" y="458787"/>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27269" y="90717"/>
            <a:ext cx="553998" cy="5821352"/>
          </a:xfrm>
          <a:prstGeom prst="rect">
            <a:avLst/>
          </a:prstGeom>
          <a:noFill/>
        </p:spPr>
        <p:txBody>
          <a:bodyPr vert="vert270" wrap="square">
            <a:spAutoFit/>
          </a:bodyPr>
          <a:lstStyle/>
          <a:p>
            <a:pPr fontAlgn="auto">
              <a:spcBef>
                <a:spcPts val="0"/>
              </a:spcBef>
              <a:spcAft>
                <a:spcPts val="0"/>
              </a:spcAft>
              <a:defRPr/>
            </a:pPr>
            <a:r>
              <a:rPr lang="en-US" sz="2400" b="1" dirty="0">
                <a:latin typeface="+mn-lt"/>
                <a:ea typeface="MS PGothic" pitchFamily="34" charset="-128"/>
              </a:rPr>
              <a:t>Highly Effective Teaching and learning</a:t>
            </a:r>
          </a:p>
        </p:txBody>
      </p:sp>
      <p:sp>
        <p:nvSpPr>
          <p:cNvPr id="7" name="TextBox 6"/>
          <p:cNvSpPr txBox="1"/>
          <p:nvPr/>
        </p:nvSpPr>
        <p:spPr>
          <a:xfrm>
            <a:off x="3276602" y="1844566"/>
            <a:ext cx="615553" cy="3557752"/>
          </a:xfrm>
          <a:prstGeom prst="rect">
            <a:avLst/>
          </a:prstGeom>
          <a:noFill/>
        </p:spPr>
        <p:txBody>
          <a:bodyPr vert="vert270" wrap="square">
            <a:spAutoFit/>
          </a:bodyPr>
          <a:lstStyle/>
          <a:p>
            <a:pPr algn="ctr" fontAlgn="auto">
              <a:spcBef>
                <a:spcPts val="0"/>
              </a:spcBef>
              <a:spcAft>
                <a:spcPts val="0"/>
              </a:spcAft>
              <a:defRPr/>
            </a:pPr>
            <a:r>
              <a:rPr lang="en-US" sz="2800" b="1" dirty="0">
                <a:latin typeface="+mn-lt"/>
                <a:ea typeface="MS PGothic" pitchFamily="34" charset="-128"/>
              </a:rPr>
              <a:t>Assessment Literacy</a:t>
            </a:r>
          </a:p>
        </p:txBody>
      </p:sp>
      <p:sp>
        <p:nvSpPr>
          <p:cNvPr id="8" name="TextBox 7"/>
          <p:cNvSpPr txBox="1"/>
          <p:nvPr/>
        </p:nvSpPr>
        <p:spPr>
          <a:xfrm>
            <a:off x="5257800" y="2506718"/>
            <a:ext cx="677108" cy="2895600"/>
          </a:xfrm>
          <a:prstGeom prst="rect">
            <a:avLst/>
          </a:prstGeom>
          <a:noFill/>
        </p:spPr>
        <p:txBody>
          <a:bodyPr vert="vert270">
            <a:spAutoFit/>
          </a:bodyPr>
          <a:lstStyle/>
          <a:p>
            <a:pPr algn="ctr" fontAlgn="auto">
              <a:spcBef>
                <a:spcPts val="0"/>
              </a:spcBef>
              <a:spcAft>
                <a:spcPts val="0"/>
              </a:spcAft>
              <a:defRPr/>
            </a:pPr>
            <a:r>
              <a:rPr lang="en-US" sz="3200" b="1" dirty="0">
                <a:latin typeface="+mn-lt"/>
                <a:ea typeface="MS PGothic" pitchFamily="34" charset="-128"/>
              </a:rPr>
              <a:t>Leadership</a:t>
            </a:r>
          </a:p>
        </p:txBody>
      </p:sp>
      <p:sp>
        <p:nvSpPr>
          <p:cNvPr id="10" name="TextBox 9"/>
          <p:cNvSpPr txBox="1"/>
          <p:nvPr/>
        </p:nvSpPr>
        <p:spPr>
          <a:xfrm>
            <a:off x="7852880" y="304800"/>
            <a:ext cx="553998" cy="5788025"/>
          </a:xfrm>
          <a:prstGeom prst="rect">
            <a:avLst/>
          </a:prstGeom>
          <a:noFill/>
        </p:spPr>
        <p:txBody>
          <a:bodyPr vert="vert270" wrap="square">
            <a:spAutoFit/>
          </a:bodyPr>
          <a:lstStyle/>
          <a:p>
            <a:pPr fontAlgn="auto">
              <a:spcBef>
                <a:spcPts val="0"/>
              </a:spcBef>
              <a:spcAft>
                <a:spcPts val="0"/>
              </a:spcAft>
              <a:defRPr/>
            </a:pPr>
            <a:r>
              <a:rPr lang="en-US" sz="2400" b="1" dirty="0">
                <a:latin typeface="+mn-lt"/>
                <a:ea typeface="MS PGothic" pitchFamily="34" charset="-128"/>
              </a:rPr>
              <a:t>Kentucky’s Core Academic Standards </a:t>
            </a:r>
          </a:p>
        </p:txBody>
      </p:sp>
      <p:sp>
        <p:nvSpPr>
          <p:cNvPr id="3" name="TextBox 2"/>
          <p:cNvSpPr txBox="1">
            <a:spLocks noChangeArrowheads="1"/>
          </p:cNvSpPr>
          <p:nvPr/>
        </p:nvSpPr>
        <p:spPr bwMode="auto">
          <a:xfrm>
            <a:off x="-11113" y="6323806"/>
            <a:ext cx="9144001"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eaLnBrk="1" hangingPunct="1"/>
            <a:r>
              <a:rPr lang="en-US" altLang="en-US" sz="2400" b="1" dirty="0">
                <a:latin typeface="Calibri" pitchFamily="34" charset="0"/>
                <a:cs typeface="Arial" pitchFamily="34" charset="0"/>
              </a:rPr>
              <a:t>TPGES –Teacher Professional Growth and Effectiveness System</a:t>
            </a:r>
          </a:p>
        </p:txBody>
      </p:sp>
      <p:sp>
        <p:nvSpPr>
          <p:cNvPr id="6" name="TextBox 5"/>
          <p:cNvSpPr txBox="1"/>
          <p:nvPr/>
        </p:nvSpPr>
        <p:spPr>
          <a:xfrm>
            <a:off x="1104268" y="-10510"/>
            <a:ext cx="7455887" cy="1323439"/>
          </a:xfrm>
          <a:prstGeom prst="rect">
            <a:avLst/>
          </a:prstGeom>
          <a:noFill/>
          <a:ln>
            <a:noFill/>
          </a:ln>
        </p:spPr>
        <p:txBody>
          <a:bodyPr wrap="none">
            <a:spAutoFit/>
          </a:bodyPr>
          <a:lstStyle/>
          <a:p>
            <a:pPr>
              <a:defRPr/>
            </a:pPr>
            <a:r>
              <a:rPr lang="en-US" sz="4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a typeface="MS PGothic" pitchFamily="34" charset="-128"/>
              </a:rPr>
              <a:t>Pillars of Network Meetings</a:t>
            </a:r>
          </a:p>
          <a:p>
            <a:pPr algn="ctr">
              <a:defRPr/>
            </a:pPr>
            <a:r>
              <a:rPr lang="en-US" sz="3600" b="1" dirty="0">
                <a:solidFill>
                  <a:srgbClr val="C00000"/>
                </a:solidFill>
                <a:effectLst>
                  <a:outerShdw blurRad="38100" dist="38100" dir="2700000" algn="tl">
                    <a:srgbClr val="000000">
                      <a:alpha val="43137"/>
                    </a:srgbClr>
                  </a:outerShdw>
                </a:effectLst>
                <a:ea typeface="MS PGothic" pitchFamily="34" charset="-128"/>
              </a:rPr>
              <a:t>Network Foundations….</a:t>
            </a:r>
          </a:p>
        </p:txBody>
      </p:sp>
    </p:spTree>
    <p:extLst>
      <p:ext uri="{BB962C8B-B14F-4D97-AF65-F5344CB8AC3E}">
        <p14:creationId xmlns:p14="http://schemas.microsoft.com/office/powerpoint/2010/main" val="6215598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244" y="202356"/>
            <a:ext cx="7061549" cy="523220"/>
          </a:xfrm>
          <a:prstGeom prst="rect">
            <a:avLst/>
          </a:prstGeom>
          <a:solidFill>
            <a:schemeClr val="accent1"/>
          </a:solidFill>
        </p:spPr>
        <p:txBody>
          <a:bodyPr wrap="none" rtlCol="0">
            <a:spAutoFit/>
          </a:bodyPr>
          <a:lstStyle/>
          <a:p>
            <a:r>
              <a:rPr lang="en-US" sz="2800" b="1" dirty="0" smtClean="0">
                <a:effectLst>
                  <a:outerShdw blurRad="38100" dist="38100" dir="2700000" algn="tl">
                    <a:srgbClr val="000000">
                      <a:alpha val="43137"/>
                    </a:srgbClr>
                  </a:outerShdw>
                </a:effectLst>
              </a:rPr>
              <a:t>What does effective teaching look like?</a:t>
            </a:r>
          </a:p>
        </p:txBody>
      </p:sp>
      <p:sp>
        <p:nvSpPr>
          <p:cNvPr id="4" name="TextBox 3"/>
          <p:cNvSpPr txBox="1"/>
          <p:nvPr/>
        </p:nvSpPr>
        <p:spPr>
          <a:xfrm>
            <a:off x="32210" y="4234926"/>
            <a:ext cx="9111790" cy="523220"/>
          </a:xfrm>
          <a:prstGeom prst="rect">
            <a:avLst/>
          </a:prstGeom>
          <a:solidFill>
            <a:schemeClr val="accent1"/>
          </a:solidFill>
        </p:spPr>
        <p:txBody>
          <a:bodyPr wrap="none" rtlCol="0">
            <a:spAutoFit/>
          </a:bodyPr>
          <a:lstStyle/>
          <a:p>
            <a:r>
              <a:rPr lang="en-US" sz="2800" b="1" dirty="0" smtClean="0">
                <a:effectLst>
                  <a:outerShdw blurRad="38100" dist="38100" dir="2700000" algn="tl">
                    <a:srgbClr val="000000">
                      <a:alpha val="43137"/>
                    </a:srgbClr>
                  </a:outerShdw>
                </a:effectLst>
              </a:rPr>
              <a:t>What does effective professional learning look like?</a:t>
            </a:r>
            <a:endParaRPr lang="en-US" sz="2800" b="1"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44" y="725576"/>
            <a:ext cx="4521093" cy="336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7444" y="4788604"/>
            <a:ext cx="7845417" cy="1200329"/>
          </a:xfrm>
          <a:prstGeom prst="rect">
            <a:avLst/>
          </a:prstGeom>
          <a:solidFill>
            <a:srgbClr val="FFFF00"/>
          </a:solidFill>
        </p:spPr>
        <p:txBody>
          <a:bodyPr wrap="none" rtlCol="0">
            <a:spAutoFit/>
          </a:bodyPr>
          <a:lstStyle/>
          <a:p>
            <a:r>
              <a:rPr lang="en-US" sz="2400" b="1" dirty="0" smtClean="0"/>
              <a:t>If your Faculty Meetings, PLCs, PDs, workshops, etc. </a:t>
            </a:r>
          </a:p>
          <a:p>
            <a:r>
              <a:rPr lang="en-US" sz="2400" b="1" dirty="0" smtClean="0"/>
              <a:t>don’t look like effective teaching, then you are </a:t>
            </a:r>
          </a:p>
          <a:p>
            <a:r>
              <a:rPr lang="en-US" sz="2400" b="1" dirty="0" smtClean="0"/>
              <a:t>missing the chance to help your teachers grow.</a:t>
            </a:r>
            <a:endParaRPr lang="en-US" sz="2400" b="1" dirty="0"/>
          </a:p>
        </p:txBody>
      </p:sp>
      <p:sp>
        <p:nvSpPr>
          <p:cNvPr id="7" name="TextBox 6"/>
          <p:cNvSpPr txBox="1"/>
          <p:nvPr/>
        </p:nvSpPr>
        <p:spPr>
          <a:xfrm rot="733717">
            <a:off x="3987330" y="1436216"/>
            <a:ext cx="4322663" cy="1938992"/>
          </a:xfrm>
          <a:prstGeom prst="rect">
            <a:avLst/>
          </a:prstGeom>
          <a:solidFill>
            <a:srgbClr val="FFFF00"/>
          </a:solidFill>
        </p:spPr>
        <p:txBody>
          <a:bodyPr wrap="square" rtlCol="0">
            <a:spAutoFit/>
          </a:bodyPr>
          <a:lstStyle/>
          <a:p>
            <a:pPr algn="ctr"/>
            <a:r>
              <a:rPr lang="en-US" sz="2400" b="1" dirty="0" smtClean="0">
                <a:effectLst>
                  <a:outerShdw blurRad="38100" dist="38100" dir="2700000" algn="tl">
                    <a:srgbClr val="000000">
                      <a:alpha val="43137"/>
                    </a:srgbClr>
                  </a:outerShdw>
                </a:effectLst>
              </a:rPr>
              <a:t>We know we don’t want </a:t>
            </a:r>
          </a:p>
          <a:p>
            <a:pPr algn="ctr"/>
            <a:r>
              <a:rPr lang="en-US" sz="2400" b="1" dirty="0">
                <a:effectLst>
                  <a:outerShdw blurRad="38100" dist="38100" dir="2700000" algn="tl">
                    <a:srgbClr val="000000">
                      <a:alpha val="43137"/>
                    </a:srgbClr>
                  </a:outerShdw>
                </a:effectLst>
              </a:rPr>
              <a:t>o</a:t>
            </a:r>
            <a:r>
              <a:rPr lang="en-US" sz="2400" b="1" dirty="0" smtClean="0">
                <a:effectLst>
                  <a:outerShdw blurRad="38100" dist="38100" dir="2700000" algn="tl">
                    <a:srgbClr val="000000">
                      <a:alpha val="43137"/>
                    </a:srgbClr>
                  </a:outerShdw>
                </a:effectLst>
              </a:rPr>
              <a:t>ur classrooms to look like</a:t>
            </a:r>
          </a:p>
          <a:p>
            <a:pPr algn="ctr"/>
            <a:r>
              <a:rPr lang="en-US" sz="2400" b="1" dirty="0" smtClean="0">
                <a:effectLst>
                  <a:outerShdw blurRad="38100" dist="38100" dir="2700000" algn="tl">
                    <a:srgbClr val="000000">
                      <a:alpha val="43137"/>
                    </a:srgbClr>
                  </a:outerShdw>
                </a:effectLst>
              </a:rPr>
              <a:t>this, but what do we expect </a:t>
            </a:r>
          </a:p>
          <a:p>
            <a:pPr algn="ctr"/>
            <a:r>
              <a:rPr lang="en-US" sz="2400" b="1" dirty="0" smtClean="0">
                <a:effectLst>
                  <a:outerShdw blurRad="38100" dist="38100" dir="2700000" algn="tl">
                    <a:srgbClr val="000000">
                      <a:alpha val="43137"/>
                    </a:srgbClr>
                  </a:outerShdw>
                </a:effectLst>
              </a:rPr>
              <a:t>from our meetings and </a:t>
            </a:r>
          </a:p>
          <a:p>
            <a:pPr algn="ctr"/>
            <a:r>
              <a:rPr lang="en-US" sz="2400" b="1" dirty="0" smtClean="0">
                <a:effectLst>
                  <a:outerShdw blurRad="38100" dist="38100" dir="2700000" algn="tl">
                    <a:srgbClr val="000000">
                      <a:alpha val="43137"/>
                    </a:srgbClr>
                  </a:outerShdw>
                </a:effectLst>
              </a:rPr>
              <a:t>PDs for  teachers?</a:t>
            </a:r>
            <a:endParaRPr lang="en-US" sz="2400" b="1" dirty="0">
              <a:effectLst>
                <a:outerShdw blurRad="38100" dist="38100" dir="2700000" algn="tl">
                  <a:srgbClr val="000000">
                    <a:alpha val="43137"/>
                  </a:srgbClr>
                </a:outerShdw>
              </a:effectLst>
            </a:endParaRPr>
          </a:p>
        </p:txBody>
      </p:sp>
      <p:sp>
        <p:nvSpPr>
          <p:cNvPr id="8" name="Rectangle 7"/>
          <p:cNvSpPr/>
          <p:nvPr/>
        </p:nvSpPr>
        <p:spPr>
          <a:xfrm>
            <a:off x="930436" y="3773261"/>
            <a:ext cx="2954655" cy="461665"/>
          </a:xfrm>
          <a:prstGeom prst="rect">
            <a:avLst/>
          </a:prstGeom>
          <a:solidFill>
            <a:srgbClr val="0070C0"/>
          </a:solidFill>
        </p:spPr>
        <p:txBody>
          <a:bodyPr wrap="none">
            <a:spAutoFit/>
          </a:bodyPr>
          <a:lstStyle/>
          <a:p>
            <a:pPr>
              <a:defRPr/>
            </a:pPr>
            <a:r>
              <a:rPr lang="en-US" sz="2400" b="1" dirty="0" smtClean="0">
                <a:hlinkClick r:id="rId4"/>
              </a:rPr>
              <a:t>Anyone? Anyone?</a:t>
            </a:r>
            <a:endParaRPr lang="en-US" sz="2400" b="1" dirty="0"/>
          </a:p>
        </p:txBody>
      </p:sp>
    </p:spTree>
    <p:extLst>
      <p:ext uri="{BB962C8B-B14F-4D97-AF65-F5344CB8AC3E}">
        <p14:creationId xmlns:p14="http://schemas.microsoft.com/office/powerpoint/2010/main" val="3395941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9</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83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0359" y="1469611"/>
            <a:ext cx="9506607" cy="338554"/>
          </a:xfrm>
          <a:prstGeom prst="rect">
            <a:avLst/>
          </a:prstGeom>
          <a:solidFill>
            <a:srgbClr val="FFFF00"/>
          </a:solidFill>
        </p:spPr>
        <p:txBody>
          <a:bodyPr wrap="square">
            <a:spAutoFit/>
          </a:bodyPr>
          <a:lstStyle/>
          <a:p>
            <a:pPr algn="ctr"/>
            <a:r>
              <a:rPr lang="en-US" sz="1600" b="1" dirty="0">
                <a:latin typeface="Arial" panose="020B0604020202020204" pitchFamily="34" charset="0"/>
                <a:cs typeface="Arial" panose="020B0604020202020204" pitchFamily="34" charset="0"/>
              </a:rPr>
              <a:t>http://</a:t>
            </a:r>
            <a:r>
              <a:rPr lang="en-US" sz="1600" b="1" dirty="0" smtClean="0">
                <a:latin typeface="Arial" panose="020B0604020202020204" pitchFamily="34" charset="0"/>
                <a:cs typeface="Arial" panose="020B0604020202020204" pitchFamily="34" charset="0"/>
              </a:rPr>
              <a:t>learningforward.org/publications/implementing-common-core/professional-learning-units</a:t>
            </a:r>
          </a:p>
        </p:txBody>
      </p:sp>
    </p:spTree>
    <p:extLst>
      <p:ext uri="{BB962C8B-B14F-4D97-AF65-F5344CB8AC3E}">
        <p14:creationId xmlns:p14="http://schemas.microsoft.com/office/powerpoint/2010/main" val="1061298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26497</TotalTime>
  <Words>2485</Words>
  <Application>Microsoft Office PowerPoint</Application>
  <PresentationFormat>On-screen Show (4:3)</PresentationFormat>
  <Paragraphs>485</Paragraphs>
  <Slides>66</Slides>
  <Notes>29</Notes>
  <HiddenSlides>0</HiddenSlides>
  <MMClips>3</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Austin</vt:lpstr>
      <vt:lpstr>CKEC  Instructional  Support Leadership  Network  </vt:lpstr>
      <vt:lpstr>CKEC ISLN Facilitation Team</vt:lpstr>
      <vt:lpstr>PowerPoint Presentation</vt:lpstr>
      <vt:lpstr>     Norms</vt:lpstr>
      <vt:lpstr>ISLN Meeting     IMPORTANT NOTES</vt:lpstr>
      <vt:lpstr>PowerPoint Presentation</vt:lpstr>
      <vt:lpstr>Pillars again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Concurrent Sessions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Concurrent Sessions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Concurrent Sessions</vt:lpstr>
      <vt:lpstr>Professional Growth and Effectiveness System (PGES) Rubric</vt:lpstr>
      <vt:lpstr>Today’s Targets</vt:lpstr>
      <vt:lpstr>      What is the PGES   Implementation Rubric?</vt:lpstr>
      <vt:lpstr>PowerPoint Presentation</vt:lpstr>
      <vt:lpstr>PowerPoint Presentation</vt:lpstr>
      <vt:lpstr>             * to provide consistency of implementation across  the state  * to communicate priorities to stakeholders  * to help districts go beyond technical  implementation to the system structure that must  be in place for effective PGES implementation   * to take the conversation to the needed system shifts – (building on what’s in place or what can be  refined)           </vt:lpstr>
      <vt:lpstr>  Take 2 minutes…</vt:lpstr>
      <vt:lpstr>Rubric Format</vt:lpstr>
      <vt:lpstr>Feedback from Fayette Co.</vt:lpstr>
      <vt:lpstr>PowerPoint Presentation</vt:lpstr>
      <vt:lpstr>PowerPoint Presentation</vt:lpstr>
      <vt:lpstr>PowerPoint Presentation</vt:lpstr>
      <vt:lpstr>PGES </vt:lpstr>
      <vt:lpstr>PowerPoint Presentation</vt:lpstr>
      <vt:lpstr>PowerPoint Presentation</vt:lpstr>
      <vt:lpstr>Support Resources</vt:lpstr>
      <vt:lpstr>Observation Window 4</vt:lpstr>
      <vt:lpstr>If you have questions as you take your next  PGES implementation steps, contact your PGES consultant, Mike Cassady or  Becky Woosley, effectiveness coach.</vt:lpstr>
      <vt:lpstr>PowerPoint Presentation</vt:lpstr>
      <vt:lpstr>PowerPoint Presentation</vt:lpstr>
      <vt:lpstr>PowerPoint Presentation</vt:lpstr>
      <vt:lpstr>PowerPoint Presentation</vt:lpstr>
      <vt:lpstr>CKEC Instructional Support Leadership Network 2013-2014</vt:lpstr>
      <vt:lpstr>Coming up this summer: ISLN/KLA Annual State-wide Meeting June 26th /27th - Lexington Center  MORE DETAILS COMING SOON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 Williams</dc:creator>
  <cp:lastModifiedBy>dwaggon</cp:lastModifiedBy>
  <cp:revision>1284</cp:revision>
  <cp:lastPrinted>2014-01-02T15:31:41Z</cp:lastPrinted>
  <dcterms:created xsi:type="dcterms:W3CDTF">2012-08-25T16:18:07Z</dcterms:created>
  <dcterms:modified xsi:type="dcterms:W3CDTF">2014-03-20T04:46:15Z</dcterms:modified>
</cp:coreProperties>
</file>