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5">
  <p:sldMasterIdLst>
    <p:sldMasterId id="2147483694" r:id="rId2"/>
  </p:sldMasterIdLst>
  <p:notesMasterIdLst>
    <p:notesMasterId r:id="rId26"/>
  </p:notesMasterIdLst>
  <p:handoutMasterIdLst>
    <p:handoutMasterId r:id="rId27"/>
  </p:handoutMasterIdLst>
  <p:sldIdLst>
    <p:sldId id="256" r:id="rId3"/>
    <p:sldId id="296" r:id="rId4"/>
    <p:sldId id="393" r:id="rId5"/>
    <p:sldId id="394" r:id="rId6"/>
    <p:sldId id="265" r:id="rId7"/>
    <p:sldId id="266" r:id="rId8"/>
    <p:sldId id="409" r:id="rId9"/>
    <p:sldId id="410" r:id="rId10"/>
    <p:sldId id="395" r:id="rId11"/>
    <p:sldId id="404" r:id="rId12"/>
    <p:sldId id="396" r:id="rId13"/>
    <p:sldId id="399" r:id="rId14"/>
    <p:sldId id="400" r:id="rId15"/>
    <p:sldId id="392" r:id="rId16"/>
    <p:sldId id="295" r:id="rId17"/>
    <p:sldId id="411" r:id="rId18"/>
    <p:sldId id="412" r:id="rId19"/>
    <p:sldId id="413" r:id="rId20"/>
    <p:sldId id="416" r:id="rId21"/>
    <p:sldId id="414" r:id="rId22"/>
    <p:sldId id="415" r:id="rId23"/>
    <p:sldId id="417" r:id="rId24"/>
    <p:sldId id="418" r:id="rId25"/>
  </p:sldIdLst>
  <p:sldSz cx="9144000" cy="6858000" type="screen4x3"/>
  <p:notesSz cx="7077075" cy="8955088"/>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BCD4"/>
    <a:srgbClr val="F0F3EE"/>
    <a:srgbClr val="004992"/>
    <a:srgbClr val="D8E1EC"/>
    <a:srgbClr val="5077A6"/>
    <a:srgbClr val="CFDAE7"/>
    <a:srgbClr val="B3C5DA"/>
    <a:srgbClr val="E6ECF3"/>
    <a:srgbClr val="E3E9F1"/>
    <a:srgbClr val="D5DF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40" autoAdjust="0"/>
    <p:restoredTop sz="73285" autoAdjust="0"/>
  </p:normalViewPr>
  <p:slideViewPr>
    <p:cSldViewPr snapToGrid="0">
      <p:cViewPr>
        <p:scale>
          <a:sx n="100" d="100"/>
          <a:sy n="100" d="100"/>
        </p:scale>
        <p:origin x="80" y="408"/>
      </p:cViewPr>
      <p:guideLst>
        <p:guide orient="horz" pos="1678"/>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00" d="100"/>
          <a:sy n="100" d="100"/>
        </p:scale>
        <p:origin x="-2256" y="571"/>
      </p:cViewPr>
      <p:guideLst>
        <p:guide orient="horz" pos="2820"/>
        <p:guide pos="2229"/>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477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47754"/>
          </a:xfrm>
          <a:prstGeom prst="rect">
            <a:avLst/>
          </a:prstGeom>
        </p:spPr>
        <p:txBody>
          <a:bodyPr vert="horz" lIns="91440" tIns="45720" rIns="91440" bIns="45720" rtlCol="0"/>
          <a:lstStyle>
            <a:lvl1pPr algn="r">
              <a:defRPr sz="1200"/>
            </a:lvl1pPr>
          </a:lstStyle>
          <a:p>
            <a:fld id="{081957E0-65EE-4E40-AD37-2A927797C498}" type="datetimeFigureOut">
              <a:rPr lang="en-US" smtClean="0"/>
              <a:pPr/>
              <a:t>3/12/13</a:t>
            </a:fld>
            <a:endParaRPr lang="en-US"/>
          </a:p>
        </p:txBody>
      </p:sp>
      <p:sp>
        <p:nvSpPr>
          <p:cNvPr id="4" name="Footer Placeholder 3"/>
          <p:cNvSpPr>
            <a:spLocks noGrp="1"/>
          </p:cNvSpPr>
          <p:nvPr>
            <p:ph type="ftr" sz="quarter" idx="2"/>
          </p:nvPr>
        </p:nvSpPr>
        <p:spPr>
          <a:xfrm>
            <a:off x="0" y="8505780"/>
            <a:ext cx="3066733" cy="44775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05780"/>
            <a:ext cx="3066733" cy="447754"/>
          </a:xfrm>
          <a:prstGeom prst="rect">
            <a:avLst/>
          </a:prstGeom>
        </p:spPr>
        <p:txBody>
          <a:bodyPr vert="horz" lIns="91440" tIns="45720" rIns="91440" bIns="45720" rtlCol="0" anchor="b"/>
          <a:lstStyle>
            <a:lvl1pPr algn="r">
              <a:defRPr sz="1200"/>
            </a:lvl1pPr>
          </a:lstStyle>
          <a:p>
            <a:fld id="{6F102C29-5361-4221-A53A-460EEDAB3E27}" type="slidenum">
              <a:rPr lang="en-US" smtClean="0"/>
              <a:pPr/>
              <a:t>‹#›</a:t>
            </a:fld>
            <a:endParaRPr lang="en-US"/>
          </a:p>
        </p:txBody>
      </p:sp>
    </p:spTree>
    <p:extLst>
      <p:ext uri="{BB962C8B-B14F-4D97-AF65-F5344CB8AC3E}">
        <p14:creationId xmlns:p14="http://schemas.microsoft.com/office/powerpoint/2010/main" val="739316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47754"/>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4008705" y="0"/>
            <a:ext cx="3066733" cy="447754"/>
          </a:xfrm>
          <a:prstGeom prst="rect">
            <a:avLst/>
          </a:prstGeom>
        </p:spPr>
        <p:txBody>
          <a:bodyPr vert="horz" rtlCol="0"/>
          <a:lstStyle>
            <a:lvl1pPr algn="r">
              <a:defRPr sz="1200"/>
            </a:lvl1pPr>
          </a:lstStyle>
          <a:p>
            <a:fld id="{2447E72A-D913-4DC2-9E0A-E520CE8FCC86}" type="datetimeFigureOut">
              <a:rPr lang="en-US" smtClean="0"/>
              <a:pPr/>
              <a:t>3/12/13</a:t>
            </a:fld>
            <a:endParaRPr lang="en-US"/>
          </a:p>
        </p:txBody>
      </p:sp>
      <p:sp>
        <p:nvSpPr>
          <p:cNvPr id="4" name="Slide Image Placeholder 3"/>
          <p:cNvSpPr>
            <a:spLocks noGrp="1" noRot="1" noChangeAspect="1"/>
          </p:cNvSpPr>
          <p:nvPr>
            <p:ph type="sldImg" idx="2"/>
          </p:nvPr>
        </p:nvSpPr>
        <p:spPr>
          <a:xfrm>
            <a:off x="1300163" y="671513"/>
            <a:ext cx="4476750" cy="3357562"/>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707708" y="4253667"/>
            <a:ext cx="5661660" cy="402979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05780"/>
            <a:ext cx="3066733" cy="447754"/>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05780"/>
            <a:ext cx="3066733" cy="447754"/>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extLst>
      <p:ext uri="{BB962C8B-B14F-4D97-AF65-F5344CB8AC3E}">
        <p14:creationId xmlns:p14="http://schemas.microsoft.com/office/powerpoint/2010/main" val="1450486981"/>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8" charset="0"/>
                <a:cs typeface="Times New Roman" pitchFamily="18" charset="0"/>
              </a:rPr>
              <a:t>The Principal Professional Growth and Effectiveness System is based on the extant research related to the qualities</a:t>
            </a:r>
            <a:r>
              <a:rPr lang="en-US" baseline="0" dirty="0" smtClean="0">
                <a:latin typeface="Times New Roman" pitchFamily="18" charset="0"/>
                <a:cs typeface="Times New Roman" pitchFamily="18" charset="0"/>
              </a:rPr>
              <a:t> of effective leaders. Notice that the word, “effectiveness” is right in the name of the system.  We chose the graphic to illustrate that teacher and leader effectiveness is reflected in their students’ achievement.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aseline="0" dirty="0" smtClean="0">
                <a:latin typeface="Times New Roman" pitchFamily="18" charset="0"/>
                <a:cs typeface="Times New Roman" pitchFamily="18" charset="0"/>
              </a:rPr>
              <a:t>Now let’s take a look at how principal performance will be rated.</a:t>
            </a:r>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a:p>
        </p:txBody>
      </p:sp>
    </p:spTree>
    <p:extLst>
      <p:ext uri="{BB962C8B-B14F-4D97-AF65-F5344CB8AC3E}">
        <p14:creationId xmlns:p14="http://schemas.microsoft.com/office/powerpoint/2010/main" val="517207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There</a:t>
            </a:r>
            <a:r>
              <a:rPr lang="en-US" baseline="0" dirty="0" smtClean="0">
                <a:latin typeface="Times New Roman" pitchFamily="18" charset="0"/>
                <a:cs typeface="Times New Roman" pitchFamily="18" charset="0"/>
              </a:rPr>
              <a:t> are two types of evaluations—a mid-year review and a summative evaluation.  </a:t>
            </a:r>
          </a:p>
          <a:p>
            <a:r>
              <a:rPr lang="en-US" dirty="0">
                <a:latin typeface="Times New Roman" pitchFamily="18" charset="0"/>
                <a:cs typeface="Times New Roman" pitchFamily="18" charset="0"/>
              </a:rPr>
              <a:t> </a:t>
            </a:r>
          </a:p>
          <a:p>
            <a:pPr marL="171450" indent="-171450">
              <a:buFont typeface="Arial" pitchFamily="34" charset="0"/>
              <a:buChar char="•"/>
            </a:pPr>
            <a:r>
              <a:rPr lang="en-US" sz="1200" kern="1200" dirty="0" smtClean="0">
                <a:solidFill>
                  <a:schemeClr val="tx1"/>
                </a:solidFill>
                <a:effectLst/>
                <a:latin typeface="+mn-lt"/>
                <a:ea typeface="+mn-ea"/>
                <a:cs typeface="+mn-cs"/>
              </a:rPr>
              <a:t>Principals within the school district will receive a mid-year formative evaluation to provide systematic feedback prior to the completion of a summative evaluation.  Using the multiple data sources discussed previously, the evaluator will complete the </a:t>
            </a:r>
            <a:r>
              <a:rPr lang="en-US" sz="1200" i="1" kern="1200" dirty="0" smtClean="0">
                <a:solidFill>
                  <a:schemeClr val="tx1"/>
                </a:solidFill>
                <a:effectLst/>
                <a:latin typeface="+mn-lt"/>
                <a:ea typeface="+mn-ea"/>
                <a:cs typeface="+mn-cs"/>
              </a:rPr>
              <a:t>Principal Mid-Year Performance Review </a:t>
            </a:r>
            <a:r>
              <a:rPr lang="en-US" sz="1200" kern="1200" dirty="0" smtClean="0">
                <a:solidFill>
                  <a:schemeClr val="tx1"/>
                </a:solidFill>
                <a:effectLst/>
                <a:latin typeface="+mn-lt"/>
                <a:ea typeface="+mn-ea"/>
                <a:cs typeface="+mn-cs"/>
              </a:rPr>
              <a:t>to indicate if a principal has shown evidence of each of the performance standards.  This form does not include an actual rating of performance. The evaluator should share the results of her or his assessment with the principal by January 30.  </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principal will complete the </a:t>
            </a:r>
            <a:r>
              <a:rPr lang="en-US" sz="1200" i="1" kern="1200" dirty="0" smtClean="0">
                <a:solidFill>
                  <a:schemeClr val="tx1"/>
                </a:solidFill>
                <a:effectLst/>
                <a:latin typeface="+mn-lt"/>
                <a:ea typeface="+mn-ea"/>
                <a:cs typeface="+mn-cs"/>
              </a:rPr>
              <a:t>Documentation Form</a:t>
            </a:r>
            <a:r>
              <a:rPr lang="en-US" sz="1200" kern="1200" dirty="0" smtClean="0">
                <a:solidFill>
                  <a:schemeClr val="tx1"/>
                </a:solidFill>
                <a:effectLst/>
                <a:latin typeface="+mn-lt"/>
                <a:ea typeface="+mn-ea"/>
                <a:cs typeface="+mn-cs"/>
              </a:rPr>
              <a:t> to share with the evaluator at this mid-year conference.  Additionally, the principal and evaluator should discuss progress toward the student growth goal</a:t>
            </a:r>
            <a:r>
              <a:rPr lang="en-US" sz="1200" kern="1200" baseline="0" dirty="0" smtClean="0">
                <a:solidFill>
                  <a:schemeClr val="tx1"/>
                </a:solidFill>
                <a:effectLst/>
                <a:latin typeface="+mn-lt"/>
                <a:ea typeface="+mn-ea"/>
                <a:cs typeface="+mn-cs"/>
              </a:rPr>
              <a:t> as well as review the PGP.</a:t>
            </a:r>
            <a:endParaRPr lang="en-US" sz="1200" kern="1200" dirty="0" smtClean="0">
              <a:solidFill>
                <a:schemeClr val="tx1"/>
              </a:solidFill>
              <a:effectLst/>
              <a:latin typeface="+mn-lt"/>
              <a:ea typeface="+mn-ea"/>
              <a:cs typeface="+mn-cs"/>
            </a:endParaRPr>
          </a:p>
          <a:p>
            <a:r>
              <a:rPr lang="en-US" dirty="0">
                <a:latin typeface="Times New Roman" pitchFamily="18" charset="0"/>
                <a:cs typeface="Times New Roman" pitchFamily="18" charset="0"/>
              </a:rPr>
              <a:t> </a:t>
            </a:r>
          </a:p>
          <a:p>
            <a:pPr marL="171450" indent="-171450">
              <a:buFont typeface="Arial" pitchFamily="34" charset="0"/>
              <a:buChar char="•"/>
            </a:pPr>
            <a:r>
              <a:rPr lang="en-US" sz="1200" kern="1200" dirty="0" smtClean="0">
                <a:solidFill>
                  <a:schemeClr val="tx1"/>
                </a:solidFill>
                <a:effectLst/>
                <a:latin typeface="+mn-lt"/>
                <a:ea typeface="+mn-ea"/>
                <a:cs typeface="+mn-cs"/>
              </a:rPr>
              <a:t>Assessment of performance quality occurs only at the summative evaluation stage, which comes at the end of the evaluation cycle.  Principals will be rated on all seven performance standards using performance appraisal rubrics. The scale states the measure of performance expected of principals and provides a general description of what each rating entails.  </a:t>
            </a:r>
            <a:r>
              <a:rPr lang="en-US" sz="1200" i="1" kern="1200" dirty="0" smtClean="0">
                <a:solidFill>
                  <a:schemeClr val="tx1"/>
                </a:solidFill>
                <a:effectLst/>
                <a:latin typeface="+mn-lt"/>
                <a:ea typeface="+mn-ea"/>
                <a:cs typeface="+mn-cs"/>
              </a:rPr>
              <a:t>Ratings are made at the performance standard level, NOT at the performance indicator level. </a:t>
            </a:r>
            <a:r>
              <a:rPr lang="en-US" sz="1200" kern="1200" dirty="0" smtClean="0">
                <a:solidFill>
                  <a:schemeClr val="tx1"/>
                </a:solidFill>
                <a:effectLst/>
                <a:latin typeface="+mn-lt"/>
                <a:ea typeface="+mn-ea"/>
                <a:cs typeface="+mn-cs"/>
              </a:rPr>
              <a:t>The principal will complete the </a:t>
            </a:r>
            <a:r>
              <a:rPr lang="en-US" sz="1200" i="1" kern="1200" dirty="0" smtClean="0">
                <a:solidFill>
                  <a:schemeClr val="tx1"/>
                </a:solidFill>
                <a:effectLst/>
                <a:latin typeface="+mn-lt"/>
                <a:ea typeface="+mn-ea"/>
                <a:cs typeface="+mn-cs"/>
              </a:rPr>
              <a:t>Documentation Form</a:t>
            </a:r>
            <a:r>
              <a:rPr lang="en-US" sz="1200" kern="1200" dirty="0" smtClean="0">
                <a:solidFill>
                  <a:schemeClr val="tx1"/>
                </a:solidFill>
                <a:effectLst/>
                <a:latin typeface="+mn-lt"/>
                <a:ea typeface="+mn-ea"/>
                <a:cs typeface="+mn-cs"/>
              </a:rPr>
              <a:t> to submit to the evaluator prior to the summative evaluation conference.  Additionally, the principal should provide documentation supporting progress made toward the student growth goal. Evaluators make judgments about performance of the seven performance standards based on all available evidence.  After collecting information gathered through multiple data sources, the evaluator applies the four-level rating scale to evaluate a principal’s performance on all standards for the summative evaluation.  Therefore, the summative evaluation represents where the “preponderance of evidence” exists, based on various data sources.  The evaluator records the ratings and comments on the </a:t>
            </a:r>
            <a:r>
              <a:rPr lang="en-US" sz="1200" i="1" kern="1200" dirty="0" smtClean="0">
                <a:solidFill>
                  <a:schemeClr val="tx1"/>
                </a:solidFill>
                <a:effectLst/>
                <a:latin typeface="+mn-lt"/>
                <a:ea typeface="+mn-ea"/>
                <a:cs typeface="+mn-cs"/>
              </a:rPr>
              <a:t>Principal Summative Performance Report</a:t>
            </a:r>
            <a:r>
              <a:rPr lang="en-US" sz="1200" kern="1200" dirty="0" smtClean="0">
                <a:solidFill>
                  <a:schemeClr val="tx1"/>
                </a:solidFill>
                <a:effectLst/>
                <a:latin typeface="+mn-lt"/>
                <a:ea typeface="+mn-ea"/>
                <a:cs typeface="+mn-cs"/>
              </a:rPr>
              <a:t>.  The results of the evaluation must be discussed with the principal at a summative evaluation conference. </a:t>
            </a:r>
          </a:p>
          <a:p>
            <a:r>
              <a:rPr lang="en-US" sz="1200" kern="1200" dirty="0" smtClean="0">
                <a:solidFill>
                  <a:schemeClr val="tx1"/>
                </a:solidFill>
                <a:effectLst/>
                <a:latin typeface="+mn-lt"/>
                <a:ea typeface="+mn-ea"/>
                <a:cs typeface="+mn-cs"/>
              </a:rPr>
              <a:t> </a:t>
            </a:r>
          </a:p>
          <a:p>
            <a:pPr marL="171450" indent="-171450">
              <a:buFont typeface="Arial" pitchFamily="34" charset="0"/>
              <a:buChar char="•"/>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a:p>
        </p:txBody>
      </p:sp>
    </p:spTree>
    <p:extLst>
      <p:ext uri="{BB962C8B-B14F-4D97-AF65-F5344CB8AC3E}">
        <p14:creationId xmlns:p14="http://schemas.microsoft.com/office/powerpoint/2010/main" val="4120086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8779CE1-67A1-403F-BD16-AF45A710DAF0}" type="slidenum">
              <a:rPr lang="en-US" smtClean="0">
                <a:solidFill>
                  <a:prstClr val="black"/>
                </a:solidFill>
              </a:rPr>
              <a:pPr/>
              <a:t>14</a:t>
            </a:fld>
            <a:endParaRPr lang="en-US" smtClean="0">
              <a:solidFill>
                <a:prstClr val="black"/>
              </a:solidFill>
            </a:endParaRPr>
          </a:p>
        </p:txBody>
      </p:sp>
      <p:sp>
        <p:nvSpPr>
          <p:cNvPr id="24579" name="Rectangle 2"/>
          <p:cNvSpPr txBox="1">
            <a:spLocks noGrp="1" noChangeArrowheads="1"/>
          </p:cNvSpPr>
          <p:nvPr/>
        </p:nvSpPr>
        <p:spPr bwMode="auto">
          <a:xfrm>
            <a:off x="0" y="0"/>
            <a:ext cx="3066733" cy="447754"/>
          </a:xfrm>
          <a:prstGeom prst="rect">
            <a:avLst/>
          </a:prstGeom>
          <a:noFill/>
          <a:ln w="9525">
            <a:noFill/>
            <a:miter lim="800000"/>
            <a:headEnd/>
            <a:tailEnd/>
          </a:ln>
        </p:spPr>
        <p:txBody>
          <a:bodyPr lIns="91432" tIns="45716" rIns="91432" bIns="45716"/>
          <a:lstStyle/>
          <a:p>
            <a:r>
              <a:rPr lang="en-US" sz="1200">
                <a:solidFill>
                  <a:prstClr val="black"/>
                </a:solidFill>
              </a:rPr>
              <a:t>Enhancing Teacher Quality: Questioning</a:t>
            </a:r>
          </a:p>
        </p:txBody>
      </p:sp>
      <p:sp>
        <p:nvSpPr>
          <p:cNvPr id="24580" name="Rectangle 6"/>
          <p:cNvSpPr txBox="1">
            <a:spLocks noGrp="1" noChangeArrowheads="1"/>
          </p:cNvSpPr>
          <p:nvPr/>
        </p:nvSpPr>
        <p:spPr bwMode="auto">
          <a:xfrm>
            <a:off x="0" y="8505780"/>
            <a:ext cx="3066733" cy="447754"/>
          </a:xfrm>
          <a:prstGeom prst="rect">
            <a:avLst/>
          </a:prstGeom>
          <a:noFill/>
          <a:ln w="9525">
            <a:noFill/>
            <a:miter lim="800000"/>
            <a:headEnd/>
            <a:tailEnd/>
          </a:ln>
        </p:spPr>
        <p:txBody>
          <a:bodyPr lIns="91432" tIns="45716" rIns="91432" bIns="45716" anchor="b"/>
          <a:lstStyle/>
          <a:p>
            <a:r>
              <a:rPr lang="en-US" sz="1200">
                <a:solidFill>
                  <a:prstClr val="black"/>
                </a:solidFill>
              </a:rPr>
              <a:t>TQR Teacher Quality Resources, LLC (c) 2005</a:t>
            </a:r>
          </a:p>
        </p:txBody>
      </p:sp>
      <p:sp>
        <p:nvSpPr>
          <p:cNvPr id="24581" name="Rectangle 2"/>
          <p:cNvSpPr>
            <a:spLocks noGrp="1" noRot="1" noChangeAspect="1" noChangeArrowheads="1" noTextEdit="1"/>
          </p:cNvSpPr>
          <p:nvPr>
            <p:ph type="sldImg"/>
          </p:nvPr>
        </p:nvSpPr>
        <p:spPr>
          <a:xfrm>
            <a:off x="1301750" y="671513"/>
            <a:ext cx="4476750" cy="3357562"/>
          </a:xfrm>
          <a:ln/>
        </p:spPr>
      </p:sp>
      <p:sp>
        <p:nvSpPr>
          <p:cNvPr id="24582" name="Rectangle 3"/>
          <p:cNvSpPr>
            <a:spLocks noGrp="1" noChangeArrowheads="1"/>
          </p:cNvSpPr>
          <p:nvPr>
            <p:ph type="body" idx="1"/>
          </p:nvPr>
        </p:nvSpPr>
        <p:spPr>
          <a:xfrm>
            <a:off x="707708" y="4253667"/>
            <a:ext cx="5661660" cy="4029790"/>
          </a:xfrm>
          <a:noFill/>
          <a:ln/>
        </p:spPr>
        <p:txBody>
          <a:bodyPr lIns="91432" tIns="45716" rIns="91432" bIns="45716"/>
          <a:lstStyle/>
          <a:p>
            <a:pPr eaLnBrk="1" hangingPunct="1">
              <a:spcAft>
                <a:spcPts val="600"/>
              </a:spcAft>
            </a:pPr>
            <a:r>
              <a:rPr lang="en-US" dirty="0" smtClean="0">
                <a:latin typeface="Times New Roman" pitchFamily="18" charset="0"/>
                <a:cs typeface="Times New Roman" pitchFamily="18" charset="0"/>
              </a:rPr>
              <a:t>These are the terms used in the rating</a:t>
            </a:r>
            <a:r>
              <a:rPr lang="en-US" baseline="0" dirty="0" smtClean="0">
                <a:latin typeface="Times New Roman" pitchFamily="18" charset="0"/>
                <a:cs typeface="Times New Roman" pitchFamily="18" charset="0"/>
              </a:rPr>
              <a:t> scale.  Principals only receive an actual rating using these terms during the summative evaluation. </a:t>
            </a:r>
          </a:p>
          <a:p>
            <a:pPr marL="171450" indent="-171450" eaLnBrk="1" hangingPunct="1">
              <a:spcAft>
                <a:spcPts val="600"/>
              </a:spcAft>
              <a:buFont typeface="Arial" pitchFamily="34" charset="0"/>
              <a:buChar char="•"/>
            </a:pPr>
            <a:r>
              <a:rPr lang="en-US" baseline="0" dirty="0" smtClean="0">
                <a:latin typeface="Times New Roman" pitchFamily="18" charset="0"/>
                <a:cs typeface="Times New Roman" pitchFamily="18" charset="0"/>
              </a:rPr>
              <a:t>Principals who are </a:t>
            </a:r>
            <a:r>
              <a:rPr lang="en-US" i="1" baseline="0" dirty="0" smtClean="0">
                <a:latin typeface="Times New Roman" pitchFamily="18" charset="0"/>
                <a:cs typeface="Times New Roman" pitchFamily="18" charset="0"/>
              </a:rPr>
              <a:t>exemplary </a:t>
            </a:r>
            <a:r>
              <a:rPr lang="en-US" baseline="0" dirty="0" smtClean="0">
                <a:latin typeface="Times New Roman" pitchFamily="18" charset="0"/>
                <a:cs typeface="Times New Roman" pitchFamily="18" charset="0"/>
              </a:rPr>
              <a:t>consistently and considerably surpass the performance standard. These </a:t>
            </a:r>
            <a:r>
              <a:rPr lang="en-US" dirty="0" smtClean="0">
                <a:latin typeface="Times New Roman" pitchFamily="18" charset="0"/>
                <a:cs typeface="Times New Roman" pitchFamily="18" charset="0"/>
              </a:rPr>
              <a:t>principals</a:t>
            </a:r>
            <a:r>
              <a:rPr lang="en-US" baseline="0" dirty="0" smtClean="0">
                <a:latin typeface="Times New Roman" pitchFamily="18" charset="0"/>
                <a:cs typeface="Times New Roman" pitchFamily="18" charset="0"/>
              </a:rPr>
              <a:t> serve as role models to others.</a:t>
            </a:r>
          </a:p>
          <a:p>
            <a:pPr marL="171450" indent="-171450" eaLnBrk="1" hangingPunct="1">
              <a:spcAft>
                <a:spcPts val="600"/>
              </a:spcAft>
              <a:buFont typeface="Arial" pitchFamily="34" charset="0"/>
              <a:buChar char="•"/>
            </a:pPr>
            <a:r>
              <a:rPr lang="en-US" baseline="0" dirty="0" smtClean="0">
                <a:latin typeface="Times New Roman" pitchFamily="18" charset="0"/>
                <a:cs typeface="Times New Roman" pitchFamily="18" charset="0"/>
              </a:rPr>
              <a:t>Principals who are </a:t>
            </a:r>
            <a:r>
              <a:rPr lang="en-US" i="1" baseline="0" dirty="0" smtClean="0">
                <a:latin typeface="Times New Roman" pitchFamily="18" charset="0"/>
                <a:cs typeface="Times New Roman" pitchFamily="18" charset="0"/>
              </a:rPr>
              <a:t>accomplished</a:t>
            </a:r>
            <a:r>
              <a:rPr lang="en-US" baseline="0" dirty="0" smtClean="0">
                <a:latin typeface="Times New Roman" pitchFamily="18" charset="0"/>
                <a:cs typeface="Times New Roman" pitchFamily="18" charset="0"/>
              </a:rPr>
              <a:t> are high quality principals.  They consistently meet the standard.</a:t>
            </a:r>
          </a:p>
          <a:p>
            <a:pPr marL="171450" indent="-171450" eaLnBrk="1" hangingPunct="1">
              <a:spcAft>
                <a:spcPts val="600"/>
              </a:spcAft>
              <a:buFont typeface="Arial" pitchFamily="34" charset="0"/>
              <a:buChar char="•"/>
            </a:pPr>
            <a:r>
              <a:rPr lang="en-US" baseline="0" dirty="0" smtClean="0">
                <a:latin typeface="Times New Roman" pitchFamily="18" charset="0"/>
                <a:cs typeface="Times New Roman" pitchFamily="18" charset="0"/>
              </a:rPr>
              <a:t>Principals who are </a:t>
            </a:r>
            <a:r>
              <a:rPr lang="en-US" i="1" baseline="0" dirty="0" smtClean="0">
                <a:latin typeface="Times New Roman" pitchFamily="18" charset="0"/>
                <a:cs typeface="Times New Roman" pitchFamily="18" charset="0"/>
              </a:rPr>
              <a:t>developing </a:t>
            </a:r>
            <a:r>
              <a:rPr lang="en-US" baseline="0" dirty="0" smtClean="0">
                <a:latin typeface="Times New Roman" pitchFamily="18" charset="0"/>
                <a:cs typeface="Times New Roman" pitchFamily="18" charset="0"/>
              </a:rPr>
              <a:t>are inconsistent meeting the standards.  They need assistance in meeting the standards.</a:t>
            </a:r>
          </a:p>
          <a:p>
            <a:pPr marL="171450" indent="-171450" eaLnBrk="1" hangingPunct="1">
              <a:spcAft>
                <a:spcPts val="600"/>
              </a:spcAft>
              <a:buFont typeface="Arial" pitchFamily="34" charset="0"/>
              <a:buChar char="•"/>
            </a:pPr>
            <a:r>
              <a:rPr lang="en-US" baseline="0" dirty="0" smtClean="0">
                <a:latin typeface="Times New Roman" pitchFamily="18" charset="0"/>
                <a:cs typeface="Times New Roman" pitchFamily="18" charset="0"/>
              </a:rPr>
              <a:t>Principals who are </a:t>
            </a:r>
            <a:r>
              <a:rPr lang="en-US" i="1" baseline="0" dirty="0" smtClean="0">
                <a:latin typeface="Times New Roman" pitchFamily="18" charset="0"/>
                <a:cs typeface="Times New Roman" pitchFamily="18" charset="0"/>
              </a:rPr>
              <a:t>ineffective </a:t>
            </a:r>
            <a:r>
              <a:rPr lang="en-US" baseline="0" dirty="0" smtClean="0">
                <a:latin typeface="Times New Roman" pitchFamily="18" charset="0"/>
                <a:cs typeface="Times New Roman" pitchFamily="18" charset="0"/>
              </a:rPr>
              <a:t>consistently perform below the standard. </a:t>
            </a:r>
          </a:p>
          <a:p>
            <a:pPr marL="171450" indent="-171450" eaLnBrk="1" hangingPunct="1">
              <a:spcAft>
                <a:spcPts val="600"/>
              </a:spcAft>
              <a:buFont typeface="Arial" pitchFamily="34" charset="0"/>
              <a:buChar char="•"/>
            </a:pPr>
            <a:endParaRPr lang="en-US" baseline="0" dirty="0" smtClean="0">
              <a:latin typeface="Times New Roman" pitchFamily="18" charset="0"/>
              <a:cs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xfrm>
            <a:off x="943610" y="4253667"/>
            <a:ext cx="5189855" cy="4034454"/>
          </a:xfrm>
          <a:noFill/>
          <a:ln w="9525"/>
        </p:spPr>
        <p:txBody>
          <a:bodyPr/>
          <a:lstStyle/>
          <a:p>
            <a:pPr>
              <a:buFontTx/>
              <a:buNone/>
            </a:pPr>
            <a:endParaRPr lang="en-US" sz="1200" dirty="0" smtClean="0">
              <a:latin typeface="Times New Roman" pitchFamily="18" charset="0"/>
              <a:cs typeface="Times New Roman" pitchFamily="18" charset="0"/>
            </a:endParaRPr>
          </a:p>
        </p:txBody>
      </p:sp>
      <p:sp>
        <p:nvSpPr>
          <p:cNvPr id="55299" name="Rectangle 3"/>
          <p:cNvSpPr>
            <a:spLocks noGrp="1" noRot="1" noChangeAspect="1" noChangeArrowheads="1"/>
          </p:cNvSpPr>
          <p:nvPr>
            <p:ph type="sldImg"/>
          </p:nvPr>
        </p:nvSpPr>
        <p:spPr>
          <a:xfrm>
            <a:off x="1296988" y="669925"/>
            <a:ext cx="4483100" cy="3362325"/>
          </a:xfrm>
          <a:ln cap="flat">
            <a:solidFill>
              <a:schemeClr val="tx1"/>
            </a:solid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a:p>
        </p:txBody>
      </p:sp>
    </p:spTree>
    <p:extLst>
      <p:ext uri="{BB962C8B-B14F-4D97-AF65-F5344CB8AC3E}">
        <p14:creationId xmlns:p14="http://schemas.microsoft.com/office/powerpoint/2010/main" val="1357047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xfrm>
            <a:off x="943610" y="4253667"/>
            <a:ext cx="5189855" cy="4034454"/>
          </a:xfrm>
          <a:noFill/>
          <a:ln w="9525"/>
        </p:spPr>
        <p:txBody>
          <a:bodyPr/>
          <a:lstStyle/>
          <a:p>
            <a:r>
              <a:rPr lang="en-US" dirty="0" smtClean="0">
                <a:latin typeface="Times New Roman" pitchFamily="-106" charset="0"/>
              </a:rPr>
              <a:t>In fact, the goal of the evaluation system</a:t>
            </a:r>
            <a:r>
              <a:rPr lang="en-US" baseline="0" dirty="0" smtClean="0">
                <a:latin typeface="Times New Roman" pitchFamily="-106" charset="0"/>
              </a:rPr>
              <a:t> is to help educators become more effective.  The evaluation system is just the means to help achieve that goal. You have seen the presentation on why effective principals are so important.  Now we will look at the evaluation system, itself.</a:t>
            </a:r>
            <a:endParaRPr lang="en-US" dirty="0">
              <a:latin typeface="Times New Roman" pitchFamily="-106" charset="0"/>
            </a:endParaRPr>
          </a:p>
        </p:txBody>
      </p:sp>
      <p:sp>
        <p:nvSpPr>
          <p:cNvPr id="55299" name="Rectangle 3"/>
          <p:cNvSpPr>
            <a:spLocks noGrp="1" noRot="1" noChangeAspect="1" noChangeArrowheads="1"/>
          </p:cNvSpPr>
          <p:nvPr>
            <p:ph type="sldImg"/>
          </p:nvPr>
        </p:nvSpPr>
        <p:spPr>
          <a:xfrm>
            <a:off x="1296988" y="669925"/>
            <a:ext cx="4483100" cy="3362325"/>
          </a:xfrm>
          <a:ln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7708" y="4215567"/>
            <a:ext cx="5661660" cy="4029790"/>
          </a:xfrm>
        </p:spPr>
        <p:txBody>
          <a:bodyPr/>
          <a:lstStyle/>
          <a:p>
            <a:pPr>
              <a:defRPr/>
            </a:pPr>
            <a:r>
              <a:rPr lang="en-US" dirty="0" smtClean="0">
                <a:latin typeface="Times New Roman" pitchFamily="18" charset="0"/>
                <a:cs typeface="Times New Roman" pitchFamily="18" charset="0"/>
              </a:rPr>
              <a:t>Today</a:t>
            </a:r>
            <a:r>
              <a:rPr lang="en-US" baseline="0" dirty="0" smtClean="0">
                <a:latin typeface="Times New Roman" pitchFamily="18" charset="0"/>
                <a:cs typeface="Times New Roman" pitchFamily="18" charset="0"/>
              </a:rPr>
              <a:t> we will look at three different questions:</a:t>
            </a:r>
          </a:p>
          <a:p>
            <a:pPr marL="171450" indent="-171450">
              <a:buFont typeface="Arial" pitchFamily="34" charset="0"/>
              <a:buChar char="•"/>
              <a:defRPr/>
            </a:pPr>
            <a:r>
              <a:rPr lang="en-US" baseline="0" dirty="0" smtClean="0">
                <a:latin typeface="Times New Roman" pitchFamily="18" charset="0"/>
                <a:cs typeface="Times New Roman" pitchFamily="18" charset="0"/>
              </a:rPr>
              <a:t>What is the basis for principal’s evaluation?</a:t>
            </a:r>
          </a:p>
          <a:p>
            <a:pPr marL="171450" indent="-171450">
              <a:buFont typeface="Arial" pitchFamily="34" charset="0"/>
              <a:buChar char="•"/>
              <a:defRPr/>
            </a:pPr>
            <a:r>
              <a:rPr lang="en-US" baseline="0" dirty="0" smtClean="0">
                <a:latin typeface="Times New Roman" pitchFamily="18" charset="0"/>
                <a:cs typeface="Times New Roman" pitchFamily="18" charset="0"/>
              </a:rPr>
              <a:t>How will principal performance be documented?</a:t>
            </a:r>
          </a:p>
          <a:p>
            <a:pPr marL="171450" indent="-171450">
              <a:buFont typeface="Arial" pitchFamily="34" charset="0"/>
              <a:buChar char="•"/>
              <a:defRPr/>
            </a:pPr>
            <a:r>
              <a:rPr lang="en-US" baseline="0" dirty="0" smtClean="0">
                <a:latin typeface="Times New Roman" pitchFamily="18" charset="0"/>
                <a:cs typeface="Times New Roman" pitchFamily="18" charset="0"/>
              </a:rPr>
              <a:t>How will principal performance be rated?</a:t>
            </a: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a:p>
        </p:txBody>
      </p:sp>
    </p:spTree>
    <p:extLst>
      <p:ext uri="{BB962C8B-B14F-4D97-AF65-F5344CB8AC3E}">
        <p14:creationId xmlns:p14="http://schemas.microsoft.com/office/powerpoint/2010/main" val="517207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latin typeface="Times New Roman" pitchFamily="18" charset="0"/>
                <a:cs typeface="Times New Roman" pitchFamily="18" charset="0"/>
              </a:rPr>
              <a:t>Let’s first look at the basis</a:t>
            </a:r>
            <a:r>
              <a:rPr lang="en-US" baseline="0" dirty="0" smtClean="0">
                <a:latin typeface="Times New Roman" pitchFamily="18" charset="0"/>
                <a:cs typeface="Times New Roman" pitchFamily="18" charset="0"/>
              </a:rPr>
              <a:t> of the principals’ evaluation.</a:t>
            </a:r>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a:p>
        </p:txBody>
      </p:sp>
    </p:spTree>
    <p:extLst>
      <p:ext uri="{BB962C8B-B14F-4D97-AF65-F5344CB8AC3E}">
        <p14:creationId xmlns:p14="http://schemas.microsoft.com/office/powerpoint/2010/main" val="517207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CF66A1EB-16A2-4FA5-BB0C-AAB10380860D}" type="slidenum">
              <a:rPr lang="en-US" smtClean="0"/>
              <a:pPr/>
              <a:t>5</a:t>
            </a:fld>
            <a:endParaRPr lang="en-US" smtClean="0"/>
          </a:p>
        </p:txBody>
      </p:sp>
      <p:sp>
        <p:nvSpPr>
          <p:cNvPr id="23557" name="Rectangle 2"/>
          <p:cNvSpPr>
            <a:spLocks noGrp="1" noRot="1" noChangeAspect="1" noChangeArrowheads="1" noTextEdit="1"/>
          </p:cNvSpPr>
          <p:nvPr>
            <p:ph type="sldImg"/>
          </p:nvPr>
        </p:nvSpPr>
        <p:spPr>
          <a:xfrm>
            <a:off x="1301750" y="671513"/>
            <a:ext cx="4476750" cy="3357562"/>
          </a:xfrm>
          <a:ln/>
        </p:spPr>
      </p:sp>
      <p:sp>
        <p:nvSpPr>
          <p:cNvPr id="23558" name="Rectangle 3"/>
          <p:cNvSpPr>
            <a:spLocks noGrp="1" noChangeArrowheads="1"/>
          </p:cNvSpPr>
          <p:nvPr>
            <p:ph type="body" idx="1"/>
          </p:nvPr>
        </p:nvSpPr>
        <p:spPr>
          <a:xfrm>
            <a:off x="707708" y="4253667"/>
            <a:ext cx="5661660" cy="4029790"/>
          </a:xfrm>
          <a:noFill/>
          <a:ln/>
        </p:spPr>
        <p:txBody>
          <a:bodyPr lIns="91432" tIns="45716" rIns="91432" bIns="45716">
            <a:normAutofit/>
          </a:bodyPr>
          <a:lstStyle/>
          <a:p>
            <a:pPr>
              <a:buFontTx/>
              <a:buNone/>
            </a:pPr>
            <a:r>
              <a:rPr lang="en-US" dirty="0" smtClean="0">
                <a:latin typeface="Times New Roman" pitchFamily="18" charset="0"/>
                <a:cs typeface="Times New Roman" pitchFamily="18" charset="0"/>
              </a:rPr>
              <a:t>There are three main components of the Principal Professional Growth and Effectiveness System</a:t>
            </a:r>
            <a:r>
              <a:rPr lang="en-US" baseline="0" dirty="0" smtClean="0">
                <a:latin typeface="Times New Roman" pitchFamily="18" charset="0"/>
                <a:cs typeface="Times New Roman" pitchFamily="18" charset="0"/>
              </a:rPr>
              <a:t>.</a:t>
            </a:r>
          </a:p>
          <a:p>
            <a:pPr>
              <a:buFontTx/>
              <a:buNone/>
            </a:pPr>
            <a:endParaRPr lang="en-US" baseline="0" dirty="0" smtClean="0">
              <a:latin typeface="Times New Roman" pitchFamily="18" charset="0"/>
              <a:cs typeface="Times New Roman" pitchFamily="18" charset="0"/>
            </a:endParaRPr>
          </a:p>
          <a:p>
            <a:pPr marL="171450" indent="-171450">
              <a:buFont typeface="Arial" pitchFamily="34" charset="0"/>
              <a:buChar char="•"/>
            </a:pPr>
            <a:r>
              <a:rPr lang="en-US" baseline="0" dirty="0" smtClean="0">
                <a:latin typeface="Times New Roman" pitchFamily="18" charset="0"/>
                <a:cs typeface="Times New Roman" pitchFamily="18" charset="0"/>
              </a:rPr>
              <a:t>Performance standards </a:t>
            </a:r>
            <a:r>
              <a:rPr lang="en-US" sz="1200" dirty="0" smtClean="0">
                <a:latin typeface="Times New Roman" pitchFamily="18" charset="0"/>
                <a:cs typeface="Times New Roman" pitchFamily="18" charset="0"/>
              </a:rPr>
              <a:t>define the criteria expected when principals perform their major duties. There are seven performance standards for principals.  When principals are evaluated,</a:t>
            </a:r>
            <a:r>
              <a:rPr lang="en-US" sz="1200" baseline="0" dirty="0" smtClean="0">
                <a:latin typeface="Times New Roman" pitchFamily="18" charset="0"/>
                <a:cs typeface="Times New Roman" pitchFamily="18" charset="0"/>
              </a:rPr>
              <a:t> they are evaluated against the performance standards.</a:t>
            </a:r>
          </a:p>
          <a:p>
            <a:pPr>
              <a:buFontTx/>
              <a:buNone/>
            </a:pPr>
            <a:endParaRPr lang="en-US" sz="1200" baseline="0" dirty="0" smtClean="0">
              <a:latin typeface="Times New Roman" pitchFamily="18" charset="0"/>
              <a:cs typeface="Times New Roman" pitchFamily="18" charset="0"/>
            </a:endParaRPr>
          </a:p>
          <a:p>
            <a:pPr marL="171450" indent="-171450">
              <a:buFont typeface="Arial" pitchFamily="34" charset="0"/>
              <a:buChar char="•"/>
            </a:pPr>
            <a:r>
              <a:rPr lang="en-US" sz="1200" baseline="0" dirty="0" smtClean="0">
                <a:latin typeface="Times New Roman" pitchFamily="18" charset="0"/>
                <a:cs typeface="Times New Roman" pitchFamily="18" charset="0"/>
              </a:rPr>
              <a:t>Next are performance indicators. They provide examp</a:t>
            </a:r>
            <a:r>
              <a:rPr lang="en-US" sz="1200" dirty="0" smtClean="0">
                <a:latin typeface="Times New Roman" pitchFamily="18" charset="0"/>
                <a:cs typeface="Times New Roman" pitchFamily="18" charset="0"/>
              </a:rPr>
              <a:t>les of observable, tangible behavior that indicate the degree to which principals are meeting each teaching standard. We often call these the “look-</a:t>
            </a:r>
            <a:r>
              <a:rPr lang="en-US" sz="1200" dirty="0" err="1" smtClean="0">
                <a:latin typeface="Times New Roman" pitchFamily="18" charset="0"/>
                <a:cs typeface="Times New Roman" pitchFamily="18" charset="0"/>
              </a:rPr>
              <a:t>fors</a:t>
            </a:r>
            <a:r>
              <a:rPr lang="en-US" sz="1200" dirty="0" smtClean="0">
                <a:latin typeface="Times New Roman" pitchFamily="18" charset="0"/>
                <a:cs typeface="Times New Roman" pitchFamily="18" charset="0"/>
              </a:rPr>
              <a:t>.”  They are the kinds of things</a:t>
            </a:r>
            <a:r>
              <a:rPr lang="en-US" sz="1200" baseline="0" dirty="0" smtClean="0">
                <a:latin typeface="Times New Roman" pitchFamily="18" charset="0"/>
                <a:cs typeface="Times New Roman" pitchFamily="18" charset="0"/>
              </a:rPr>
              <a:t> one would look for if the principal was successfully performing the standards.  In this evaluation system, we do not use the performance indicators as a checklist.  In other words, the evaluator should not look at the list of indicators and say “I only saw two of the five indicators, therefore, the principal must be ineffective.” Performance ratings are made at the performance standard level, NOT at the performance indicator level.</a:t>
            </a:r>
          </a:p>
          <a:p>
            <a:pPr marL="171450" indent="-171450">
              <a:buFont typeface="Arial" pitchFamily="34" charset="0"/>
              <a:buChar char="•"/>
            </a:pPr>
            <a:endParaRPr lang="en-US" sz="1200" baseline="0" dirty="0" smtClean="0">
              <a:latin typeface="Times New Roman" pitchFamily="18" charset="0"/>
              <a:cs typeface="Times New Roman" pitchFamily="18" charset="0"/>
            </a:endParaRPr>
          </a:p>
          <a:p>
            <a:pPr marL="171450" indent="-171450">
              <a:buFont typeface="Arial" pitchFamily="34" charset="0"/>
              <a:buChar char="•"/>
            </a:pPr>
            <a:r>
              <a:rPr lang="en-US" sz="1200" baseline="0" dirty="0" smtClean="0">
                <a:latin typeface="Times New Roman" pitchFamily="18" charset="0"/>
                <a:cs typeface="Times New Roman" pitchFamily="18" charset="0"/>
              </a:rPr>
              <a:t>The third main component are the performance rubrics.  We will talk more about them shortly.  During the summative evaluation, the evaluator will use a “preponderance of evidence” to judge where the principal should be rated.  Note that the rubric description under the </a:t>
            </a:r>
            <a:r>
              <a:rPr lang="en-US" sz="1200" i="1" baseline="0" dirty="0" smtClean="0">
                <a:latin typeface="Times New Roman" pitchFamily="18" charset="0"/>
                <a:cs typeface="Times New Roman" pitchFamily="18" charset="0"/>
              </a:rPr>
              <a:t>effective</a:t>
            </a:r>
            <a:r>
              <a:rPr lang="en-US" sz="1200" baseline="0" dirty="0" smtClean="0">
                <a:latin typeface="Times New Roman" pitchFamily="18" charset="0"/>
                <a:cs typeface="Times New Roman" pitchFamily="18" charset="0"/>
              </a:rPr>
              <a:t> level is the exact wording of the performance standard.  This is because </a:t>
            </a:r>
            <a:r>
              <a:rPr lang="en-US" sz="1200" i="1" baseline="0" dirty="0" smtClean="0">
                <a:latin typeface="Times New Roman" pitchFamily="18" charset="0"/>
                <a:cs typeface="Times New Roman" pitchFamily="18" charset="0"/>
              </a:rPr>
              <a:t>effective </a:t>
            </a:r>
            <a:r>
              <a:rPr lang="en-US" sz="1200" baseline="0" dirty="0" smtClean="0">
                <a:latin typeface="Times New Roman" pitchFamily="18" charset="0"/>
                <a:cs typeface="Times New Roman" pitchFamily="18" charset="0"/>
              </a:rPr>
              <a:t>is the expected level of performance.</a:t>
            </a:r>
          </a:p>
          <a:p>
            <a:pPr marL="0" indent="0">
              <a:buFont typeface="Arial" pitchFamily="34" charset="0"/>
              <a:buNone/>
            </a:pPr>
            <a:endParaRPr lang="en-US" sz="1200" dirty="0" smtClean="0">
              <a:latin typeface="Times New Roman" pitchFamily="18" charset="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8779CE1-67A1-403F-BD16-AF45A710DAF0}" type="slidenum">
              <a:rPr lang="en-US" smtClean="0"/>
              <a:pPr/>
              <a:t>6</a:t>
            </a:fld>
            <a:endParaRPr lang="en-US" smtClean="0"/>
          </a:p>
        </p:txBody>
      </p:sp>
      <p:sp>
        <p:nvSpPr>
          <p:cNvPr id="24581" name="Rectangle 2"/>
          <p:cNvSpPr>
            <a:spLocks noGrp="1" noRot="1" noChangeAspect="1" noChangeArrowheads="1" noTextEdit="1"/>
          </p:cNvSpPr>
          <p:nvPr>
            <p:ph type="sldImg"/>
          </p:nvPr>
        </p:nvSpPr>
        <p:spPr>
          <a:xfrm>
            <a:off x="1301750" y="671513"/>
            <a:ext cx="4476750" cy="3357562"/>
          </a:xfrm>
          <a:ln/>
        </p:spPr>
      </p:sp>
      <p:sp>
        <p:nvSpPr>
          <p:cNvPr id="24582" name="Rectangle 3"/>
          <p:cNvSpPr>
            <a:spLocks noGrp="1" noChangeArrowheads="1"/>
          </p:cNvSpPr>
          <p:nvPr>
            <p:ph type="body" idx="1"/>
          </p:nvPr>
        </p:nvSpPr>
        <p:spPr>
          <a:xfrm>
            <a:off x="707708" y="4253667"/>
            <a:ext cx="5661660" cy="4029790"/>
          </a:xfrm>
          <a:noFill/>
          <a:ln/>
        </p:spPr>
        <p:txBody>
          <a:bodyPr lIns="91432" tIns="45716" rIns="91432" bIns="45716"/>
          <a:lstStyle/>
          <a:p>
            <a:pPr eaLnBrk="1" hangingPunct="1"/>
            <a:r>
              <a:rPr lang="en-US" dirty="0" smtClean="0">
                <a:latin typeface="Times New Roman" pitchFamily="18" charset="0"/>
                <a:cs typeface="Times New Roman" pitchFamily="18" charset="0"/>
              </a:rPr>
              <a:t>These</a:t>
            </a:r>
            <a:r>
              <a:rPr lang="en-US" baseline="0" dirty="0" smtClean="0">
                <a:latin typeface="Times New Roman" pitchFamily="18" charset="0"/>
                <a:cs typeface="Times New Roman" pitchFamily="18" charset="0"/>
              </a:rPr>
              <a:t> are the seven performance standards.  We will talk about each one individually.  We will have time following this presentation to unpack each of these performance standards in much greater detail.</a:t>
            </a:r>
            <a:endParaRPr lang="en-US" dirty="0" smtClean="0">
              <a:latin typeface="Times New Roman" pitchFamily="18" charset="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aseline="0" dirty="0" smtClean="0">
                <a:latin typeface="Times New Roman" pitchFamily="18" charset="0"/>
                <a:cs typeface="Times New Roman" pitchFamily="18" charset="0"/>
              </a:rPr>
              <a:t>Now let’s take a look at how principal performance will be documented.</a:t>
            </a:r>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a:p>
        </p:txBody>
      </p:sp>
    </p:spTree>
    <p:extLst>
      <p:ext uri="{BB962C8B-B14F-4D97-AF65-F5344CB8AC3E}">
        <p14:creationId xmlns:p14="http://schemas.microsoft.com/office/powerpoint/2010/main" val="517207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8779CE1-67A1-403F-BD16-AF45A710DAF0}" type="slidenum">
              <a:rPr lang="en-US" smtClean="0">
                <a:solidFill>
                  <a:prstClr val="black"/>
                </a:solidFill>
              </a:rPr>
              <a:pPr/>
              <a:t>10</a:t>
            </a:fld>
            <a:endParaRPr lang="en-US" smtClean="0">
              <a:solidFill>
                <a:prstClr val="black"/>
              </a:solidFill>
            </a:endParaRPr>
          </a:p>
        </p:txBody>
      </p:sp>
      <p:sp>
        <p:nvSpPr>
          <p:cNvPr id="24581" name="Rectangle 2"/>
          <p:cNvSpPr>
            <a:spLocks noGrp="1" noRot="1" noChangeAspect="1" noChangeArrowheads="1" noTextEdit="1"/>
          </p:cNvSpPr>
          <p:nvPr>
            <p:ph type="sldImg"/>
          </p:nvPr>
        </p:nvSpPr>
        <p:spPr>
          <a:xfrm>
            <a:off x="1301750" y="671513"/>
            <a:ext cx="4476750" cy="3357562"/>
          </a:xfrm>
          <a:ln/>
        </p:spPr>
      </p:sp>
      <p:sp>
        <p:nvSpPr>
          <p:cNvPr id="24582" name="Rectangle 3"/>
          <p:cNvSpPr>
            <a:spLocks noGrp="1" noChangeArrowheads="1"/>
          </p:cNvSpPr>
          <p:nvPr>
            <p:ph type="body" idx="1"/>
          </p:nvPr>
        </p:nvSpPr>
        <p:spPr>
          <a:xfrm>
            <a:off x="707708" y="4253667"/>
            <a:ext cx="5661660" cy="4029790"/>
          </a:xfrm>
          <a:noFill/>
          <a:ln/>
        </p:spPr>
        <p:txBody>
          <a:bodyPr lIns="91432" tIns="45716" rIns="91432" bIns="45716">
            <a:normAutofit fontScale="92500" lnSpcReduction="20000"/>
          </a:bodyPr>
          <a:lstStyle/>
          <a:p>
            <a:pPr eaLnBrk="1" hangingPunct="1"/>
            <a:r>
              <a:rPr lang="en-US" dirty="0" smtClean="0">
                <a:latin typeface="Times New Roman" pitchFamily="18" charset="0"/>
                <a:cs typeface="Times New Roman" pitchFamily="18" charset="0"/>
              </a:rPr>
              <a:t>Here are the data sources that will be used for principal evaluation. We will talk about each one in greater detail in a subsequent presentation.</a:t>
            </a:r>
          </a:p>
          <a:p>
            <a:pPr eaLnBrk="1" hangingPunct="1"/>
            <a:endParaRPr lang="en-US"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latin typeface="Times New Roman" pitchFamily="18" charset="0"/>
                <a:cs typeface="Times New Roman" pitchFamily="18" charset="0"/>
              </a:rPr>
              <a:t>Surveys</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Surveys provide information to principals about perceptions of job performance.  Principals should use their reflection on the survey results to inform their professional growth plan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During </a:t>
            </a:r>
            <a:r>
              <a:rPr lang="en-US" dirty="0" smtClean="0">
                <a:latin typeface="Times New Roman" pitchFamily="18" charset="0"/>
                <a:cs typeface="Times New Roman" pitchFamily="18" charset="0"/>
              </a:rPr>
              <a:t>alternating </a:t>
            </a:r>
            <a:r>
              <a:rPr lang="en-US" dirty="0">
                <a:latin typeface="Times New Roman" pitchFamily="18" charset="0"/>
                <a:cs typeface="Times New Roman" pitchFamily="18" charset="0"/>
              </a:rPr>
              <a:t>years, the principal </a:t>
            </a:r>
            <a:r>
              <a:rPr lang="en-US" dirty="0" smtClean="0">
                <a:latin typeface="Times New Roman" pitchFamily="18" charset="0"/>
                <a:cs typeface="Times New Roman" pitchFamily="18" charset="0"/>
              </a:rPr>
              <a:t>or the school</a:t>
            </a:r>
            <a:r>
              <a:rPr lang="en-US" baseline="0" dirty="0" smtClean="0">
                <a:latin typeface="Times New Roman" pitchFamily="18" charset="0"/>
                <a:cs typeface="Times New Roman" pitchFamily="18" charset="0"/>
              </a:rPr>
              <a:t> working conditions </a:t>
            </a:r>
            <a:r>
              <a:rPr lang="en-US" dirty="0" smtClean="0">
                <a:latin typeface="Times New Roman" pitchFamily="18" charset="0"/>
                <a:cs typeface="Times New Roman" pitchFamily="18" charset="0"/>
              </a:rPr>
              <a:t>will </a:t>
            </a:r>
            <a:r>
              <a:rPr lang="en-US" dirty="0">
                <a:latin typeface="Times New Roman" pitchFamily="18" charset="0"/>
                <a:cs typeface="Times New Roman" pitchFamily="18" charset="0"/>
              </a:rPr>
              <a:t>be surveyed using the </a:t>
            </a:r>
            <a:r>
              <a:rPr lang="en-US" i="1" dirty="0">
                <a:latin typeface="Times New Roman" pitchFamily="18" charset="0"/>
                <a:cs typeface="Times New Roman" pitchFamily="18" charset="0"/>
              </a:rPr>
              <a:t>Vanderbilt Assessment of Leadership in Education</a:t>
            </a:r>
            <a:r>
              <a:rPr lang="en-US" dirty="0">
                <a:latin typeface="Times New Roman" pitchFamily="18" charset="0"/>
                <a:cs typeface="Times New Roman" pitchFamily="18" charset="0"/>
              </a:rPr>
              <a:t> (VAL-ED) or </a:t>
            </a:r>
            <a:r>
              <a:rPr lang="en-US" i="1" dirty="0">
                <a:latin typeface="Times New Roman" pitchFamily="18" charset="0"/>
                <a:cs typeface="Times New Roman" pitchFamily="18" charset="0"/>
              </a:rPr>
              <a:t>TELL </a:t>
            </a:r>
            <a:r>
              <a:rPr lang="en-US" i="1" dirty="0" smtClean="0">
                <a:latin typeface="Times New Roman" pitchFamily="18" charset="0"/>
                <a:cs typeface="Times New Roman" pitchFamily="18" charset="0"/>
              </a:rPr>
              <a:t>Kentucky</a:t>
            </a:r>
            <a:r>
              <a:rPr lang="en-US" dirty="0" smtClean="0">
                <a:latin typeface="Times New Roman" pitchFamily="18" charset="0"/>
                <a:cs typeface="Times New Roman" pitchFamily="18" charset="0"/>
              </a:rPr>
              <a:t>, respectively. Principals </a:t>
            </a:r>
            <a:r>
              <a:rPr lang="en-US" dirty="0">
                <a:latin typeface="Times New Roman" pitchFamily="18" charset="0"/>
                <a:cs typeface="Times New Roman" pitchFamily="18" charset="0"/>
              </a:rPr>
              <a:t>may also administer additional surveys as they see fit. </a:t>
            </a:r>
            <a:r>
              <a:rPr lang="en-US" dirty="0" smtClean="0">
                <a:latin typeface="Times New Roman" pitchFamily="18" charset="0"/>
                <a:cs typeface="Times New Roman" pitchFamily="18" charset="0"/>
              </a:rPr>
              <a:t>Principals fill out a s</a:t>
            </a:r>
            <a:r>
              <a:rPr lang="en-US" sz="1200" b="0" baseline="0" dirty="0" smtClean="0">
                <a:solidFill>
                  <a:schemeClr val="tx1"/>
                </a:solidFill>
                <a:effectLst/>
                <a:latin typeface="Arial" pitchFamily="34" charset="0"/>
                <a:cs typeface="Arial" pitchFamily="34" charset="0"/>
              </a:rPr>
              <a:t>urvey summary as part of </a:t>
            </a:r>
            <a:r>
              <a:rPr lang="en-US" sz="1200" b="0" i="1" baseline="0" dirty="0" smtClean="0">
                <a:solidFill>
                  <a:schemeClr val="tx1"/>
                </a:solidFill>
                <a:effectLst/>
                <a:latin typeface="Arial" pitchFamily="34" charset="0"/>
                <a:cs typeface="Arial" pitchFamily="34" charset="0"/>
              </a:rPr>
              <a:t>Reflective Practice and Professional Growth Planning Template.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1" baseline="0" dirty="0" smtClean="0">
              <a:solidFill>
                <a:schemeClr val="tx1"/>
              </a:solidFill>
              <a:effectLst/>
              <a:latin typeface="Arial" pitchFamily="34" charset="0"/>
              <a:cs typeface="Arial" pitchFamily="34" charset="0"/>
            </a:endParaRPr>
          </a:p>
          <a:p>
            <a:r>
              <a:rPr lang="en-US" sz="1200" b="0" i="0" u="sng" baseline="0" dirty="0" smtClean="0">
                <a:solidFill>
                  <a:schemeClr val="tx1"/>
                </a:solidFill>
                <a:effectLst/>
                <a:latin typeface="Arial" pitchFamily="34" charset="0"/>
                <a:cs typeface="Arial" pitchFamily="34" charset="0"/>
              </a:rPr>
              <a:t>Self-Reflection</a:t>
            </a:r>
            <a:r>
              <a:rPr lang="en-US" sz="1200" b="0" i="0" u="none" baseline="0" dirty="0" smtClean="0">
                <a:solidFill>
                  <a:schemeClr val="tx1"/>
                </a:solidFill>
                <a:effectLst/>
                <a:latin typeface="Arial" pitchFamily="34" charset="0"/>
                <a:cs typeface="Arial" pitchFamily="34" charset="0"/>
              </a:rPr>
              <a:t>: </a:t>
            </a:r>
            <a:r>
              <a:rPr lang="en-US" sz="1200" kern="1200" dirty="0" smtClean="0">
                <a:solidFill>
                  <a:schemeClr val="tx1"/>
                </a:solidFill>
                <a:effectLst/>
                <a:latin typeface="+mn-lt"/>
                <a:ea typeface="+mn-ea"/>
                <a:cs typeface="+mn-cs"/>
              </a:rPr>
              <a:t>Self-reflection is a critical self-examination of practice on a regular basis to deepen knowledge, expand repertoire of skills and incorporate findings to improve practice and should inform the development of the professional growth plan. Furthermore, self-reflection can help a principal to target areas for professional learning.  Principals should conduct their self-reflection using the </a:t>
            </a:r>
            <a:r>
              <a:rPr lang="en-US" sz="1200" i="1" kern="1200" dirty="0" smtClean="0">
                <a:solidFill>
                  <a:schemeClr val="tx1"/>
                </a:solidFill>
                <a:effectLst/>
                <a:latin typeface="+mn-lt"/>
                <a:ea typeface="+mn-ea"/>
                <a:cs typeface="+mn-cs"/>
              </a:rPr>
              <a:t>Reflective Practice and Professional Growth Planning Template</a:t>
            </a:r>
            <a:r>
              <a:rPr lang="en-US" sz="1200" kern="1200" dirty="0" smtClean="0">
                <a:solidFill>
                  <a:schemeClr val="tx1"/>
                </a:solidFill>
                <a:effectLst/>
                <a:latin typeface="+mn-lt"/>
                <a:ea typeface="+mn-ea"/>
                <a:cs typeface="+mn-cs"/>
              </a:rPr>
              <a:t> provided in Part III. Principals should conduct a self-reflection by October 1 as part of their growth plan and should refer to it throughout the year to see if their strategies for improving performance are effective.  As part of the self-reflection, principals should reflect on results from </a:t>
            </a:r>
            <a:r>
              <a:rPr lang="en-US" sz="1200" i="1" kern="1200" dirty="0" smtClean="0">
                <a:solidFill>
                  <a:schemeClr val="tx1"/>
                </a:solidFill>
                <a:effectLst/>
                <a:latin typeface="+mn-lt"/>
                <a:ea typeface="+mn-ea"/>
                <a:cs typeface="+mn-cs"/>
              </a:rPr>
              <a:t>VAL-ED</a:t>
            </a:r>
            <a:r>
              <a:rPr lang="en-US" sz="1200" kern="1200" dirty="0" smtClean="0">
                <a:solidFill>
                  <a:schemeClr val="tx1"/>
                </a:solidFill>
                <a:effectLst/>
                <a:latin typeface="+mn-lt"/>
                <a:ea typeface="+mn-ea"/>
                <a:cs typeface="+mn-cs"/>
              </a:rPr>
              <a:t> and/or </a:t>
            </a:r>
            <a:r>
              <a:rPr lang="en-US" sz="1200" i="1" kern="1200" dirty="0" smtClean="0">
                <a:solidFill>
                  <a:schemeClr val="tx1"/>
                </a:solidFill>
                <a:effectLst/>
                <a:latin typeface="+mn-lt"/>
                <a:ea typeface="+mn-ea"/>
                <a:cs typeface="+mn-cs"/>
              </a:rPr>
              <a:t>TELL Kentucky</a:t>
            </a:r>
            <a:r>
              <a:rPr lang="en-US" sz="1200" kern="1200" dirty="0" smtClean="0">
                <a:solidFill>
                  <a:schemeClr val="tx1"/>
                </a:solidFill>
                <a:effectLst/>
                <a:latin typeface="+mn-lt"/>
                <a:ea typeface="+mn-ea"/>
                <a:cs typeface="+mn-cs"/>
              </a:rPr>
              <a:t> surveys.  Principals share their self-reflections with their supervisors as they collaboratively develop their individual professional growth plan.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sng" baseline="0" dirty="0" smtClean="0">
              <a:solidFill>
                <a:schemeClr val="tx1"/>
              </a:solidFill>
              <a:effectLst/>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sng" baseline="0" dirty="0" smtClean="0">
                <a:solidFill>
                  <a:schemeClr val="tx1"/>
                </a:solidFill>
                <a:effectLst/>
                <a:latin typeface="Arial" pitchFamily="34" charset="0"/>
                <a:cs typeface="Arial" pitchFamily="34" charset="0"/>
              </a:rPr>
              <a:t>Professional Growth Plan</a:t>
            </a:r>
            <a:r>
              <a:rPr lang="en-US" sz="1200" b="0" i="0" u="none" baseline="0" dirty="0" smtClean="0">
                <a:solidFill>
                  <a:schemeClr val="tx1"/>
                </a:solidFill>
                <a:effectLst/>
                <a:latin typeface="Arial" pitchFamily="34" charset="0"/>
                <a:cs typeface="Arial" pitchFamily="34" charset="0"/>
              </a:rPr>
              <a:t>: </a:t>
            </a:r>
            <a:r>
              <a:rPr lang="en-US" sz="1200" kern="1200" dirty="0" smtClean="0">
                <a:solidFill>
                  <a:schemeClr val="tx1"/>
                </a:solidFill>
                <a:effectLst/>
                <a:latin typeface="+mn-lt"/>
                <a:ea typeface="+mn-ea"/>
                <a:cs typeface="+mn-cs"/>
              </a:rPr>
              <a:t>The purpose of a professional growth plan is to facilitate the translation of growth needs identified through self-reflection and other processes into practical activities and experiences that are of value to principals in strengthening their competencies in the identified growth need areas.  The Professional Growth Plan, developed collaboratively with the evaluator, should address realistic, focused, and measurable professional goals.  The plan should connect data from multiple sources. (</a:t>
            </a:r>
            <a:r>
              <a:rPr lang="en-US" sz="1200" kern="1200" dirty="0" err="1" smtClean="0">
                <a:solidFill>
                  <a:schemeClr val="tx1"/>
                </a:solidFill>
                <a:effectLst/>
                <a:latin typeface="+mn-lt"/>
                <a:ea typeface="+mn-ea"/>
                <a:cs typeface="+mn-cs"/>
              </a:rPr>
              <a:t>e.g</a:t>
            </a:r>
            <a:r>
              <a:rPr lang="en-US" sz="1200" kern="1200" dirty="0" smtClean="0">
                <a:solidFill>
                  <a:schemeClr val="tx1"/>
                </a:solidFill>
                <a:effectLst/>
                <a:latin typeface="+mn-lt"/>
                <a:ea typeface="+mn-ea"/>
                <a:cs typeface="+mn-cs"/>
              </a:rPr>
              <a:t>,. survey results, self-reflection on the standards, data on student growth and achievement, and professional growth needs).  These goals should become the focus of professional growth activities, support, and on-going reflection.  Using the </a:t>
            </a:r>
            <a:r>
              <a:rPr lang="en-US" sz="1200" i="1" kern="1200" dirty="0" smtClean="0">
                <a:solidFill>
                  <a:schemeClr val="tx1"/>
                </a:solidFill>
                <a:effectLst/>
                <a:latin typeface="+mn-lt"/>
                <a:ea typeface="+mn-ea"/>
                <a:cs typeface="+mn-cs"/>
              </a:rPr>
              <a:t>Reflective Practice and Professional Growth Planning Template</a:t>
            </a:r>
            <a:r>
              <a:rPr lang="en-US" sz="1200" kern="1200" dirty="0" smtClean="0">
                <a:solidFill>
                  <a:schemeClr val="tx1"/>
                </a:solidFill>
                <a:effectLst/>
                <a:latin typeface="+mn-lt"/>
                <a:ea typeface="+mn-ea"/>
                <a:cs typeface="+mn-cs"/>
              </a:rPr>
              <a:t>, this process should be completed by October 1, reviewed at mid-year for any needed revision of strategies, and reviewed at the end of the year for professional goal accomplishment.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sng" dirty="0" smtClean="0">
              <a:solidFill>
                <a:schemeClr val="tx1"/>
              </a:solidFill>
              <a:effectLst/>
              <a:latin typeface="Arial" pitchFamily="34" charset="0"/>
              <a:cs typeface="Arial" pitchFamily="34" charset="0"/>
            </a:endParaRPr>
          </a:p>
          <a:p>
            <a:r>
              <a:rPr lang="en-US" sz="1200" b="0" i="0" u="sng" dirty="0" smtClean="0">
                <a:solidFill>
                  <a:schemeClr val="tx1"/>
                </a:solidFill>
                <a:effectLst/>
                <a:latin typeface="Arial" pitchFamily="34" charset="0"/>
                <a:cs typeface="Arial" pitchFamily="34" charset="0"/>
              </a:rPr>
              <a:t>Observations/School Site Visits</a:t>
            </a:r>
            <a:r>
              <a:rPr lang="en-US" sz="1200" b="0" i="0" u="none" dirty="0" smtClean="0">
                <a:solidFill>
                  <a:schemeClr val="tx1"/>
                </a:solidFill>
                <a:effectLst/>
                <a:latin typeface="Arial" pitchFamily="34" charset="0"/>
                <a:cs typeface="Arial" pitchFamily="34" charset="0"/>
              </a:rPr>
              <a:t>: </a:t>
            </a:r>
            <a:r>
              <a:rPr lang="en-US" sz="1200" kern="1200" dirty="0" smtClean="0">
                <a:solidFill>
                  <a:schemeClr val="tx1"/>
                </a:solidFill>
                <a:effectLst/>
                <a:latin typeface="+mn-lt"/>
                <a:ea typeface="+mn-ea"/>
                <a:cs typeface="+mn-cs"/>
              </a:rPr>
              <a:t>Observations/school site visits, applied in a variety of settings, provide information on a wide range of contributions made by principals.  Observations/school site visits may range from watching how a principal interacts with others to observing programs and shadowing the administrator.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Evaluators are encouraged to conduct multiple site visits to the principal’s school.  During a site visit, evaluators should discuss various aspects of the job with the principal.  This can take the form of a formal interview or a less structured discussion. Through questioning, the evaluator may help the principal reflect on his or her performance, which may provide insight into how the principal is addressing the standards.  Such a discussion may also help the principal to think through the artifacts he or she might submit to the evaluator to demonstrate proficiency in each standard.  In addition, evaluators can use the principal’s responses to the questions to determine issues they would like to further explore with the principal’s faculty and staff. Following the site visit, evaluators should provide timely and specific feedback to the principal.  Evaluators should conduct at least two observations/site visits with a minimum duration of one hour.  The first should occur prior to the mid-year review.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sng" dirty="0" smtClean="0">
              <a:solidFill>
                <a:schemeClr val="tx1"/>
              </a:solidFill>
              <a:effectLst/>
              <a:latin typeface="Arial" pitchFamily="34" charset="0"/>
              <a:cs typeface="Arial" pitchFamily="34" charset="0"/>
            </a:endParaRPr>
          </a:p>
          <a:p>
            <a:r>
              <a:rPr lang="en-US" sz="1200" b="0" i="0" u="sng" dirty="0" smtClean="0">
                <a:solidFill>
                  <a:schemeClr val="tx1"/>
                </a:solidFill>
                <a:effectLst/>
                <a:latin typeface="Arial" pitchFamily="34" charset="0"/>
                <a:cs typeface="Arial" pitchFamily="34" charset="0"/>
              </a:rPr>
              <a:t>Documentation</a:t>
            </a:r>
            <a:r>
              <a:rPr lang="en-US" sz="1200" b="0" i="0" u="none" dirty="0" smtClean="0">
                <a:solidFill>
                  <a:schemeClr val="tx1"/>
                </a:solidFill>
                <a:effectLst/>
                <a:latin typeface="Arial" pitchFamily="34" charset="0"/>
                <a:cs typeface="Arial" pitchFamily="34" charset="0"/>
              </a:rPr>
              <a:t>:</a:t>
            </a:r>
            <a:r>
              <a:rPr lang="en-US" sz="1200" b="0" i="0" u="none" baseline="0" dirty="0" smtClean="0">
                <a:solidFill>
                  <a:schemeClr val="tx1"/>
                </a:solidFill>
                <a:effectLst/>
                <a:latin typeface="Arial" pitchFamily="34" charset="0"/>
                <a:cs typeface="Arial" pitchFamily="34" charset="0"/>
              </a:rPr>
              <a:t> </a:t>
            </a:r>
            <a:r>
              <a:rPr lang="en-US" sz="1200" kern="1200" dirty="0" smtClean="0">
                <a:solidFill>
                  <a:schemeClr val="tx1"/>
                </a:solidFill>
                <a:effectLst/>
                <a:latin typeface="+mn-lt"/>
                <a:ea typeface="+mn-ea"/>
                <a:cs typeface="+mn-cs"/>
              </a:rPr>
              <a:t>Documentation created in the day-to-day running of a school can provide evidence related to specific performance standards.  While some documentation is collected by the district and reviewed outside of the evaluation process, it can also be used as a data source in principal evaluation.  Identification of artifacts that support the individual principal growth plan and performance standards should be done as a collaborative effort between the evaluator and principal.  The evaluator will identify and use artifacts available through the work cycle.  At the same time the principal may have access to additional artifacts that support the identified goals/performance standards and can provide the evaluator with these.  Principals will complete the </a:t>
            </a:r>
            <a:r>
              <a:rPr lang="en-US" sz="1200" i="1" kern="1200" dirty="0" smtClean="0">
                <a:solidFill>
                  <a:schemeClr val="tx1"/>
                </a:solidFill>
                <a:effectLst/>
                <a:latin typeface="+mn-lt"/>
                <a:ea typeface="+mn-ea"/>
                <a:cs typeface="+mn-cs"/>
              </a:rPr>
              <a:t>Documentation Form</a:t>
            </a:r>
            <a:r>
              <a:rPr lang="en-US" sz="1200" kern="1200" dirty="0" smtClean="0">
                <a:solidFill>
                  <a:schemeClr val="tx1"/>
                </a:solidFill>
                <a:effectLst/>
                <a:latin typeface="+mn-lt"/>
                <a:ea typeface="+mn-ea"/>
                <a:cs typeface="+mn-cs"/>
              </a:rPr>
              <a:t> prior to a conference with the evaluator.  During the conferencing process, documentation for the performance standards will be reviewed and additional artifacts that may be needed by the evaluator will be discussed.  Documentation</a:t>
            </a:r>
            <a:r>
              <a:rPr lang="en-US" sz="1200" kern="1200" baseline="0" dirty="0" smtClean="0">
                <a:solidFill>
                  <a:schemeClr val="tx1"/>
                </a:solidFill>
                <a:effectLst/>
                <a:latin typeface="+mn-lt"/>
                <a:ea typeface="+mn-ea"/>
                <a:cs typeface="+mn-cs"/>
              </a:rPr>
              <a:t> may need to be annotated or discussed to clarify the principal’s practice and process for the evaluator.</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principal will complete the </a:t>
            </a:r>
            <a:r>
              <a:rPr lang="en-US" sz="1200" i="1" kern="1200" dirty="0" smtClean="0">
                <a:solidFill>
                  <a:schemeClr val="tx1"/>
                </a:solidFill>
                <a:effectLst/>
                <a:latin typeface="+mn-lt"/>
                <a:ea typeface="+mn-ea"/>
                <a:cs typeface="+mn-cs"/>
              </a:rPr>
              <a:t>Documentation Form</a:t>
            </a:r>
            <a:r>
              <a:rPr lang="en-US" sz="1200" kern="1200" dirty="0" smtClean="0">
                <a:solidFill>
                  <a:schemeClr val="tx1"/>
                </a:solidFill>
                <a:effectLst/>
                <a:latin typeface="+mn-lt"/>
                <a:ea typeface="+mn-ea"/>
                <a:cs typeface="+mn-cs"/>
              </a:rPr>
              <a:t> to submit to the evaluator prior to the summative evaluation conference.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Goal Setting for Student Growth</a:t>
            </a:r>
            <a:r>
              <a:rPr lang="en-US" sz="1200" kern="1200" dirty="0" smtClean="0">
                <a:solidFill>
                  <a:schemeClr val="tx1"/>
                </a:solidFill>
                <a:effectLst/>
                <a:latin typeface="+mn-lt"/>
                <a:ea typeface="+mn-ea"/>
                <a:cs typeface="+mn-cs"/>
              </a:rPr>
              <a:t>: Principals are responsible for setting at least one school growth goal that is tied directly to school improvement and improved student academic growth and/or to the school’s comprehensive improvement plan that are developed and updated regularly.  The evaluator and the principal meet to discuss the baseline data and review the annual goals.  New goals are identified each year.  The goal should be customized for the particular school and its student population.  The principal’s and school goals should be aligned with district goals and the school improvement process. Goals should be reviewed at the beginning of the year, mid-year, and end of the year to determine the progress.  </a:t>
            </a: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sng" dirty="0" smtClean="0">
              <a:solidFill>
                <a:schemeClr val="tx1"/>
              </a:solidFill>
              <a:effectLst/>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sng" dirty="0" smtClean="0">
              <a:solidFill>
                <a:schemeClr val="tx1"/>
              </a:solidFill>
              <a:effectLst/>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sng" dirty="0" smtClean="0">
              <a:solidFill>
                <a:schemeClr val="tx1"/>
              </a:solidFill>
              <a:effectLst/>
              <a:latin typeface="Arial" pitchFamily="34" charset="0"/>
              <a:cs typeface="Arial" pitchFamily="34" charset="0"/>
            </a:endParaRPr>
          </a:p>
          <a:p>
            <a:pPr eaLnBrk="1" hangingPunct="1"/>
            <a:endParaRPr lang="en-US" dirty="0" smtClean="0">
              <a:latin typeface="Times New Roman" pitchFamily="18" charset="0"/>
              <a:cs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Data collection is a shared responsibility between principals and evaluators.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a:p>
        </p:txBody>
      </p:sp>
    </p:spTree>
    <p:extLst>
      <p:ext uri="{BB962C8B-B14F-4D97-AF65-F5344CB8AC3E}">
        <p14:creationId xmlns:p14="http://schemas.microsoft.com/office/powerpoint/2010/main" val="4120086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8" name="TextBox 17"/>
          <p:cNvSpPr txBox="1"/>
          <p:nvPr userDrawn="1"/>
        </p:nvSpPr>
        <p:spPr>
          <a:xfrm>
            <a:off x="2906008" y="5153733"/>
            <a:ext cx="3431263" cy="400110"/>
          </a:xfrm>
          <a:prstGeom prst="rect">
            <a:avLst/>
          </a:prstGeom>
          <a:noFill/>
          <a:effectLst>
            <a:outerShdw blurRad="12700" dist="12700" dir="1800000" algn="ctr" rotWithShape="0">
              <a:srgbClr val="002060"/>
            </a:outerShdw>
          </a:effectLst>
        </p:spPr>
        <p:txBody>
          <a:bodyPr wrap="square" rtlCol="0">
            <a:spAutoFit/>
          </a:bodyPr>
          <a:lstStyle/>
          <a:p>
            <a:pPr algn="ctr"/>
            <a:r>
              <a:rPr lang="en-US" sz="2000" b="1" baseline="0" dirty="0" smtClean="0">
                <a:solidFill>
                  <a:srgbClr val="004992"/>
                </a:solidFill>
                <a:effectLst/>
                <a:latin typeface="Arial" pitchFamily="34" charset="0"/>
                <a:cs typeface="Arial" pitchFamily="34" charset="0"/>
              </a:rPr>
              <a:t>Student Achievement</a:t>
            </a:r>
            <a:endParaRPr lang="en-US" sz="2000" b="1" baseline="0" dirty="0">
              <a:solidFill>
                <a:srgbClr val="004992"/>
              </a:solidFill>
              <a:effectLst/>
              <a:latin typeface="Arial" pitchFamily="34" charset="0"/>
              <a:cs typeface="Arial" pitchFamily="34" charset="0"/>
            </a:endParaRPr>
          </a:p>
        </p:txBody>
      </p:sp>
      <p:sp>
        <p:nvSpPr>
          <p:cNvPr id="11" name="Rectangle 10"/>
          <p:cNvSpPr/>
          <p:nvPr/>
        </p:nvSpPr>
        <p:spPr>
          <a:xfrm>
            <a:off x="1582431" y="574430"/>
            <a:ext cx="6078416" cy="1266093"/>
          </a:xfrm>
          <a:prstGeom prst="rect">
            <a:avLst/>
          </a:prstGeom>
          <a:solidFill>
            <a:srgbClr val="567EAE"/>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pic>
        <p:nvPicPr>
          <p:cNvPr id="13" name="Picture 4" descr="http://managingcontentmarketing.files.wordpress.com/2011/08/openbook.png?w=400&amp;h=300&amp;crop=1"/>
          <p:cNvPicPr>
            <a:picLocks noChangeAspect="1" noChangeArrowheads="1"/>
          </p:cNvPicPr>
          <p:nvPr userDrawn="1"/>
        </p:nvPicPr>
        <p:blipFill>
          <a:blip r:embed="rId2" cstate="print"/>
          <a:srcRect l="5172" t="19729" r="3448"/>
          <a:stretch>
            <a:fillRect/>
          </a:stretch>
        </p:blipFill>
        <p:spPr bwMode="auto">
          <a:xfrm>
            <a:off x="3020862" y="3432326"/>
            <a:ext cx="3102275" cy="2341412"/>
          </a:xfrm>
          <a:prstGeom prst="rect">
            <a:avLst/>
          </a:prstGeom>
          <a:noFill/>
        </p:spPr>
      </p:pic>
      <p:sp>
        <p:nvSpPr>
          <p:cNvPr id="19" name="Rectangle 18"/>
          <p:cNvSpPr/>
          <p:nvPr userDrawn="1"/>
        </p:nvSpPr>
        <p:spPr>
          <a:xfrm rot="10800000">
            <a:off x="2" y="3326"/>
            <a:ext cx="9143998" cy="6858000"/>
          </a:xfrm>
          <a:prstGeom prst="rect">
            <a:avLst/>
          </a:prstGeom>
          <a:gradFill flip="none" rotWithShape="1">
            <a:gsLst>
              <a:gs pos="21000">
                <a:srgbClr val="0070C0">
                  <a:tint val="66000"/>
                  <a:satMod val="160000"/>
                  <a:alpha val="15000"/>
                </a:srgbClr>
              </a:gs>
              <a:gs pos="100000">
                <a:srgbClr val="0070C0">
                  <a:tint val="44500"/>
                  <a:satMod val="160000"/>
                </a:srgbClr>
              </a:gs>
              <a:gs pos="100000">
                <a:srgbClr val="0070C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userDrawn="1"/>
        </p:nvSpPr>
        <p:spPr>
          <a:xfrm>
            <a:off x="2028546" y="5348227"/>
            <a:ext cx="5086905" cy="369332"/>
          </a:xfrm>
          <a:prstGeom prst="rect">
            <a:avLst/>
          </a:prstGeom>
          <a:noFill/>
          <a:effectLst>
            <a:outerShdw blurRad="12700" dist="12700" dir="1800000" algn="ctr" rotWithShape="0">
              <a:srgbClr val="002060"/>
            </a:outerShdw>
          </a:effectLst>
        </p:spPr>
        <p:txBody>
          <a:bodyPr wrap="square" rtlCol="0">
            <a:spAutoFit/>
          </a:bodyPr>
          <a:lstStyle/>
          <a:p>
            <a:pPr algn="ctr"/>
            <a:r>
              <a:rPr lang="en-US" sz="1800" b="1" baseline="0" dirty="0" smtClean="0">
                <a:solidFill>
                  <a:srgbClr val="004992"/>
                </a:solidFill>
                <a:effectLst/>
                <a:latin typeface="Arial" pitchFamily="34" charset="0"/>
                <a:cs typeface="Arial" pitchFamily="34" charset="0"/>
              </a:rPr>
              <a:t>Student Achievement</a:t>
            </a:r>
            <a:endParaRPr lang="en-US" sz="1800" b="1" baseline="0" dirty="0">
              <a:solidFill>
                <a:srgbClr val="004992"/>
              </a:solidFill>
              <a:effectLst/>
              <a:latin typeface="Arial" pitchFamily="34" charset="0"/>
              <a:cs typeface="Arial" pitchFamily="34" charset="0"/>
            </a:endParaRPr>
          </a:p>
        </p:txBody>
      </p:sp>
      <p:sp>
        <p:nvSpPr>
          <p:cNvPr id="12" name="TextBox 11"/>
          <p:cNvSpPr txBox="1"/>
          <p:nvPr userDrawn="1"/>
        </p:nvSpPr>
        <p:spPr>
          <a:xfrm>
            <a:off x="2028547" y="3040883"/>
            <a:ext cx="5086905" cy="369332"/>
          </a:xfrm>
          <a:prstGeom prst="rect">
            <a:avLst/>
          </a:prstGeom>
          <a:noFill/>
          <a:effectLst>
            <a:outerShdw blurRad="12700" dist="12700" dir="1800000" algn="ctr" rotWithShape="0">
              <a:srgbClr val="002060"/>
            </a:outerShdw>
          </a:effectLst>
        </p:spPr>
        <p:txBody>
          <a:bodyPr wrap="square" rtlCol="0">
            <a:spAutoFit/>
          </a:bodyPr>
          <a:lstStyle/>
          <a:p>
            <a:pPr algn="ctr"/>
            <a:r>
              <a:rPr lang="en-US" sz="1800" b="1" baseline="0" dirty="0" smtClean="0">
                <a:solidFill>
                  <a:srgbClr val="004992"/>
                </a:solidFill>
                <a:effectLst/>
                <a:latin typeface="Arial" pitchFamily="34" charset="0"/>
                <a:cs typeface="Arial" pitchFamily="34" charset="0"/>
              </a:rPr>
              <a:t>Teacher and Leader Effectiveness</a:t>
            </a:r>
            <a:endParaRPr lang="en-US" sz="1800" b="1" baseline="0" dirty="0">
              <a:solidFill>
                <a:srgbClr val="004992"/>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57150"/>
            <a:ext cx="9143999" cy="990600"/>
          </a:xfrm>
        </p:spPr>
        <p:txBody>
          <a:bodyPr/>
          <a:lstStyle>
            <a:lvl1pPr>
              <a:defRPr>
                <a:solidFill>
                  <a:srgbClr val="004992"/>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87652" y="2743200"/>
            <a:ext cx="7707062" cy="1673225"/>
          </a:xfrm>
        </p:spPr>
        <p:txBody>
          <a:bodyPr anchor="t">
            <a:normAutofit/>
          </a:bodyPr>
          <a:lstStyle>
            <a:lvl1pPr>
              <a:buNone/>
              <a:defRPr lang="en-US" sz="3200" b="1" kern="1200" baseline="0" dirty="0" smtClean="0">
                <a:solidFill>
                  <a:srgbClr val="004992"/>
                </a:solidFill>
                <a:effectLst>
                  <a:outerShdw blurRad="38100" dist="38100" dir="2700000" algn="tl">
                    <a:srgbClr val="000000">
                      <a:alpha val="43137"/>
                    </a:srgbClr>
                  </a:outerShdw>
                </a:effectLst>
                <a:latin typeface="Arial" pitchFamily="34" charset="0"/>
                <a:ea typeface="+mn-ea"/>
                <a:cs typeface="Arial"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userDrawn="1"/>
        </p:nvSpPr>
        <p:spPr>
          <a:xfrm>
            <a:off x="199166" y="1600200"/>
            <a:ext cx="1295400" cy="990600"/>
          </a:xfrm>
          <a:prstGeom prst="rect">
            <a:avLst/>
          </a:prstGeom>
          <a:solidFill>
            <a:srgbClr val="00499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539088" y="1600200"/>
            <a:ext cx="7432895" cy="990600"/>
          </a:xfrm>
          <a:prstGeom prst="rect">
            <a:avLst/>
          </a:prstGeom>
          <a:solidFill>
            <a:srgbClr val="567EAE"/>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593410" y="1600200"/>
            <a:ext cx="7398190" cy="990600"/>
          </a:xfrm>
        </p:spPr>
        <p:txBody>
          <a:bodyPr>
            <a:normAutofit/>
          </a:bodyPr>
          <a:lstStyle>
            <a:lvl1pPr algn="l">
              <a:buNone/>
              <a:defRPr sz="3600" b="0" cap="none">
                <a:solidFill>
                  <a:srgbClr val="FFFFFF"/>
                </a:solidFill>
              </a:defRPr>
            </a:lvl1pPr>
          </a:lstStyle>
          <a:p>
            <a:r>
              <a:rPr lang="en-US" dirty="0" smtClean="0"/>
              <a:t>Click to edit Master title style</a:t>
            </a:r>
            <a:endParaRPr lang="en-US" dirty="0"/>
          </a:p>
        </p:txBody>
      </p:sp>
      <p:sp>
        <p:nvSpPr>
          <p:cNvPr id="14" name="Footer Placeholder 13"/>
          <p:cNvSpPr>
            <a:spLocks noGrp="1"/>
          </p:cNvSpPr>
          <p:nvPr>
            <p:ph type="ftr" sz="quarter" idx="12"/>
          </p:nvPr>
        </p:nvSpPr>
        <p:spPr>
          <a:xfrm>
            <a:off x="772554" y="6492637"/>
            <a:ext cx="7665262" cy="365125"/>
          </a:xfrm>
        </p:spPr>
        <p:txBody>
          <a:bodyPr/>
          <a:lstStyle>
            <a:lvl1pPr algn="ctr">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rgbClr val="00499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rgbClr val="567EAE"/>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144" y="253753"/>
            <a:ext cx="9144000" cy="955895"/>
          </a:xfrm>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273050"/>
            <a:ext cx="9144000" cy="869950"/>
          </a:xfrm>
        </p:spPr>
        <p:txBody>
          <a:bodyPr anchor="ctr">
            <a:normAutofit/>
          </a:bodyPr>
          <a:lstStyle>
            <a:lvl1pPr algn="ctr">
              <a:buNone/>
              <a:defRPr sz="3600" b="0">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6" name="Footer Placeholder 5"/>
          <p:cNvSpPr>
            <a:spLocks noGrp="1"/>
          </p:cNvSpPr>
          <p:nvPr>
            <p:ph type="ftr" sz="quarter" idx="11"/>
          </p:nvPr>
        </p:nvSpPr>
        <p:spPr/>
        <p:txBody>
          <a:bodyPr/>
          <a:lstStyle/>
          <a:p>
            <a:endParaRPr lang="en-US"/>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userDrawn="1"/>
        </p:nvPicPr>
        <p:blipFill>
          <a:blip r:embed="rId2" cstate="print"/>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a:prstGeom prst="rect">
            <a:avLst/>
          </a:prstGeo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0" y="76200"/>
            <a:ext cx="9144000" cy="955895"/>
          </a:xfrm>
          <a:prstGeom prst="rect">
            <a:avLst/>
          </a:prstGeom>
        </p:spPr>
        <p:txBody>
          <a:bodyPr vert="horz" anchor="ctr">
            <a:normAutofit/>
          </a:bodyPr>
          <a:lstStyle/>
          <a:p>
            <a:r>
              <a:rPr lang="en-US" dirty="0" smtClean="0"/>
              <a:t>Click to edit Master title style</a:t>
            </a:r>
            <a:endParaRPr lang="en-US" dirty="0"/>
          </a:p>
        </p:txBody>
      </p:sp>
      <p:sp>
        <p:nvSpPr>
          <p:cNvPr id="3" name="Footer Placeholder 2"/>
          <p:cNvSpPr>
            <a:spLocks noGrp="1"/>
          </p:cNvSpPr>
          <p:nvPr>
            <p:ph type="ftr" sz="quarter" idx="3"/>
          </p:nvPr>
        </p:nvSpPr>
        <p:spPr>
          <a:xfrm>
            <a:off x="500964" y="6492637"/>
            <a:ext cx="7665262" cy="365125"/>
          </a:xfrm>
          <a:prstGeom prst="rect">
            <a:avLst/>
          </a:prstGeom>
        </p:spPr>
        <p:txBody>
          <a:bodyPr vert="horz" anchor="ctr"/>
          <a:lstStyle>
            <a:lvl1pPr algn="l">
              <a:defRPr sz="1000">
                <a:solidFill>
                  <a:schemeClr val="tx2"/>
                </a:solidFill>
              </a:defRPr>
            </a:lvl1pPr>
          </a:lstStyle>
          <a:p>
            <a:endParaRPr lang="en-US" dirty="0"/>
          </a:p>
        </p:txBody>
      </p:sp>
      <p:pic>
        <p:nvPicPr>
          <p:cNvPr id="11" name="Picture 4" descr="http://managingcontentmarketing.files.wordpress.com/2011/08/openbook.png?w=400&amp;h=300&amp;crop=1"/>
          <p:cNvPicPr>
            <a:picLocks noChangeAspect="1" noChangeArrowheads="1"/>
          </p:cNvPicPr>
          <p:nvPr userDrawn="1"/>
        </p:nvPicPr>
        <p:blipFill>
          <a:blip r:embed="rId13" cstate="print"/>
          <a:srcRect l="5172" t="19729" r="3448"/>
          <a:stretch>
            <a:fillRect/>
          </a:stretch>
        </p:blipFill>
        <p:spPr bwMode="auto">
          <a:xfrm>
            <a:off x="99583" y="72424"/>
            <a:ext cx="1530036" cy="1008022"/>
          </a:xfrm>
          <a:prstGeom prst="rect">
            <a:avLst/>
          </a:prstGeom>
          <a:noFill/>
        </p:spPr>
      </p:pic>
      <p:sp>
        <p:nvSpPr>
          <p:cNvPr id="13" name="Text Placeholder 12"/>
          <p:cNvSpPr>
            <a:spLocks noGrp="1"/>
          </p:cNvSpPr>
          <p:nvPr userDrawn="1">
            <p:ph type="body" idx="1"/>
          </p:nvPr>
        </p:nvSpPr>
        <p:spPr>
          <a:xfrm>
            <a:off x="498348" y="1235333"/>
            <a:ext cx="8153400" cy="4526280"/>
          </a:xfrm>
          <a:prstGeom prst="rect">
            <a:avLst/>
          </a:prstGeom>
        </p:spPr>
        <p:txBody>
          <a:bodyPr vert="horz">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grpSp>
        <p:nvGrpSpPr>
          <p:cNvPr id="16" name="Group 15"/>
          <p:cNvGrpSpPr/>
          <p:nvPr userDrawn="1"/>
        </p:nvGrpSpPr>
        <p:grpSpPr>
          <a:xfrm>
            <a:off x="46208" y="1074386"/>
            <a:ext cx="9044462" cy="66351"/>
            <a:chOff x="46208" y="1146810"/>
            <a:chExt cx="9044462" cy="228600"/>
          </a:xfrm>
        </p:grpSpPr>
        <p:sp>
          <p:nvSpPr>
            <p:cNvPr id="8" name="Rectangle 7"/>
            <p:cNvSpPr/>
            <p:nvPr/>
          </p:nvSpPr>
          <p:spPr>
            <a:xfrm>
              <a:off x="46208" y="1146810"/>
              <a:ext cx="804817" cy="228600"/>
            </a:xfrm>
            <a:prstGeom prst="rect">
              <a:avLst/>
            </a:prstGeom>
            <a:solidFill>
              <a:srgbClr val="567EAE"/>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896294" y="1146810"/>
              <a:ext cx="8194376" cy="228600"/>
            </a:xfrm>
            <a:prstGeom prst="rect">
              <a:avLst/>
            </a:prstGeom>
            <a:solidFill>
              <a:srgbClr val="00499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gr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iming>
    <p:tnLst>
      <p:par>
        <p:cTn xmlns:p14="http://schemas.microsoft.com/office/powerpoint/2010/main" id="1" dur="indefinite" restart="never" nodeType="tmRoot"/>
      </p:par>
    </p:tnLst>
  </p:timing>
  <p:hf hdr="0" ftr="0" dt="0"/>
  <p:txStyles>
    <p:titleStyle>
      <a:lvl1pPr algn="ctr" rtl="0" eaLnBrk="1" latinLnBrk="0" hangingPunct="1">
        <a:spcBef>
          <a:spcPct val="0"/>
        </a:spcBef>
        <a:buNone/>
        <a:defRPr sz="3600" kern="1200">
          <a:solidFill>
            <a:srgbClr val="004992"/>
          </a:solidFill>
          <a:latin typeface="Arial" pitchFamily="34" charset="0"/>
          <a:ea typeface="+mj-ea"/>
          <a:cs typeface="Arial" pitchFamily="34" charset="0"/>
        </a:defRPr>
      </a:lvl1pPr>
    </p:titleStyle>
    <p:bodyStyle>
      <a:lvl1pPr marL="342900" indent="-342900" algn="l" rtl="0" eaLnBrk="1" latinLnBrk="0" hangingPunct="1">
        <a:spcBef>
          <a:spcPts val="300"/>
        </a:spcBef>
        <a:spcAft>
          <a:spcPts val="300"/>
        </a:spcAft>
        <a:buClr>
          <a:srgbClr val="004992"/>
        </a:buClr>
        <a:buSzPct val="70000"/>
        <a:buFont typeface="Wingdings" pitchFamily="2" charset="2"/>
        <a:buChar char="q"/>
        <a:defRPr sz="2400" kern="1200">
          <a:solidFill>
            <a:schemeClr val="tx1"/>
          </a:solidFill>
          <a:latin typeface="Arial" pitchFamily="34" charset="0"/>
          <a:ea typeface="+mn-ea"/>
          <a:cs typeface="Arial" pitchFamily="34" charset="0"/>
        </a:defRPr>
      </a:lvl1pPr>
      <a:lvl2pPr marL="569913" indent="-227013" algn="l" rtl="0" eaLnBrk="1" latinLnBrk="0" hangingPunct="1">
        <a:spcBef>
          <a:spcPts val="300"/>
        </a:spcBef>
        <a:spcAft>
          <a:spcPts val="300"/>
        </a:spcAft>
        <a:buClr>
          <a:srgbClr val="567EAE"/>
        </a:buClr>
        <a:buSzPct val="70000"/>
        <a:buFont typeface="Wingdings" pitchFamily="2" charset="2"/>
        <a:buChar char="Ø"/>
        <a:defRPr sz="2000" kern="1200">
          <a:solidFill>
            <a:schemeClr val="tx1"/>
          </a:solidFill>
          <a:latin typeface="Arial" pitchFamily="34" charset="0"/>
          <a:ea typeface="+mn-ea"/>
          <a:cs typeface="Arial" pitchFamily="34" charset="0"/>
        </a:defRPr>
      </a:lvl2pPr>
      <a:lvl3pPr marL="796925" indent="-227013" algn="l" rtl="0" eaLnBrk="1" latinLnBrk="0" hangingPunct="1">
        <a:spcBef>
          <a:spcPts val="0"/>
        </a:spcBef>
        <a:spcAft>
          <a:spcPts val="0"/>
        </a:spcAft>
        <a:buClr>
          <a:srgbClr val="004992"/>
        </a:buClr>
        <a:buSzPct val="70000"/>
        <a:buFont typeface="Wingdings" pitchFamily="2" charset="2"/>
        <a:buChar char="q"/>
        <a:defRPr sz="1800" kern="1200">
          <a:solidFill>
            <a:schemeClr val="tx1"/>
          </a:solidFill>
          <a:latin typeface="Arial" pitchFamily="34" charset="0"/>
          <a:ea typeface="+mn-ea"/>
          <a:cs typeface="Arial" pitchFamily="34" charset="0"/>
        </a:defRPr>
      </a:lvl3pPr>
      <a:lvl4pPr marL="914400" indent="-117475" algn="l" rtl="0" eaLnBrk="1" latinLnBrk="0" hangingPunct="1">
        <a:spcBef>
          <a:spcPts val="0"/>
        </a:spcBef>
        <a:spcAft>
          <a:spcPts val="0"/>
        </a:spcAft>
        <a:buClr>
          <a:srgbClr val="004992"/>
        </a:buClr>
        <a:buSzPct val="100000"/>
        <a:buFont typeface="Arial" pitchFamily="34" charset="0"/>
        <a:buChar char="•"/>
        <a:defRPr sz="1600" kern="1200">
          <a:solidFill>
            <a:schemeClr val="tx1"/>
          </a:solidFill>
          <a:latin typeface="Arial" pitchFamily="34" charset="0"/>
          <a:ea typeface="+mn-ea"/>
          <a:cs typeface="Arial" pitchFamily="34" charset="0"/>
        </a:defRPr>
      </a:lvl4pPr>
      <a:lvl5pPr marL="1371600" indent="-228600" algn="l" rtl="0" eaLnBrk="1" latinLnBrk="0" hangingPunct="1">
        <a:spcBef>
          <a:spcPts val="600"/>
        </a:spcBef>
        <a:spcAft>
          <a:spcPts val="600"/>
        </a:spcAft>
        <a:buClr>
          <a:srgbClr val="FFC000"/>
        </a:buClr>
        <a:buSzPct val="80000"/>
        <a:buFont typeface="Arial" pitchFamily="34" charset="0"/>
        <a:buChar char="•"/>
        <a:defRPr sz="16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hyperlink" Target="http://education.ky.gov/teachers/HQT/Pages/default.aspx" TargetMode="External"/><Relationship Id="rId4" Type="http://schemas.openxmlformats.org/officeDocument/2006/relationships/hyperlink" Target="http://education.ky.gov/teachers/HQT/Pages/PPGES-Principal-Professional-Growth-and-Effectiveness-System.aspx" TargetMode="External"/><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learningforward.org/publications/implementing-common-core%23.UT7_wY7_RUQ"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4294967295"/>
          </p:nvPr>
        </p:nvSpPr>
        <p:spPr>
          <a:xfrm>
            <a:off x="1588477" y="574431"/>
            <a:ext cx="6060831" cy="1254369"/>
          </a:xfrm>
          <a:ln>
            <a:solidFill>
              <a:srgbClr val="004992"/>
            </a:solidFill>
          </a:ln>
        </p:spPr>
        <p:txBody>
          <a:bodyPr>
            <a:normAutofit lnSpcReduction="10000"/>
          </a:bodyPr>
          <a:lstStyle/>
          <a:p>
            <a:pPr marL="0" indent="0" algn="ctr">
              <a:buNone/>
            </a:pPr>
            <a:r>
              <a:rPr lang="en-US" sz="2800" dirty="0" smtClean="0">
                <a:solidFill>
                  <a:srgbClr val="004992"/>
                </a:solidFill>
                <a:effectLst>
                  <a:outerShdw blurRad="38100" dist="38100" dir="2700000" algn="tl">
                    <a:srgbClr val="000000">
                      <a:alpha val="43137"/>
                    </a:srgbClr>
                  </a:outerShdw>
                </a:effectLst>
              </a:rPr>
              <a:t>Principal Professional Growth and Effectiveness System Field Test                    Overview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6"/>
          <p:cNvSpPr>
            <a:spLocks noGrp="1" noChangeArrowheads="1"/>
          </p:cNvSpPr>
          <p:nvPr>
            <p:ph type="title"/>
          </p:nvPr>
        </p:nvSpPr>
        <p:spPr>
          <a:xfrm>
            <a:off x="637215" y="389964"/>
            <a:ext cx="8191099" cy="645695"/>
          </a:xfrm>
        </p:spPr>
        <p:txBody>
          <a:bodyPr anchor="t">
            <a:normAutofit/>
          </a:bodyPr>
          <a:lstStyle/>
          <a:p>
            <a:pPr eaLnBrk="1" hangingPunct="1">
              <a:defRPr/>
            </a:pPr>
            <a:r>
              <a:rPr lang="en-US" dirty="0" smtClean="0"/>
              <a:t>Data Sources for Principals</a:t>
            </a:r>
          </a:p>
        </p:txBody>
      </p:sp>
      <p:graphicFrame>
        <p:nvGraphicFramePr>
          <p:cNvPr id="3" name="Table 2"/>
          <p:cNvGraphicFramePr>
            <a:graphicFrameLocks noGrp="1"/>
          </p:cNvGraphicFramePr>
          <p:nvPr>
            <p:extLst>
              <p:ext uri="{D42A27DB-BD31-4B8C-83A1-F6EECF244321}">
                <p14:modId xmlns:p14="http://schemas.microsoft.com/office/powerpoint/2010/main" val="1779383175"/>
              </p:ext>
            </p:extLst>
          </p:nvPr>
        </p:nvGraphicFramePr>
        <p:xfrm>
          <a:off x="202633" y="3895581"/>
          <a:ext cx="8738733" cy="1066844"/>
        </p:xfrm>
        <a:graphic>
          <a:graphicData uri="http://schemas.openxmlformats.org/drawingml/2006/table">
            <a:tbl>
              <a:tblPr firstRow="1" bandRow="1">
                <a:tableStyleId>{5C22544A-7EE6-4342-B048-85BDC9FD1C3A}</a:tableStyleId>
              </a:tblPr>
              <a:tblGrid>
                <a:gridCol w="1902506"/>
                <a:gridCol w="6836227"/>
              </a:tblGrid>
              <a:tr h="854782">
                <a:tc>
                  <a:txBody>
                    <a:bodyPr/>
                    <a:lstStyle/>
                    <a:p>
                      <a:pPr algn="ctr"/>
                      <a:r>
                        <a:rPr lang="en-US" sz="1800" b="1" baseline="0" dirty="0" smtClean="0">
                          <a:solidFill>
                            <a:srgbClr val="004992"/>
                          </a:solidFill>
                          <a:effectLst>
                            <a:outerShdw blurRad="38100" dist="38100" dir="2700000" algn="tl">
                              <a:srgbClr val="000000">
                                <a:alpha val="43137"/>
                              </a:srgbClr>
                            </a:outerShdw>
                          </a:effectLst>
                          <a:latin typeface="Arial" pitchFamily="34" charset="0"/>
                          <a:cs typeface="Arial" pitchFamily="34" charset="0"/>
                        </a:rPr>
                        <a:t>Observations/ School Site Visits</a:t>
                      </a:r>
                      <a:endParaRPr lang="en-US" sz="1100" b="1" dirty="0">
                        <a:solidFill>
                          <a:srgbClr val="004992"/>
                        </a:solidFill>
                        <a:effectLst>
                          <a:outerShdw blurRad="38100" dist="38100" dir="2700000" algn="tl">
                            <a:srgbClr val="000000">
                              <a:alpha val="43137"/>
                            </a:srgbClr>
                          </a:outerShdw>
                        </a:effectLst>
                        <a:latin typeface="Arial" pitchFamily="34" charset="0"/>
                        <a:cs typeface="Arial" pitchFamily="34" charset="0"/>
                      </a:endParaRPr>
                    </a:p>
                  </a:txBody>
                  <a:tcPr marT="45742" marB="45742">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B3C5DA"/>
                    </a:solidFill>
                  </a:tcPr>
                </a:tc>
                <a:tc>
                  <a:txBody>
                    <a:bodyPr/>
                    <a:lstStyle/>
                    <a:p>
                      <a:pPr marL="174625" indent="-174625">
                        <a:buFont typeface="Arial" pitchFamily="34" charset="0"/>
                        <a:buChar char="•"/>
                      </a:pPr>
                      <a:r>
                        <a:rPr lang="en-US" sz="1600" b="0" baseline="0" dirty="0" smtClean="0">
                          <a:solidFill>
                            <a:schemeClr val="tx1"/>
                          </a:solidFill>
                          <a:effectLst/>
                          <a:latin typeface="Arial" pitchFamily="34" charset="0"/>
                          <a:cs typeface="Arial" pitchFamily="34" charset="0"/>
                        </a:rPr>
                        <a:t>Ranges from watching how principals interact with others, to observing programs and shadowing</a:t>
                      </a:r>
                    </a:p>
                    <a:p>
                      <a:pPr marL="174625" indent="-174625">
                        <a:buFont typeface="Arial" pitchFamily="34" charset="0"/>
                        <a:buChar char="•"/>
                      </a:pPr>
                      <a:r>
                        <a:rPr lang="en-US" sz="1600" b="0" baseline="0" dirty="0" smtClean="0">
                          <a:solidFill>
                            <a:schemeClr val="tx1"/>
                          </a:solidFill>
                          <a:effectLst/>
                          <a:latin typeface="Arial" pitchFamily="34" charset="0"/>
                          <a:cs typeface="Arial" pitchFamily="34" charset="0"/>
                        </a:rPr>
                        <a:t>Should include formal interview or less structured discussion of job</a:t>
                      </a:r>
                    </a:p>
                    <a:p>
                      <a:pPr marL="174625" indent="-174625">
                        <a:buFont typeface="Arial" pitchFamily="34" charset="0"/>
                        <a:buChar char="•"/>
                      </a:pPr>
                      <a:r>
                        <a:rPr lang="en-US" sz="1600" b="0" baseline="0" dirty="0" smtClean="0">
                          <a:solidFill>
                            <a:schemeClr val="tx1"/>
                          </a:solidFill>
                          <a:effectLst/>
                          <a:latin typeface="Arial" pitchFamily="34" charset="0"/>
                          <a:cs typeface="Arial" pitchFamily="34" charset="0"/>
                        </a:rPr>
                        <a:t>Two per year; minimum duration of one hour</a:t>
                      </a:r>
                    </a:p>
                  </a:txBody>
                  <a:tcPr marT="45742" marB="45742"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E6ECF3"/>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297097556"/>
              </p:ext>
            </p:extLst>
          </p:nvPr>
        </p:nvGraphicFramePr>
        <p:xfrm>
          <a:off x="197190" y="1212358"/>
          <a:ext cx="8749619" cy="822960"/>
        </p:xfrm>
        <a:graphic>
          <a:graphicData uri="http://schemas.openxmlformats.org/drawingml/2006/table">
            <a:tbl>
              <a:tblPr firstRow="1" bandRow="1">
                <a:tableStyleId>{5C22544A-7EE6-4342-B048-85BDC9FD1C3A}</a:tableStyleId>
              </a:tblPr>
              <a:tblGrid>
                <a:gridCol w="1921625"/>
                <a:gridCol w="6827994"/>
              </a:tblGrid>
              <a:tr h="780790">
                <a:tc>
                  <a:txBody>
                    <a:bodyPr/>
                    <a:lstStyle/>
                    <a:p>
                      <a:pPr algn="ctr"/>
                      <a:r>
                        <a:rPr lang="en-US" b="1" dirty="0" smtClean="0">
                          <a:solidFill>
                            <a:srgbClr val="004992"/>
                          </a:solidFill>
                          <a:effectLst>
                            <a:outerShdw blurRad="38100" dist="38100" dir="2700000" algn="tl">
                              <a:srgbClr val="000000">
                                <a:alpha val="43137"/>
                              </a:srgbClr>
                            </a:outerShdw>
                          </a:effectLst>
                          <a:latin typeface="Arial" pitchFamily="34" charset="0"/>
                          <a:cs typeface="Arial" pitchFamily="34" charset="0"/>
                        </a:rPr>
                        <a:t>Surveys</a:t>
                      </a:r>
                    </a:p>
                  </a:txBody>
                  <a:tcPr>
                    <a:lnL w="28575"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3C5DA"/>
                    </a:solidFill>
                  </a:tcPr>
                </a:tc>
                <a:tc>
                  <a:txBody>
                    <a:bodyPr/>
                    <a:lstStyle/>
                    <a:p>
                      <a:pPr marL="168275" indent="-168275">
                        <a:buFont typeface="Arial" pitchFamily="34" charset="0"/>
                        <a:buChar char="•"/>
                      </a:pPr>
                      <a:r>
                        <a:rPr lang="en-US" sz="1600" b="0" baseline="0" dirty="0" smtClean="0">
                          <a:solidFill>
                            <a:schemeClr val="tx1"/>
                          </a:solidFill>
                          <a:effectLst/>
                          <a:latin typeface="Arial" pitchFamily="34" charset="0"/>
                          <a:cs typeface="Arial" pitchFamily="34" charset="0"/>
                        </a:rPr>
                        <a:t>Provide information about perceptions of job performance</a:t>
                      </a:r>
                    </a:p>
                    <a:p>
                      <a:pPr marL="168275" indent="-168275">
                        <a:buFont typeface="Arial" pitchFamily="34" charset="0"/>
                        <a:buChar char="•"/>
                      </a:pPr>
                      <a:r>
                        <a:rPr lang="en-US" sz="1600" b="0" baseline="0" dirty="0" smtClean="0">
                          <a:solidFill>
                            <a:schemeClr val="tx1"/>
                          </a:solidFill>
                          <a:effectLst/>
                          <a:latin typeface="Arial" pitchFamily="34" charset="0"/>
                          <a:cs typeface="Arial" pitchFamily="34" charset="0"/>
                        </a:rPr>
                        <a:t>Include </a:t>
                      </a:r>
                      <a:r>
                        <a:rPr lang="en-US" sz="1600" b="0" i="1" baseline="0" dirty="0" smtClean="0">
                          <a:solidFill>
                            <a:schemeClr val="tx1"/>
                          </a:solidFill>
                          <a:effectLst/>
                          <a:latin typeface="Arial" pitchFamily="34" charset="0"/>
                          <a:cs typeface="Arial" pitchFamily="34" charset="0"/>
                        </a:rPr>
                        <a:t>VAL-ED </a:t>
                      </a:r>
                      <a:r>
                        <a:rPr lang="en-US" sz="1600" b="0" baseline="0" dirty="0" smtClean="0">
                          <a:solidFill>
                            <a:schemeClr val="tx1"/>
                          </a:solidFill>
                          <a:effectLst/>
                          <a:latin typeface="Arial" pitchFamily="34" charset="0"/>
                          <a:cs typeface="Arial" pitchFamily="34" charset="0"/>
                        </a:rPr>
                        <a:t>or </a:t>
                      </a:r>
                      <a:r>
                        <a:rPr lang="en-US" sz="1600" b="0" i="1" baseline="0" dirty="0" smtClean="0">
                          <a:solidFill>
                            <a:schemeClr val="tx1"/>
                          </a:solidFill>
                          <a:effectLst/>
                          <a:latin typeface="Arial" pitchFamily="34" charset="0"/>
                          <a:cs typeface="Arial" pitchFamily="34" charset="0"/>
                        </a:rPr>
                        <a:t>TELL Kentucky</a:t>
                      </a:r>
                      <a:r>
                        <a:rPr lang="en-US" sz="1600" b="0" baseline="0" dirty="0" smtClean="0">
                          <a:solidFill>
                            <a:schemeClr val="tx1"/>
                          </a:solidFill>
                          <a:effectLst/>
                          <a:latin typeface="Arial" pitchFamily="34" charset="0"/>
                          <a:cs typeface="Arial" pitchFamily="34" charset="0"/>
                        </a:rPr>
                        <a:t> and additional surveys as desired</a:t>
                      </a:r>
                    </a:p>
                    <a:p>
                      <a:pPr marL="168275" indent="-168275">
                        <a:buFont typeface="Arial" pitchFamily="34" charset="0"/>
                        <a:buChar char="•"/>
                      </a:pPr>
                      <a:r>
                        <a:rPr lang="en-US" sz="1600" b="0" baseline="0" dirty="0" smtClean="0">
                          <a:solidFill>
                            <a:schemeClr val="tx1"/>
                          </a:solidFill>
                          <a:effectLst/>
                          <a:latin typeface="Arial" pitchFamily="34" charset="0"/>
                          <a:cs typeface="Arial" pitchFamily="34" charset="0"/>
                        </a:rPr>
                        <a:t>Part of </a:t>
                      </a:r>
                      <a:r>
                        <a:rPr lang="en-US" sz="1600" b="0" i="1" baseline="0" dirty="0" smtClean="0">
                          <a:solidFill>
                            <a:schemeClr val="tx1"/>
                          </a:solidFill>
                          <a:effectLst/>
                          <a:latin typeface="Arial" pitchFamily="34" charset="0"/>
                          <a:cs typeface="Arial" pitchFamily="34" charset="0"/>
                        </a:rPr>
                        <a:t>Reflective Practice and Professional Growth Planning Template</a:t>
                      </a:r>
                      <a:endParaRPr lang="en-US" sz="1600" b="0" i="1" dirty="0">
                        <a:solidFill>
                          <a:schemeClr val="tx1"/>
                        </a:solidFill>
                        <a:effectLst/>
                        <a:latin typeface="Arial" pitchFamily="34" charset="0"/>
                        <a:cs typeface="Arial" pitchFamily="34" charset="0"/>
                      </a:endParaRPr>
                    </a:p>
                  </a:txBody>
                  <a:tcPr>
                    <a:lnL w="1905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ECF3"/>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98704640"/>
              </p:ext>
            </p:extLst>
          </p:nvPr>
        </p:nvGraphicFramePr>
        <p:xfrm>
          <a:off x="205808" y="5028733"/>
          <a:ext cx="8732383" cy="822960"/>
        </p:xfrm>
        <a:graphic>
          <a:graphicData uri="http://schemas.openxmlformats.org/drawingml/2006/table">
            <a:tbl>
              <a:tblPr firstRow="1" bandRow="1">
                <a:tableStyleId>{5C22544A-7EE6-4342-B048-85BDC9FD1C3A}</a:tableStyleId>
              </a:tblPr>
              <a:tblGrid>
                <a:gridCol w="1900737"/>
                <a:gridCol w="6831646"/>
              </a:tblGrid>
              <a:tr h="777707">
                <a:tc>
                  <a:txBody>
                    <a:bodyPr/>
                    <a:lstStyle/>
                    <a:p>
                      <a:pPr algn="ctr"/>
                      <a:r>
                        <a:rPr lang="en-US" b="1" dirty="0" smtClean="0">
                          <a:solidFill>
                            <a:srgbClr val="004992"/>
                          </a:solidFill>
                          <a:effectLst>
                            <a:outerShdw blurRad="38100" dist="38100" dir="2700000" algn="tl">
                              <a:srgbClr val="000000">
                                <a:alpha val="43137"/>
                              </a:srgbClr>
                            </a:outerShdw>
                          </a:effectLst>
                          <a:latin typeface="Arial" pitchFamily="34" charset="0"/>
                          <a:cs typeface="Arial" pitchFamily="34" charset="0"/>
                        </a:rPr>
                        <a:t>Documentation</a:t>
                      </a:r>
                      <a:endParaRPr lang="en-US" b="1" i="1" dirty="0">
                        <a:solidFill>
                          <a:srgbClr val="004992"/>
                        </a:solidFill>
                        <a:effectLst>
                          <a:outerShdw blurRad="38100" dist="38100" dir="2700000" algn="tl">
                            <a:srgbClr val="000000">
                              <a:alpha val="43137"/>
                            </a:srgbClr>
                          </a:outerShdw>
                        </a:effectLst>
                        <a:latin typeface="Arial" pitchFamily="34" charset="0"/>
                        <a:cs typeface="Arial" pitchFamily="34" charset="0"/>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B3C5DA"/>
                    </a:solidFill>
                  </a:tcPr>
                </a:tc>
                <a:tc>
                  <a:txBody>
                    <a:bodyPr/>
                    <a:lstStyle/>
                    <a:p>
                      <a:pPr marL="174625" indent="-174625">
                        <a:buFont typeface="Arial" pitchFamily="34" charset="0"/>
                        <a:buChar char="•"/>
                      </a:pPr>
                      <a:r>
                        <a:rPr lang="en-US" sz="1600" b="0" dirty="0" smtClean="0">
                          <a:solidFill>
                            <a:schemeClr val="tx1"/>
                          </a:solidFill>
                          <a:effectLst/>
                          <a:latin typeface="Arial" pitchFamily="34" charset="0"/>
                          <a:cs typeface="Arial" pitchFamily="34" charset="0"/>
                        </a:rPr>
                        <a:t>Provides</a:t>
                      </a:r>
                      <a:r>
                        <a:rPr lang="en-US" sz="1600" b="0" baseline="0" dirty="0" smtClean="0">
                          <a:solidFill>
                            <a:schemeClr val="tx1"/>
                          </a:solidFill>
                          <a:effectLst/>
                          <a:latin typeface="Arial" pitchFamily="34" charset="0"/>
                          <a:cs typeface="Arial" pitchFamily="34" charset="0"/>
                        </a:rPr>
                        <a:t> principals with key voice in evaluation </a:t>
                      </a:r>
                    </a:p>
                    <a:p>
                      <a:pPr marL="174625" indent="-174625">
                        <a:buFont typeface="Arial" pitchFamily="34" charset="0"/>
                        <a:buChar char="•"/>
                      </a:pPr>
                      <a:r>
                        <a:rPr lang="en-US" sz="1600" b="0" baseline="0" dirty="0" smtClean="0">
                          <a:solidFill>
                            <a:schemeClr val="tx1"/>
                          </a:solidFill>
                          <a:effectLst/>
                          <a:latin typeface="Arial" pitchFamily="34" charset="0"/>
                          <a:cs typeface="Arial" pitchFamily="34" charset="0"/>
                        </a:rPr>
                        <a:t>1-3 artifacts per performance standard</a:t>
                      </a:r>
                    </a:p>
                    <a:p>
                      <a:pPr marL="174625" indent="-174625">
                        <a:buFont typeface="Arial" pitchFamily="34" charset="0"/>
                        <a:buChar char="•"/>
                      </a:pPr>
                      <a:r>
                        <a:rPr lang="en-US" sz="1600" b="0" baseline="0" dirty="0" smtClean="0">
                          <a:solidFill>
                            <a:schemeClr val="tx1"/>
                          </a:solidFill>
                          <a:effectLst/>
                          <a:latin typeface="Arial" pitchFamily="34" charset="0"/>
                          <a:cs typeface="Arial" pitchFamily="34" charset="0"/>
                        </a:rPr>
                        <a:t>Annotations as needed for clarification</a:t>
                      </a: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E6ECF3"/>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286836507"/>
              </p:ext>
            </p:extLst>
          </p:nvPr>
        </p:nvGraphicFramePr>
        <p:xfrm>
          <a:off x="198778" y="5921847"/>
          <a:ext cx="8746444" cy="822924"/>
        </p:xfrm>
        <a:graphic>
          <a:graphicData uri="http://schemas.openxmlformats.org/drawingml/2006/table">
            <a:tbl>
              <a:tblPr firstRow="1" bandRow="1">
                <a:tableStyleId>{5C22544A-7EE6-4342-B048-85BDC9FD1C3A}</a:tableStyleId>
              </a:tblPr>
              <a:tblGrid>
                <a:gridCol w="1904254"/>
                <a:gridCol w="6842190"/>
              </a:tblGrid>
              <a:tr h="677073">
                <a:tc>
                  <a:txBody>
                    <a:bodyPr/>
                    <a:lstStyle/>
                    <a:p>
                      <a:pPr algn="ctr"/>
                      <a:r>
                        <a:rPr lang="en-US" sz="1800" b="1" baseline="0" dirty="0" smtClean="0">
                          <a:solidFill>
                            <a:srgbClr val="004992"/>
                          </a:solidFill>
                          <a:effectLst>
                            <a:outerShdw blurRad="38100" dist="38100" dir="2700000" algn="tl">
                              <a:srgbClr val="000000">
                                <a:alpha val="43137"/>
                              </a:srgbClr>
                            </a:outerShdw>
                          </a:effectLst>
                          <a:latin typeface="Arial" pitchFamily="34" charset="0"/>
                          <a:cs typeface="Arial" pitchFamily="34" charset="0"/>
                        </a:rPr>
                        <a:t>Goal Setting for Student Growth</a:t>
                      </a:r>
                    </a:p>
                    <a:p>
                      <a:pPr algn="ctr"/>
                      <a:endParaRPr lang="en-US" sz="1100" b="1" i="1" dirty="0">
                        <a:solidFill>
                          <a:srgbClr val="004992"/>
                        </a:solidFill>
                        <a:effectLst>
                          <a:outerShdw blurRad="38100" dist="38100" dir="2700000" algn="tl">
                            <a:srgbClr val="000000">
                              <a:alpha val="43137"/>
                            </a:srgbClr>
                          </a:outerShdw>
                        </a:effectLst>
                        <a:latin typeface="Arial" pitchFamily="34" charset="0"/>
                        <a:cs typeface="Arial" pitchFamily="34" charset="0"/>
                      </a:endParaRPr>
                    </a:p>
                  </a:txBody>
                  <a:tcPr marT="45702" marB="45702">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B3C5DA"/>
                    </a:solidFill>
                  </a:tcPr>
                </a:tc>
                <a:tc>
                  <a:txBody>
                    <a:bodyPr/>
                    <a:lstStyle/>
                    <a:p>
                      <a:pPr marL="169863" indent="-169863">
                        <a:buFont typeface="Arial" pitchFamily="34" charset="0"/>
                        <a:buChar char="•"/>
                      </a:pPr>
                      <a:r>
                        <a:rPr lang="en-US" sz="1600" b="0" dirty="0" smtClean="0">
                          <a:solidFill>
                            <a:schemeClr val="tx1"/>
                          </a:solidFill>
                          <a:effectLst/>
                          <a:latin typeface="Arial" pitchFamily="34" charset="0"/>
                          <a:cs typeface="Arial" pitchFamily="34" charset="0"/>
                        </a:rPr>
                        <a:t>Principals set at least one goal tied directly to student academic growth</a:t>
                      </a:r>
                    </a:p>
                    <a:p>
                      <a:pPr marL="169863" indent="-169863">
                        <a:buFont typeface="Arial" pitchFamily="34" charset="0"/>
                        <a:buChar char="•"/>
                      </a:pPr>
                      <a:r>
                        <a:rPr lang="en-US" sz="1600" b="0" dirty="0" smtClean="0">
                          <a:solidFill>
                            <a:schemeClr val="tx1"/>
                          </a:solidFill>
                          <a:effectLst/>
                          <a:latin typeface="Arial" pitchFamily="34" charset="0"/>
                          <a:cs typeface="Arial" pitchFamily="34" charset="0"/>
                        </a:rPr>
                        <a:t>Evaluator and principal review baseline data and goal</a:t>
                      </a:r>
                    </a:p>
                    <a:p>
                      <a:pPr marL="169863" indent="-169863">
                        <a:buFont typeface="Arial" pitchFamily="34" charset="0"/>
                        <a:buChar char="•"/>
                      </a:pPr>
                      <a:r>
                        <a:rPr lang="en-US" sz="1600" b="0" dirty="0" smtClean="0">
                          <a:solidFill>
                            <a:schemeClr val="tx1"/>
                          </a:solidFill>
                          <a:effectLst/>
                          <a:latin typeface="Arial" pitchFamily="34" charset="0"/>
                          <a:cs typeface="Arial" pitchFamily="34" charset="0"/>
                        </a:rPr>
                        <a:t>Goals</a:t>
                      </a:r>
                      <a:r>
                        <a:rPr lang="en-US" sz="1600" b="0" baseline="0" dirty="0" smtClean="0">
                          <a:solidFill>
                            <a:schemeClr val="tx1"/>
                          </a:solidFill>
                          <a:effectLst/>
                          <a:latin typeface="Arial" pitchFamily="34" charset="0"/>
                          <a:cs typeface="Arial" pitchFamily="34" charset="0"/>
                        </a:rPr>
                        <a:t> also reviewed at middle and end of year to determine progress</a:t>
                      </a:r>
                    </a:p>
                  </a:txBody>
                  <a:tcPr marT="45702" marB="45702">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E6ECF3"/>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817189935"/>
              </p:ext>
            </p:extLst>
          </p:nvPr>
        </p:nvGraphicFramePr>
        <p:xfrm>
          <a:off x="193221" y="2110629"/>
          <a:ext cx="8757557" cy="822924"/>
        </p:xfrm>
        <a:graphic>
          <a:graphicData uri="http://schemas.openxmlformats.org/drawingml/2006/table">
            <a:tbl>
              <a:tblPr firstRow="1" bandRow="1">
                <a:tableStyleId>{5C22544A-7EE6-4342-B048-85BDC9FD1C3A}</a:tableStyleId>
              </a:tblPr>
              <a:tblGrid>
                <a:gridCol w="1904254"/>
                <a:gridCol w="6853303"/>
              </a:tblGrid>
              <a:tr h="816201">
                <a:tc>
                  <a:txBody>
                    <a:bodyPr/>
                    <a:lstStyle/>
                    <a:p>
                      <a:pPr algn="ctr"/>
                      <a:r>
                        <a:rPr lang="en-US" sz="1800" b="1" baseline="0" dirty="0" smtClean="0">
                          <a:solidFill>
                            <a:srgbClr val="004992"/>
                          </a:solidFill>
                          <a:effectLst>
                            <a:outerShdw blurRad="38100" dist="38100" dir="2700000" algn="tl">
                              <a:srgbClr val="000000">
                                <a:alpha val="43137"/>
                              </a:srgbClr>
                            </a:outerShdw>
                          </a:effectLst>
                          <a:latin typeface="Arial" pitchFamily="34" charset="0"/>
                          <a:cs typeface="Arial" pitchFamily="34" charset="0"/>
                        </a:rPr>
                        <a:t>Self-Reflection</a:t>
                      </a:r>
                    </a:p>
                  </a:txBody>
                  <a:tcPr marT="45702" marB="45702">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B3C5DA"/>
                    </a:solidFill>
                  </a:tcPr>
                </a:tc>
                <a:tc>
                  <a:txBody>
                    <a:bodyPr/>
                    <a:lstStyle/>
                    <a:p>
                      <a:pPr marL="169863" indent="-169863">
                        <a:buFont typeface="Arial" pitchFamily="34" charset="0"/>
                        <a:buChar char="•"/>
                      </a:pPr>
                      <a:r>
                        <a:rPr lang="en-US" sz="1600" b="0" dirty="0" smtClean="0">
                          <a:solidFill>
                            <a:schemeClr val="tx1"/>
                          </a:solidFill>
                          <a:effectLst/>
                          <a:latin typeface="Arial" pitchFamily="34" charset="0"/>
                          <a:cs typeface="Arial" pitchFamily="34" charset="0"/>
                        </a:rPr>
                        <a:t>Reveals principals</a:t>
                      </a:r>
                      <a:r>
                        <a:rPr lang="en-US" sz="1600" b="0" baseline="0" dirty="0" smtClean="0">
                          <a:solidFill>
                            <a:schemeClr val="tx1"/>
                          </a:solidFill>
                          <a:effectLst/>
                          <a:latin typeface="Arial" pitchFamily="34" charset="0"/>
                          <a:cs typeface="Arial" pitchFamily="34" charset="0"/>
                        </a:rPr>
                        <a:t>’ perceptions of their job performance</a:t>
                      </a:r>
                    </a:p>
                    <a:p>
                      <a:pPr marL="169863" indent="-169863">
                        <a:buFont typeface="Arial" pitchFamily="34" charset="0"/>
                        <a:buChar char="•"/>
                      </a:pPr>
                      <a:r>
                        <a:rPr lang="en-US" sz="1600" b="0" baseline="0" dirty="0" smtClean="0">
                          <a:solidFill>
                            <a:schemeClr val="tx1"/>
                          </a:solidFill>
                          <a:effectLst/>
                          <a:latin typeface="Arial" pitchFamily="34" charset="0"/>
                          <a:cs typeface="Arial" pitchFamily="34" charset="0"/>
                        </a:rPr>
                        <a:t>Principals share self-reflection with supervisors</a:t>
                      </a:r>
                    </a:p>
                    <a:p>
                      <a:pPr marL="169863" marR="0" indent="-1698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baseline="0" dirty="0" smtClean="0">
                          <a:solidFill>
                            <a:schemeClr val="tx1"/>
                          </a:solidFill>
                          <a:effectLst/>
                          <a:latin typeface="Arial" pitchFamily="34" charset="0"/>
                          <a:cs typeface="Arial" pitchFamily="34" charset="0"/>
                        </a:rPr>
                        <a:t>Part of </a:t>
                      </a:r>
                      <a:r>
                        <a:rPr lang="en-US" sz="1600" b="0" i="1" baseline="0" dirty="0" smtClean="0">
                          <a:solidFill>
                            <a:schemeClr val="tx1"/>
                          </a:solidFill>
                          <a:effectLst/>
                          <a:latin typeface="Arial" pitchFamily="34" charset="0"/>
                          <a:cs typeface="Arial" pitchFamily="34" charset="0"/>
                        </a:rPr>
                        <a:t>Reflective Practice and Professional Growth Planning Template</a:t>
                      </a:r>
                      <a:endParaRPr lang="en-US" sz="1600" b="0" i="1" dirty="0" smtClean="0">
                        <a:solidFill>
                          <a:schemeClr val="tx1"/>
                        </a:solidFill>
                        <a:effectLst/>
                        <a:latin typeface="Arial" pitchFamily="34" charset="0"/>
                        <a:cs typeface="Arial" pitchFamily="34" charset="0"/>
                      </a:endParaRPr>
                    </a:p>
                  </a:txBody>
                  <a:tcPr marT="45702" marB="45702">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E6ECF3"/>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093640924"/>
              </p:ext>
            </p:extLst>
          </p:nvPr>
        </p:nvGraphicFramePr>
        <p:xfrm>
          <a:off x="193221" y="3002169"/>
          <a:ext cx="8757557" cy="822924"/>
        </p:xfrm>
        <a:graphic>
          <a:graphicData uri="http://schemas.openxmlformats.org/drawingml/2006/table">
            <a:tbl>
              <a:tblPr firstRow="1" bandRow="1">
                <a:tableStyleId>{5C22544A-7EE6-4342-B048-85BDC9FD1C3A}</a:tableStyleId>
              </a:tblPr>
              <a:tblGrid>
                <a:gridCol w="1904254"/>
                <a:gridCol w="6853303"/>
              </a:tblGrid>
              <a:tr h="816201">
                <a:tc>
                  <a:txBody>
                    <a:bodyPr/>
                    <a:lstStyle/>
                    <a:p>
                      <a:pPr algn="ctr"/>
                      <a:r>
                        <a:rPr lang="en-US" sz="1800" b="1" baseline="0" dirty="0" smtClean="0">
                          <a:solidFill>
                            <a:srgbClr val="004992"/>
                          </a:solidFill>
                          <a:effectLst>
                            <a:outerShdw blurRad="38100" dist="38100" dir="2700000" algn="tl">
                              <a:srgbClr val="000000">
                                <a:alpha val="43137"/>
                              </a:srgbClr>
                            </a:outerShdw>
                          </a:effectLst>
                          <a:latin typeface="Arial" pitchFamily="34" charset="0"/>
                          <a:cs typeface="Arial" pitchFamily="34" charset="0"/>
                        </a:rPr>
                        <a:t>Professional Growth Plan</a:t>
                      </a:r>
                    </a:p>
                  </a:txBody>
                  <a:tcPr marT="45702" marB="45702">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B3C5DA"/>
                    </a:solidFill>
                  </a:tcPr>
                </a:tc>
                <a:tc>
                  <a:txBody>
                    <a:bodyPr/>
                    <a:lstStyle/>
                    <a:p>
                      <a:pPr marL="169863" indent="-169863">
                        <a:buFont typeface="Arial" pitchFamily="34" charset="0"/>
                        <a:buChar char="•"/>
                      </a:pPr>
                      <a:r>
                        <a:rPr lang="en-US" sz="1600" b="0" dirty="0" smtClean="0">
                          <a:solidFill>
                            <a:schemeClr val="tx1"/>
                          </a:solidFill>
                          <a:effectLst/>
                          <a:latin typeface="Arial" pitchFamily="34" charset="0"/>
                          <a:cs typeface="Arial" pitchFamily="34" charset="0"/>
                        </a:rPr>
                        <a:t>Helps translate growth needs into practical activities and experiences</a:t>
                      </a:r>
                      <a:endParaRPr lang="en-US" sz="1600" b="0" baseline="0" dirty="0" smtClean="0">
                        <a:solidFill>
                          <a:schemeClr val="tx1"/>
                        </a:solidFill>
                        <a:effectLst/>
                        <a:latin typeface="Arial" pitchFamily="34" charset="0"/>
                        <a:cs typeface="Arial" pitchFamily="34" charset="0"/>
                      </a:endParaRPr>
                    </a:p>
                    <a:p>
                      <a:pPr marL="169863" indent="-169863">
                        <a:buFont typeface="Arial" pitchFamily="34" charset="0"/>
                        <a:buChar char="•"/>
                      </a:pPr>
                      <a:r>
                        <a:rPr lang="en-US" sz="1600" b="0" baseline="0" dirty="0" smtClean="0">
                          <a:solidFill>
                            <a:schemeClr val="tx1"/>
                          </a:solidFill>
                          <a:effectLst/>
                          <a:latin typeface="Arial" pitchFamily="34" charset="0"/>
                          <a:cs typeface="Arial" pitchFamily="34" charset="0"/>
                        </a:rPr>
                        <a:t>Professional goals developed collaboratively with evaluator </a:t>
                      </a:r>
                    </a:p>
                    <a:p>
                      <a:pPr marL="169863" marR="0" indent="-1698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baseline="0" dirty="0" smtClean="0">
                          <a:solidFill>
                            <a:schemeClr val="tx1"/>
                          </a:solidFill>
                          <a:effectLst/>
                          <a:latin typeface="Arial" pitchFamily="34" charset="0"/>
                          <a:cs typeface="Arial" pitchFamily="34" charset="0"/>
                        </a:rPr>
                        <a:t>Part of </a:t>
                      </a:r>
                      <a:r>
                        <a:rPr lang="en-US" sz="1600" b="0" i="1" baseline="0" dirty="0" smtClean="0">
                          <a:solidFill>
                            <a:schemeClr val="tx1"/>
                          </a:solidFill>
                          <a:effectLst/>
                          <a:latin typeface="Arial" pitchFamily="34" charset="0"/>
                          <a:cs typeface="Arial" pitchFamily="34" charset="0"/>
                        </a:rPr>
                        <a:t>Reflective Practice and Professional Growth Planning Template</a:t>
                      </a:r>
                      <a:endParaRPr lang="en-US" sz="1600" b="0" i="1" dirty="0" smtClean="0">
                        <a:solidFill>
                          <a:schemeClr val="tx1"/>
                        </a:solidFill>
                        <a:effectLst/>
                        <a:latin typeface="Arial" pitchFamily="34" charset="0"/>
                        <a:cs typeface="Arial" pitchFamily="34" charset="0"/>
                      </a:endParaRPr>
                    </a:p>
                  </a:txBody>
                  <a:tcPr marT="45702" marB="45702">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E6ECF3"/>
                    </a:solidFill>
                  </a:tcPr>
                </a:tc>
              </a:tr>
            </a:tbl>
          </a:graphicData>
        </a:graphic>
      </p:graphicFrame>
    </p:spTree>
    <p:extLst>
      <p:ext uri="{BB962C8B-B14F-4D97-AF65-F5344CB8AC3E}">
        <p14:creationId xmlns:p14="http://schemas.microsoft.com/office/powerpoint/2010/main" val="25926677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058" y="264638"/>
            <a:ext cx="9144000" cy="955895"/>
          </a:xfrm>
        </p:spPr>
        <p:txBody>
          <a:bodyPr/>
          <a:lstStyle/>
          <a:p>
            <a:r>
              <a:rPr lang="en-US" dirty="0" smtClean="0"/>
              <a:t>Data Collection Responsibility</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88697314"/>
              </p:ext>
            </p:extLst>
          </p:nvPr>
        </p:nvGraphicFramePr>
        <p:xfrm>
          <a:off x="217714" y="1630816"/>
          <a:ext cx="8789759" cy="3931794"/>
        </p:xfrm>
        <a:graphic>
          <a:graphicData uri="http://schemas.openxmlformats.org/drawingml/2006/table">
            <a:tbl>
              <a:tblPr firstRow="1" bandRow="1">
                <a:tableStyleId>{5C22544A-7EE6-4342-B048-85BDC9FD1C3A}</a:tableStyleId>
              </a:tblPr>
              <a:tblGrid>
                <a:gridCol w="1976222"/>
                <a:gridCol w="4163321"/>
                <a:gridCol w="1325108"/>
                <a:gridCol w="1325108"/>
              </a:tblGrid>
              <a:tr h="639951">
                <a:tc>
                  <a:txBody>
                    <a:bodyPr/>
                    <a:lstStyle/>
                    <a:p>
                      <a:pPr algn="ctr"/>
                      <a:r>
                        <a:rPr lang="en-US" sz="1800" dirty="0" smtClean="0">
                          <a:effectLst>
                            <a:outerShdw blurRad="38100" dist="38100" dir="2700000" algn="tl">
                              <a:srgbClr val="000000">
                                <a:alpha val="43137"/>
                              </a:srgbClr>
                            </a:outerShdw>
                          </a:effectLst>
                          <a:latin typeface="Arial" pitchFamily="34" charset="0"/>
                          <a:cs typeface="Arial" pitchFamily="34" charset="0"/>
                        </a:rPr>
                        <a:t>Data Collection Procedure</a:t>
                      </a:r>
                      <a:endParaRPr lang="en-US" sz="1800" dirty="0">
                        <a:effectLst>
                          <a:outerShdw blurRad="38100" dist="38100" dir="2700000" algn="tl">
                            <a:srgbClr val="000000">
                              <a:alpha val="43137"/>
                            </a:srgbClr>
                          </a:outerShdw>
                        </a:effectLst>
                        <a:latin typeface="Arial" pitchFamily="34" charset="0"/>
                        <a:cs typeface="Arial" pitchFamily="34" charset="0"/>
                      </a:endParaRPr>
                    </a:p>
                  </a:txBody>
                  <a:tcPr marL="91438" marR="91438" marT="45711" marB="45711"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077A6"/>
                    </a:solidFill>
                  </a:tcPr>
                </a:tc>
                <a:tc>
                  <a:txBody>
                    <a:bodyPr/>
                    <a:lstStyle/>
                    <a:p>
                      <a:pPr algn="ctr"/>
                      <a:r>
                        <a:rPr lang="en-US" sz="1800" dirty="0" smtClean="0">
                          <a:effectLst>
                            <a:outerShdw blurRad="38100" dist="38100" dir="2700000" algn="tl">
                              <a:srgbClr val="000000">
                                <a:alpha val="43137"/>
                              </a:srgbClr>
                            </a:outerShdw>
                          </a:effectLst>
                          <a:latin typeface="Arial" pitchFamily="34" charset="0"/>
                          <a:cs typeface="Arial" pitchFamily="34" charset="0"/>
                        </a:rPr>
                        <a:t>Form(s)</a:t>
                      </a:r>
                      <a:endParaRPr lang="en-US" sz="1800" dirty="0">
                        <a:effectLst>
                          <a:outerShdw blurRad="38100" dist="38100" dir="2700000" algn="tl">
                            <a:srgbClr val="000000">
                              <a:alpha val="43137"/>
                            </a:srgbClr>
                          </a:outerShdw>
                        </a:effectLst>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077A6"/>
                    </a:solidFill>
                  </a:tcPr>
                </a:tc>
                <a:tc>
                  <a:txBody>
                    <a:bodyPr/>
                    <a:lstStyle/>
                    <a:p>
                      <a:pPr algn="ctr"/>
                      <a:r>
                        <a:rPr lang="en-US" sz="1800" dirty="0" smtClean="0">
                          <a:effectLst>
                            <a:outerShdw blurRad="38100" dist="38100" dir="2700000" algn="tl">
                              <a:srgbClr val="000000">
                                <a:alpha val="43137"/>
                              </a:srgbClr>
                            </a:outerShdw>
                          </a:effectLst>
                          <a:latin typeface="Arial" pitchFamily="34" charset="0"/>
                          <a:cs typeface="Arial" pitchFamily="34" charset="0"/>
                        </a:rPr>
                        <a:t>Evaluator</a:t>
                      </a:r>
                      <a:endParaRPr lang="en-US" sz="1800" dirty="0">
                        <a:effectLst>
                          <a:outerShdw blurRad="38100" dist="38100" dir="2700000" algn="tl">
                            <a:srgbClr val="000000">
                              <a:alpha val="43137"/>
                            </a:srgbClr>
                          </a:outerShdw>
                        </a:effectLst>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077A6"/>
                    </a:solidFill>
                  </a:tcPr>
                </a:tc>
                <a:tc>
                  <a:txBody>
                    <a:bodyPr/>
                    <a:lstStyle/>
                    <a:p>
                      <a:pPr algn="ctr"/>
                      <a:r>
                        <a:rPr lang="en-US" sz="1800" dirty="0" smtClean="0">
                          <a:effectLst>
                            <a:outerShdw blurRad="38100" dist="38100" dir="2700000" algn="tl">
                              <a:srgbClr val="000000">
                                <a:alpha val="43137"/>
                              </a:srgbClr>
                            </a:outerShdw>
                          </a:effectLst>
                          <a:latin typeface="Arial" pitchFamily="34" charset="0"/>
                          <a:cs typeface="Arial" pitchFamily="34" charset="0"/>
                        </a:rPr>
                        <a:t>Principal</a:t>
                      </a:r>
                      <a:endParaRPr lang="en-US" sz="1800" dirty="0">
                        <a:effectLst>
                          <a:outerShdw blurRad="38100" dist="38100" dir="2700000" algn="tl">
                            <a:srgbClr val="000000">
                              <a:alpha val="43137"/>
                            </a:srgbClr>
                          </a:outerShdw>
                        </a:effectLst>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077A6"/>
                    </a:solidFill>
                  </a:tcPr>
                </a:tc>
              </a:tr>
              <a:tr h="370765">
                <a:tc>
                  <a:txBody>
                    <a:bodyPr/>
                    <a:lstStyle/>
                    <a:p>
                      <a:r>
                        <a:rPr lang="en-US" sz="1600" dirty="0" smtClean="0">
                          <a:latin typeface="Arial" pitchFamily="34" charset="0"/>
                          <a:cs typeface="Arial" pitchFamily="34" charset="0"/>
                        </a:rPr>
                        <a:t>Survey</a:t>
                      </a:r>
                      <a:endParaRPr lang="en-US" sz="1600" dirty="0">
                        <a:latin typeface="Arial" pitchFamily="34" charset="0"/>
                        <a:cs typeface="Arial" pitchFamily="34" charset="0"/>
                      </a:endParaRPr>
                    </a:p>
                  </a:txBody>
                  <a:tcPr marL="91438" marR="91438" marT="45711" marB="45711"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3EE"/>
                    </a:solidFill>
                  </a:tcPr>
                </a:tc>
                <a:tc>
                  <a:txBody>
                    <a:bodyPr/>
                    <a:lstStyle/>
                    <a:p>
                      <a:r>
                        <a:rPr lang="en-US" sz="1600" b="0" i="0" baseline="0" dirty="0" smtClean="0">
                          <a:solidFill>
                            <a:schemeClr val="tx1"/>
                          </a:solidFill>
                          <a:effectLst/>
                          <a:latin typeface="Arial" pitchFamily="34" charset="0"/>
                          <a:cs typeface="Arial" pitchFamily="34" charset="0"/>
                        </a:rPr>
                        <a:t>Reflective Practice and Professional Growth Planning Template</a:t>
                      </a:r>
                      <a:endParaRPr lang="en-US" sz="1600" i="0" dirty="0">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3EE"/>
                    </a:solidFill>
                  </a:tcPr>
                </a:tc>
                <a:tc>
                  <a:txBody>
                    <a:bodyPr/>
                    <a:lstStyle/>
                    <a:p>
                      <a:pPr algn="ctr"/>
                      <a:endParaRPr lang="en-US" sz="1600" dirty="0">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3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Arial" pitchFamily="34" charset="0"/>
                          <a:ea typeface="+mn-ea"/>
                          <a:cs typeface="Arial" pitchFamily="34" charset="0"/>
                          <a:sym typeface="Wingdings"/>
                        </a:rPr>
                        <a:t></a:t>
                      </a:r>
                      <a:endParaRPr lang="en-US" sz="1400" dirty="0" smtClean="0">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3EE"/>
                    </a:solidFill>
                  </a:tcPr>
                </a:tc>
              </a:tr>
              <a:tr h="370765">
                <a:tc>
                  <a:txBody>
                    <a:bodyPr/>
                    <a:lstStyle/>
                    <a:p>
                      <a:r>
                        <a:rPr lang="en-US" sz="1600" dirty="0" smtClean="0">
                          <a:latin typeface="Arial" pitchFamily="34" charset="0"/>
                          <a:cs typeface="Arial" pitchFamily="34" charset="0"/>
                        </a:rPr>
                        <a:t>Self-Reflection</a:t>
                      </a:r>
                      <a:endParaRPr lang="en-US" sz="1600" dirty="0">
                        <a:latin typeface="Arial" pitchFamily="34" charset="0"/>
                        <a:cs typeface="Arial" pitchFamily="34" charset="0"/>
                      </a:endParaRPr>
                    </a:p>
                  </a:txBody>
                  <a:tcPr marL="91438" marR="91438" marT="45711" marB="45711"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8BCD4"/>
                    </a:solidFill>
                  </a:tcPr>
                </a:tc>
                <a:tc>
                  <a:txBody>
                    <a:bodyPr/>
                    <a:lstStyle/>
                    <a:p>
                      <a:r>
                        <a:rPr lang="en-US" sz="1600" b="0" i="0" baseline="0" dirty="0" smtClean="0">
                          <a:solidFill>
                            <a:schemeClr val="tx1"/>
                          </a:solidFill>
                          <a:effectLst/>
                          <a:latin typeface="Arial" pitchFamily="34" charset="0"/>
                          <a:cs typeface="Arial" pitchFamily="34" charset="0"/>
                        </a:rPr>
                        <a:t>Reflective Practice and Professional Growth Planning Template</a:t>
                      </a:r>
                      <a:endParaRPr lang="en-US" sz="1600" i="0" dirty="0">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8BCD4"/>
                    </a:solidFill>
                  </a:tcPr>
                </a:tc>
                <a:tc>
                  <a:txBody>
                    <a:bodyPr/>
                    <a:lstStyle/>
                    <a:p>
                      <a:pPr algn="ctr"/>
                      <a:endParaRPr lang="en-US" sz="1600" dirty="0">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8BCD4"/>
                    </a:solidFill>
                  </a:tcPr>
                </a:tc>
                <a:tc>
                  <a:txBody>
                    <a:bodyPr/>
                    <a:lstStyle/>
                    <a:p>
                      <a:pPr algn="ctr"/>
                      <a:r>
                        <a:rPr lang="en-US" sz="2000" kern="1200" dirty="0" smtClean="0">
                          <a:solidFill>
                            <a:schemeClr val="dk1"/>
                          </a:solidFill>
                          <a:latin typeface="Arial" pitchFamily="34" charset="0"/>
                          <a:ea typeface="+mn-ea"/>
                          <a:cs typeface="Arial" pitchFamily="34" charset="0"/>
                          <a:sym typeface="Wingdings"/>
                        </a:rPr>
                        <a:t></a:t>
                      </a:r>
                      <a:endParaRPr lang="en-US" sz="1600" dirty="0">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8BCD4"/>
                    </a:solidFill>
                  </a:tcPr>
                </a:tc>
              </a:tr>
              <a:tr h="370765">
                <a:tc>
                  <a:txBody>
                    <a:bodyPr/>
                    <a:lstStyle/>
                    <a:p>
                      <a:r>
                        <a:rPr lang="en-US" sz="1600" dirty="0" smtClean="0">
                          <a:latin typeface="Arial" pitchFamily="34" charset="0"/>
                          <a:cs typeface="Arial" pitchFamily="34" charset="0"/>
                        </a:rPr>
                        <a:t>Professional Growth Plan</a:t>
                      </a:r>
                      <a:endParaRPr lang="en-US" sz="1600" dirty="0">
                        <a:latin typeface="Arial" pitchFamily="34" charset="0"/>
                        <a:cs typeface="Arial" pitchFamily="34" charset="0"/>
                      </a:endParaRPr>
                    </a:p>
                  </a:txBody>
                  <a:tcPr marL="91438" marR="91438" marT="45711" marB="45711"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3EE"/>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baseline="0" dirty="0" smtClean="0">
                          <a:solidFill>
                            <a:schemeClr val="tx1"/>
                          </a:solidFill>
                          <a:effectLst/>
                          <a:latin typeface="Arial" pitchFamily="34" charset="0"/>
                          <a:cs typeface="Arial" pitchFamily="34" charset="0"/>
                        </a:rPr>
                        <a:t>Reflective Practice and Professional Growth Planning Template</a:t>
                      </a:r>
                      <a:endParaRPr lang="en-US" sz="1600" i="0" dirty="0" smtClean="0">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3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Arial" pitchFamily="34" charset="0"/>
                          <a:ea typeface="+mn-ea"/>
                          <a:cs typeface="Arial" pitchFamily="34" charset="0"/>
                          <a:sym typeface="Wingdings"/>
                        </a:rPr>
                        <a:t></a:t>
                      </a:r>
                      <a:endParaRPr lang="en-US" sz="1600" dirty="0" smtClean="0">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3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Arial" pitchFamily="34" charset="0"/>
                          <a:ea typeface="+mn-ea"/>
                          <a:cs typeface="Arial" pitchFamily="34" charset="0"/>
                          <a:sym typeface="Wingdings"/>
                        </a:rPr>
                        <a:t></a:t>
                      </a:r>
                      <a:endParaRPr lang="en-US" sz="1600" dirty="0" smtClean="0">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3EE"/>
                    </a:solidFill>
                  </a:tcPr>
                </a:tc>
              </a:tr>
              <a:tr h="370765">
                <a:tc>
                  <a:txBody>
                    <a:bodyPr/>
                    <a:lstStyle/>
                    <a:p>
                      <a:r>
                        <a:rPr lang="en-US" sz="1600" dirty="0" smtClean="0">
                          <a:latin typeface="Arial" pitchFamily="34" charset="0"/>
                          <a:cs typeface="Arial" pitchFamily="34" charset="0"/>
                        </a:rPr>
                        <a:t>Observations/</a:t>
                      </a:r>
                    </a:p>
                    <a:p>
                      <a:r>
                        <a:rPr lang="en-US" sz="1600" dirty="0" smtClean="0">
                          <a:latin typeface="Arial" pitchFamily="34" charset="0"/>
                          <a:cs typeface="Arial" pitchFamily="34" charset="0"/>
                        </a:rPr>
                        <a:t>School Site Visits</a:t>
                      </a:r>
                      <a:endParaRPr lang="en-US" sz="1600" dirty="0">
                        <a:latin typeface="Arial" pitchFamily="34" charset="0"/>
                        <a:cs typeface="Arial" pitchFamily="34" charset="0"/>
                      </a:endParaRPr>
                    </a:p>
                  </a:txBody>
                  <a:tcPr marL="91438" marR="91438" marT="45711" marB="45711"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8BCD4"/>
                    </a:solidFill>
                  </a:tcPr>
                </a:tc>
                <a:tc>
                  <a:txBody>
                    <a:bodyPr/>
                    <a:lstStyle/>
                    <a:p>
                      <a:r>
                        <a:rPr lang="en-US" sz="1600" i="0" dirty="0" smtClean="0">
                          <a:latin typeface="Arial" pitchFamily="34" charset="0"/>
                          <a:cs typeface="Arial" pitchFamily="34" charset="0"/>
                        </a:rPr>
                        <a:t>Observation/Site Visit Form</a:t>
                      </a:r>
                      <a:endParaRPr lang="en-US" sz="1600" i="0" dirty="0">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8BCD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Arial" pitchFamily="34" charset="0"/>
                          <a:ea typeface="+mn-ea"/>
                          <a:cs typeface="Arial" pitchFamily="34" charset="0"/>
                          <a:sym typeface="Wingdings"/>
                        </a:rPr>
                        <a:t></a:t>
                      </a:r>
                      <a:endParaRPr lang="en-US" sz="1600" dirty="0" smtClean="0">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8BCD4"/>
                    </a:solidFill>
                  </a:tcPr>
                </a:tc>
                <a:tc>
                  <a:txBody>
                    <a:bodyPr/>
                    <a:lstStyle/>
                    <a:p>
                      <a:endParaRPr lang="en-US" sz="2000" dirty="0">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8BCD4"/>
                    </a:solidFill>
                  </a:tcPr>
                </a:tc>
              </a:tr>
              <a:tr h="370765">
                <a:tc>
                  <a:txBody>
                    <a:bodyPr/>
                    <a:lstStyle/>
                    <a:p>
                      <a:r>
                        <a:rPr lang="en-US" sz="1600" dirty="0" smtClean="0">
                          <a:latin typeface="Arial" pitchFamily="34" charset="0"/>
                          <a:cs typeface="Arial" pitchFamily="34" charset="0"/>
                        </a:rPr>
                        <a:t>Documentation</a:t>
                      </a:r>
                      <a:endParaRPr lang="en-US" sz="1600" dirty="0">
                        <a:latin typeface="Arial" pitchFamily="34" charset="0"/>
                        <a:cs typeface="Arial" pitchFamily="34" charset="0"/>
                      </a:endParaRPr>
                    </a:p>
                  </a:txBody>
                  <a:tcPr marL="91438" marR="91438" marT="45711" marB="45711"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3EE"/>
                    </a:solidFill>
                  </a:tcPr>
                </a:tc>
                <a:tc>
                  <a:txBody>
                    <a:bodyPr/>
                    <a:lstStyle/>
                    <a:p>
                      <a:r>
                        <a:rPr lang="en-US" sz="1600" dirty="0" smtClean="0">
                          <a:latin typeface="Arial" pitchFamily="34" charset="0"/>
                          <a:cs typeface="Arial" pitchFamily="34" charset="0"/>
                        </a:rPr>
                        <a:t>Documentation</a:t>
                      </a:r>
                      <a:r>
                        <a:rPr lang="en-US" sz="1600" baseline="0" dirty="0" smtClean="0">
                          <a:latin typeface="Arial" pitchFamily="34" charset="0"/>
                          <a:cs typeface="Arial" pitchFamily="34" charset="0"/>
                        </a:rPr>
                        <a:t> Form</a:t>
                      </a:r>
                      <a:endParaRPr lang="en-US" sz="1600" dirty="0">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3EE"/>
                    </a:solidFill>
                  </a:tcPr>
                </a:tc>
                <a:tc>
                  <a:txBody>
                    <a:bodyPr/>
                    <a:lstStyle/>
                    <a:p>
                      <a:pPr algn="ctr"/>
                      <a:endParaRPr lang="en-US" sz="1600" dirty="0">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3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Arial" pitchFamily="34" charset="0"/>
                          <a:ea typeface="+mn-ea"/>
                          <a:cs typeface="Arial" pitchFamily="34" charset="0"/>
                          <a:sym typeface="Wingdings"/>
                        </a:rPr>
                        <a:t></a:t>
                      </a:r>
                      <a:endParaRPr lang="en-US" sz="1600" dirty="0" smtClean="0">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3EE"/>
                    </a:solidFill>
                  </a:tcPr>
                </a:tc>
              </a:tr>
              <a:tr h="370765">
                <a:tc>
                  <a:txBody>
                    <a:bodyPr/>
                    <a:lstStyle/>
                    <a:p>
                      <a:r>
                        <a:rPr lang="en-US" sz="1600" dirty="0" smtClean="0">
                          <a:latin typeface="Arial" pitchFamily="34" charset="0"/>
                          <a:cs typeface="Arial" pitchFamily="34" charset="0"/>
                        </a:rPr>
                        <a:t>Goal Setting</a:t>
                      </a:r>
                      <a:endParaRPr lang="en-US" sz="1600" dirty="0">
                        <a:latin typeface="Arial" pitchFamily="34" charset="0"/>
                        <a:cs typeface="Arial" pitchFamily="34" charset="0"/>
                      </a:endParaRPr>
                    </a:p>
                  </a:txBody>
                  <a:tcPr marL="91438" marR="91438" marT="45711" marB="45711"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8BCD4"/>
                    </a:solidFill>
                  </a:tcPr>
                </a:tc>
                <a:tc>
                  <a:txBody>
                    <a:bodyPr/>
                    <a:lstStyle/>
                    <a:p>
                      <a:r>
                        <a:rPr lang="en-US" sz="1600" dirty="0" smtClean="0">
                          <a:latin typeface="Arial" pitchFamily="34" charset="0"/>
                          <a:cs typeface="Arial" pitchFamily="34" charset="0"/>
                        </a:rPr>
                        <a:t>Student Academic Growth Goal Setting Form</a:t>
                      </a:r>
                      <a:endParaRPr lang="en-US" sz="1600" dirty="0">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8BCD4"/>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Arial" pitchFamily="34" charset="0"/>
                          <a:ea typeface="+mn-ea"/>
                          <a:cs typeface="Arial" pitchFamily="34" charset="0"/>
                          <a:sym typeface="Wingdings"/>
                        </a:rPr>
                        <a:t></a:t>
                      </a:r>
                      <a:endParaRPr lang="en-US" sz="1600" dirty="0" smtClean="0">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8BCD4"/>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Arial" pitchFamily="34" charset="0"/>
                          <a:ea typeface="+mn-ea"/>
                          <a:cs typeface="Arial" pitchFamily="34" charset="0"/>
                          <a:sym typeface="Wingdings"/>
                        </a:rPr>
                        <a:t></a:t>
                      </a:r>
                      <a:endParaRPr lang="en-US" sz="1600" dirty="0" smtClean="0">
                        <a:latin typeface="Arial" pitchFamily="34" charset="0"/>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8BCD4"/>
                    </a:solidFill>
                  </a:tcPr>
                </a:tc>
              </a:tr>
            </a:tbl>
          </a:graphicData>
        </a:graphic>
      </p:graphicFrame>
    </p:spTree>
    <p:extLst>
      <p:ext uri="{BB962C8B-B14F-4D97-AF65-F5344CB8AC3E}">
        <p14:creationId xmlns:p14="http://schemas.microsoft.com/office/powerpoint/2010/main" val="405248505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31032112"/>
              </p:ext>
            </p:extLst>
          </p:nvPr>
        </p:nvGraphicFramePr>
        <p:xfrm>
          <a:off x="1204346" y="2411645"/>
          <a:ext cx="6735308" cy="3140070"/>
        </p:xfrm>
        <a:graphic>
          <a:graphicData uri="http://schemas.openxmlformats.org/drawingml/2006/table">
            <a:tbl>
              <a:tblPr firstRow="1" bandRow="1">
                <a:tableStyleId>{5C22544A-7EE6-4342-B048-85BDC9FD1C3A}</a:tableStyleId>
              </a:tblPr>
              <a:tblGrid>
                <a:gridCol w="6735308"/>
              </a:tblGrid>
              <a:tr h="3140070">
                <a:tc>
                  <a:txBody>
                    <a:bodyPr/>
                    <a:lstStyle/>
                    <a:p>
                      <a:pPr algn="ctr"/>
                      <a:r>
                        <a:rPr lang="en-US" sz="4800" b="0" kern="1200" dirty="0" smtClean="0">
                          <a:solidFill>
                            <a:srgbClr val="000000"/>
                          </a:solidFill>
                          <a:effectLst>
                            <a:outerShdw blurRad="38100" dist="38100" dir="2700000" algn="tl">
                              <a:srgbClr val="000000">
                                <a:alpha val="43137"/>
                              </a:srgbClr>
                            </a:outerShdw>
                          </a:effectLst>
                          <a:latin typeface="Arial" pitchFamily="34" charset="0"/>
                          <a:ea typeface="+mn-ea"/>
                          <a:cs typeface="Arial" pitchFamily="34" charset="0"/>
                        </a:rPr>
                        <a:t>How will principal effectiveness be rated</a:t>
                      </a:r>
                      <a:r>
                        <a:rPr lang="en-US" sz="4800" b="0" kern="1200" baseline="0" dirty="0" smtClean="0">
                          <a:solidFill>
                            <a:srgbClr val="000000"/>
                          </a:solidFill>
                          <a:effectLst>
                            <a:outerShdw blurRad="38100" dist="38100" dir="2700000" algn="tl">
                              <a:srgbClr val="000000">
                                <a:alpha val="43137"/>
                              </a:srgbClr>
                            </a:outerShdw>
                          </a:effectLst>
                          <a:latin typeface="Arial" pitchFamily="34" charset="0"/>
                          <a:ea typeface="+mn-ea"/>
                          <a:cs typeface="Arial" pitchFamily="34" charset="0"/>
                        </a:rPr>
                        <a:t>?</a:t>
                      </a:r>
                      <a:endParaRPr lang="en-US" sz="4800" b="0" kern="1200" dirty="0" smtClean="0">
                        <a:solidFill>
                          <a:srgbClr val="000000"/>
                        </a:solidFill>
                        <a:effectLst>
                          <a:outerShdw blurRad="38100" dist="38100" dir="2700000" algn="tl">
                            <a:srgbClr val="000000">
                              <a:alpha val="43137"/>
                            </a:srgbClr>
                          </a:outerShdw>
                        </a:effectLst>
                        <a:latin typeface="Arial" pitchFamily="34" charset="0"/>
                        <a:ea typeface="+mn-ea"/>
                        <a:cs typeface="Arial"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5077A6"/>
                    </a:solidFill>
                  </a:tcPr>
                </a:tc>
              </a:tr>
            </a:tbl>
          </a:graphicData>
        </a:graphic>
      </p:graphicFrame>
    </p:spTree>
    <p:extLst>
      <p:ext uri="{BB962C8B-B14F-4D97-AF65-F5344CB8AC3E}">
        <p14:creationId xmlns:p14="http://schemas.microsoft.com/office/powerpoint/2010/main" val="15689109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492774217"/>
              </p:ext>
            </p:extLst>
          </p:nvPr>
        </p:nvGraphicFramePr>
        <p:xfrm>
          <a:off x="702128" y="1913844"/>
          <a:ext cx="8158843" cy="1615422"/>
        </p:xfrm>
        <a:graphic>
          <a:graphicData uri="http://schemas.openxmlformats.org/drawingml/2006/table">
            <a:tbl>
              <a:tblPr firstRow="1" bandRow="1">
                <a:tableStyleId>{5C22544A-7EE6-4342-B048-85BDC9FD1C3A}</a:tableStyleId>
              </a:tblPr>
              <a:tblGrid>
                <a:gridCol w="1561012"/>
                <a:gridCol w="6597831"/>
              </a:tblGrid>
              <a:tr h="1330098">
                <a:tc>
                  <a:txBody>
                    <a:bodyPr/>
                    <a:lstStyle/>
                    <a:p>
                      <a:pPr algn="ctr"/>
                      <a:r>
                        <a:rPr lang="en-US" sz="1800" dirty="0" smtClean="0">
                          <a:effectLst>
                            <a:outerShdw blurRad="38100" dist="38100" dir="2700000" algn="tl">
                              <a:srgbClr val="000000">
                                <a:alpha val="43137"/>
                              </a:srgbClr>
                            </a:outerShdw>
                          </a:effectLst>
                          <a:latin typeface="Arial" pitchFamily="34" charset="0"/>
                          <a:cs typeface="Arial" pitchFamily="34" charset="0"/>
                        </a:rPr>
                        <a:t>Mid-Year </a:t>
                      </a:r>
                    </a:p>
                    <a:p>
                      <a:pPr algn="ctr"/>
                      <a:r>
                        <a:rPr lang="en-US" sz="1800" dirty="0" smtClean="0">
                          <a:effectLst>
                            <a:outerShdw blurRad="38100" dist="38100" dir="2700000" algn="tl">
                              <a:srgbClr val="000000">
                                <a:alpha val="43137"/>
                              </a:srgbClr>
                            </a:outerShdw>
                          </a:effectLst>
                          <a:latin typeface="Arial" pitchFamily="34" charset="0"/>
                          <a:cs typeface="Arial" pitchFamily="34" charset="0"/>
                        </a:rPr>
                        <a:t>Review</a:t>
                      </a:r>
                      <a:r>
                        <a:rPr lang="en-US" sz="1800" baseline="0" dirty="0" smtClean="0">
                          <a:effectLst>
                            <a:outerShdw blurRad="38100" dist="38100" dir="2700000" algn="tl">
                              <a:srgbClr val="000000">
                                <a:alpha val="43137"/>
                              </a:srgbClr>
                            </a:outerShdw>
                          </a:effectLst>
                          <a:latin typeface="Arial" pitchFamily="34" charset="0"/>
                          <a:cs typeface="Arial" pitchFamily="34" charset="0"/>
                        </a:rPr>
                        <a:t> </a:t>
                      </a:r>
                    </a:p>
                  </a:txBody>
                  <a:tcPr marL="91438" marR="91438" marT="45711" marB="45711"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077A6"/>
                    </a:solidFill>
                  </a:tcPr>
                </a:tc>
                <a:tc>
                  <a:txBody>
                    <a:bodyPr/>
                    <a:lstStyle/>
                    <a:p>
                      <a:pPr marL="282575" indent="-228600">
                        <a:spcAft>
                          <a:spcPts val="600"/>
                        </a:spcAft>
                        <a:buFont typeface="Arial" pitchFamily="34" charset="0"/>
                        <a:buChar char="•"/>
                        <a:defRPr/>
                      </a:pPr>
                      <a:r>
                        <a:rPr lang="en-US" sz="2000" b="0" dirty="0" smtClean="0">
                          <a:solidFill>
                            <a:schemeClr val="tx1"/>
                          </a:solidFill>
                          <a:latin typeface="Arial" pitchFamily="34" charset="0"/>
                          <a:ea typeface="ＭＳ Ｐゴシック" pitchFamily="34" charset="-128"/>
                          <a:cs typeface="Arial" pitchFamily="34" charset="0"/>
                        </a:rPr>
                        <a:t>Formative</a:t>
                      </a:r>
                      <a:r>
                        <a:rPr lang="en-US" sz="2000" b="0" baseline="0" dirty="0" smtClean="0">
                          <a:solidFill>
                            <a:schemeClr val="tx1"/>
                          </a:solidFill>
                          <a:latin typeface="Arial" pitchFamily="34" charset="0"/>
                          <a:ea typeface="ＭＳ Ｐゴシック" pitchFamily="34" charset="-128"/>
                          <a:cs typeface="Arial" pitchFamily="34" charset="0"/>
                        </a:rPr>
                        <a:t> evaluation to provide systematic feedback</a:t>
                      </a:r>
                    </a:p>
                    <a:p>
                      <a:pPr marL="282575" indent="-228600">
                        <a:spcAft>
                          <a:spcPts val="600"/>
                        </a:spcAft>
                        <a:buFont typeface="Arial" pitchFamily="34" charset="0"/>
                        <a:buChar char="•"/>
                        <a:defRPr/>
                      </a:pPr>
                      <a:r>
                        <a:rPr lang="en-US" sz="2000" b="0" dirty="0" smtClean="0">
                          <a:solidFill>
                            <a:schemeClr val="tx1"/>
                          </a:solidFill>
                          <a:latin typeface="Arial" pitchFamily="34" charset="0"/>
                          <a:ea typeface="ＭＳ Ｐゴシック" pitchFamily="34" charset="-128"/>
                          <a:cs typeface="Arial" pitchFamily="34" charset="0"/>
                        </a:rPr>
                        <a:t>Used to document evidence of meeting standards</a:t>
                      </a:r>
                    </a:p>
                    <a:p>
                      <a:pPr marL="282575" indent="-228600">
                        <a:spcAft>
                          <a:spcPts val="1200"/>
                        </a:spcAft>
                        <a:buFont typeface="Arial" pitchFamily="34" charset="0"/>
                        <a:buChar char="•"/>
                        <a:defRPr/>
                      </a:pPr>
                      <a:r>
                        <a:rPr lang="en-US" sz="2000" b="0" dirty="0" smtClean="0">
                          <a:solidFill>
                            <a:schemeClr val="tx1"/>
                          </a:solidFill>
                          <a:latin typeface="Arial" pitchFamily="34" charset="0"/>
                          <a:ea typeface="ＭＳ Ｐゴシック" pitchFamily="34" charset="-128"/>
                          <a:cs typeface="Arial" pitchFamily="34" charset="0"/>
                        </a:rPr>
                        <a:t>Does NOT include rating of performance</a:t>
                      </a:r>
                    </a:p>
                    <a:p>
                      <a:pPr marL="282575" indent="-228600">
                        <a:spcAft>
                          <a:spcPts val="1200"/>
                        </a:spcAft>
                        <a:buFont typeface="Arial" pitchFamily="34" charset="0"/>
                        <a:buChar char="•"/>
                        <a:defRPr/>
                      </a:pPr>
                      <a:r>
                        <a:rPr lang="en-US" sz="2000" b="0" dirty="0" smtClean="0">
                          <a:solidFill>
                            <a:schemeClr val="tx1"/>
                          </a:solidFill>
                          <a:latin typeface="Arial" pitchFamily="34" charset="0"/>
                          <a:ea typeface="ＭＳ Ｐゴシック" pitchFamily="34" charset="-128"/>
                          <a:cs typeface="Arial" pitchFamily="34" charset="0"/>
                        </a:rPr>
                        <a:t>Results</a:t>
                      </a:r>
                      <a:r>
                        <a:rPr lang="en-US" sz="2000" b="0" baseline="0" dirty="0" smtClean="0">
                          <a:solidFill>
                            <a:schemeClr val="tx1"/>
                          </a:solidFill>
                          <a:latin typeface="Arial" pitchFamily="34" charset="0"/>
                          <a:ea typeface="ＭＳ Ｐゴシック" pitchFamily="34" charset="-128"/>
                          <a:cs typeface="Arial" pitchFamily="34" charset="0"/>
                        </a:rPr>
                        <a:t> shared with principal by January 30</a:t>
                      </a:r>
                      <a:endParaRPr lang="en-US" sz="2000" b="0" dirty="0" smtClean="0">
                        <a:solidFill>
                          <a:schemeClr val="tx1"/>
                        </a:solidFill>
                        <a:latin typeface="Arial" pitchFamily="34" charset="0"/>
                        <a:ea typeface="ＭＳ Ｐゴシック" pitchFamily="34" charset="-128"/>
                        <a:cs typeface="Arial" pitchFamily="34" charset="0"/>
                      </a:endParaRPr>
                    </a:p>
                  </a:txBody>
                  <a:tcPr marL="91438" marR="91438"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DAE7"/>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10622335"/>
              </p:ext>
            </p:extLst>
          </p:nvPr>
        </p:nvGraphicFramePr>
        <p:xfrm>
          <a:off x="701039" y="3828641"/>
          <a:ext cx="8158843" cy="1158222"/>
        </p:xfrm>
        <a:graphic>
          <a:graphicData uri="http://schemas.openxmlformats.org/drawingml/2006/table">
            <a:tbl>
              <a:tblPr firstRow="1" bandRow="1">
                <a:tableStyleId>{5C22544A-7EE6-4342-B048-85BDC9FD1C3A}</a:tableStyleId>
              </a:tblPr>
              <a:tblGrid>
                <a:gridCol w="1569721"/>
                <a:gridCol w="6589122"/>
              </a:tblGrid>
              <a:tr h="869700">
                <a:tc>
                  <a:txBody>
                    <a:bodyPr/>
                    <a:lstStyle/>
                    <a:p>
                      <a:pPr algn="ctr"/>
                      <a:r>
                        <a:rPr lang="en-US" sz="1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Summative Evaluation</a:t>
                      </a:r>
                      <a:endParaRPr lang="en-US" sz="1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marL="91438" marR="91438" marT="45711" marB="45711"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077A6"/>
                    </a:solidFill>
                  </a:tcPr>
                </a:tc>
                <a:tc>
                  <a:txBody>
                    <a:bodyPr/>
                    <a:lstStyle/>
                    <a:p>
                      <a:pPr marL="285750" indent="-231775">
                        <a:spcAft>
                          <a:spcPts val="600"/>
                        </a:spcAft>
                        <a:buFont typeface="Arial" pitchFamily="34" charset="0"/>
                        <a:buChar char="•"/>
                      </a:pPr>
                      <a:r>
                        <a:rPr lang="en-US" sz="2000" b="0" dirty="0" smtClean="0">
                          <a:solidFill>
                            <a:schemeClr val="tx1"/>
                          </a:solidFill>
                          <a:latin typeface="Arial" pitchFamily="34" charset="0"/>
                          <a:cs typeface="Arial" pitchFamily="34" charset="0"/>
                        </a:rPr>
                        <a:t>Comes at end of evaluation cycle</a:t>
                      </a:r>
                    </a:p>
                    <a:p>
                      <a:pPr marL="285750" indent="-231775">
                        <a:spcAft>
                          <a:spcPts val="600"/>
                        </a:spcAft>
                        <a:buFont typeface="Arial" pitchFamily="34" charset="0"/>
                        <a:buChar char="•"/>
                      </a:pPr>
                      <a:r>
                        <a:rPr lang="en-US" sz="2000" b="0" dirty="0" smtClean="0">
                          <a:solidFill>
                            <a:schemeClr val="tx1"/>
                          </a:solidFill>
                          <a:latin typeface="Arial" pitchFamily="34" charset="0"/>
                          <a:cs typeface="Arial" pitchFamily="34" charset="0"/>
                        </a:rPr>
                        <a:t>Four-level rating scale</a:t>
                      </a:r>
                    </a:p>
                    <a:p>
                      <a:pPr marL="285750" indent="-231775">
                        <a:spcAft>
                          <a:spcPts val="600"/>
                        </a:spcAft>
                        <a:buFont typeface="Arial" pitchFamily="34" charset="0"/>
                        <a:buChar char="•"/>
                      </a:pPr>
                      <a:r>
                        <a:rPr lang="en-US" sz="2000" b="0" dirty="0" smtClean="0">
                          <a:solidFill>
                            <a:schemeClr val="tx1"/>
                          </a:solidFill>
                          <a:latin typeface="Arial" pitchFamily="34" charset="0"/>
                          <a:cs typeface="Arial" pitchFamily="34" charset="0"/>
                        </a:rPr>
                        <a:t>Performance rubric for every standard</a:t>
                      </a:r>
                    </a:p>
                  </a:txBody>
                  <a:tcPr marL="91438" marR="91438"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DAE7"/>
                    </a:solidFill>
                  </a:tcPr>
                </a:tc>
              </a:tr>
            </a:tbl>
          </a:graphicData>
        </a:graphic>
      </p:graphicFrame>
    </p:spTree>
    <p:extLst>
      <p:ext uri="{BB962C8B-B14F-4D97-AF65-F5344CB8AC3E}">
        <p14:creationId xmlns:p14="http://schemas.microsoft.com/office/powerpoint/2010/main" val="37379914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6"/>
          <p:cNvSpPr>
            <a:spLocks noGrp="1" noChangeArrowheads="1"/>
          </p:cNvSpPr>
          <p:nvPr>
            <p:ph type="title"/>
          </p:nvPr>
        </p:nvSpPr>
        <p:spPr>
          <a:xfrm>
            <a:off x="952901" y="378131"/>
            <a:ext cx="8191099" cy="645695"/>
          </a:xfrm>
        </p:spPr>
        <p:txBody>
          <a:bodyPr anchor="t">
            <a:normAutofit/>
          </a:bodyPr>
          <a:lstStyle/>
          <a:p>
            <a:pPr eaLnBrk="1" hangingPunct="1">
              <a:defRPr/>
            </a:pPr>
            <a:r>
              <a:rPr lang="en-US" dirty="0" smtClean="0"/>
              <a:t>Terms Used in Rating Scale</a:t>
            </a:r>
          </a:p>
        </p:txBody>
      </p:sp>
      <p:graphicFrame>
        <p:nvGraphicFramePr>
          <p:cNvPr id="3" name="Table 2"/>
          <p:cNvGraphicFramePr>
            <a:graphicFrameLocks noGrp="1"/>
          </p:cNvGraphicFramePr>
          <p:nvPr>
            <p:extLst>
              <p:ext uri="{D42A27DB-BD31-4B8C-83A1-F6EECF244321}">
                <p14:modId xmlns:p14="http://schemas.microsoft.com/office/powerpoint/2010/main" val="1038462724"/>
              </p:ext>
            </p:extLst>
          </p:nvPr>
        </p:nvGraphicFramePr>
        <p:xfrm>
          <a:off x="152400" y="1550634"/>
          <a:ext cx="8839200" cy="1189038"/>
        </p:xfrm>
        <a:graphic>
          <a:graphicData uri="http://schemas.openxmlformats.org/drawingml/2006/table">
            <a:tbl>
              <a:tblPr firstRow="1" bandRow="1">
                <a:tableStyleId>{5C22544A-7EE6-4342-B048-85BDC9FD1C3A}</a:tableStyleId>
              </a:tblPr>
              <a:tblGrid>
                <a:gridCol w="1600200"/>
                <a:gridCol w="2758440"/>
                <a:gridCol w="4480560"/>
              </a:tblGrid>
              <a:tr h="1189038">
                <a:tc>
                  <a:txBody>
                    <a:bodyPr/>
                    <a:lstStyle/>
                    <a:p>
                      <a:r>
                        <a:rPr lang="en-US" sz="1600" b="1" baseline="0" dirty="0" smtClean="0">
                          <a:solidFill>
                            <a:schemeClr val="accent4">
                              <a:lumMod val="10000"/>
                            </a:schemeClr>
                          </a:solidFill>
                          <a:effectLst/>
                          <a:latin typeface="Arial" pitchFamily="34" charset="0"/>
                          <a:cs typeface="Arial" pitchFamily="34" charset="0"/>
                        </a:rPr>
                        <a:t>Exemplary</a:t>
                      </a:r>
                      <a:endParaRPr lang="en-US" sz="1600" b="1" dirty="0">
                        <a:solidFill>
                          <a:schemeClr val="accent4">
                            <a:lumMod val="10000"/>
                          </a:schemeClr>
                        </a:solidFill>
                        <a:effectLst/>
                        <a:latin typeface="Arial" pitchFamily="34" charset="0"/>
                        <a:cs typeface="Arial" pitchFamily="34" charset="0"/>
                      </a:endParaRPr>
                    </a:p>
                  </a:txBody>
                  <a:tcPr marT="45732" marB="45732">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FE6FF"/>
                    </a:solidFill>
                  </a:tcPr>
                </a:tc>
                <a:tc>
                  <a:txBody>
                    <a:bodyPr/>
                    <a:lstStyle/>
                    <a:p>
                      <a:pPr marL="0" indent="0">
                        <a:buFont typeface="Arial" pitchFamily="34" charset="0"/>
                        <a:buNone/>
                      </a:pPr>
                      <a:r>
                        <a:rPr lang="en-US" sz="1400" b="0" dirty="0" smtClean="0">
                          <a:solidFill>
                            <a:schemeClr val="accent4">
                              <a:lumMod val="10000"/>
                            </a:schemeClr>
                          </a:solidFill>
                          <a:effectLst/>
                          <a:latin typeface="Arial" pitchFamily="34" charset="0"/>
                          <a:cs typeface="Arial" pitchFamily="34" charset="0"/>
                        </a:rPr>
                        <a:t>The</a:t>
                      </a:r>
                      <a:r>
                        <a:rPr lang="en-US" sz="1400" b="0" baseline="0" dirty="0" smtClean="0">
                          <a:solidFill>
                            <a:schemeClr val="accent4">
                              <a:lumMod val="10000"/>
                            </a:schemeClr>
                          </a:solidFill>
                          <a:effectLst/>
                          <a:latin typeface="Arial" pitchFamily="34" charset="0"/>
                          <a:cs typeface="Arial" pitchFamily="34" charset="0"/>
                        </a:rPr>
                        <a:t> principal maintains performance, accomplishments, and behaviors that </a:t>
                      </a:r>
                      <a:r>
                        <a:rPr lang="en-US" sz="1400" b="0" u="sng" baseline="0" dirty="0" smtClean="0">
                          <a:solidFill>
                            <a:schemeClr val="accent4">
                              <a:lumMod val="10000"/>
                            </a:schemeClr>
                          </a:solidFill>
                          <a:effectLst/>
                          <a:latin typeface="Arial" pitchFamily="34" charset="0"/>
                          <a:cs typeface="Arial" pitchFamily="34" charset="0"/>
                        </a:rPr>
                        <a:t>consistently and considerably surpass</a:t>
                      </a:r>
                      <a:r>
                        <a:rPr lang="en-US" sz="1400" b="0" u="none" baseline="0" dirty="0" smtClean="0">
                          <a:solidFill>
                            <a:schemeClr val="accent4">
                              <a:lumMod val="10000"/>
                            </a:schemeClr>
                          </a:solidFill>
                          <a:effectLst/>
                          <a:latin typeface="Arial" pitchFamily="34" charset="0"/>
                          <a:cs typeface="Arial" pitchFamily="34" charset="0"/>
                        </a:rPr>
                        <a:t> </a:t>
                      </a:r>
                      <a:r>
                        <a:rPr lang="en-US" sz="1400" b="0" baseline="0" dirty="0" smtClean="0">
                          <a:solidFill>
                            <a:schemeClr val="accent4">
                              <a:lumMod val="10000"/>
                            </a:schemeClr>
                          </a:solidFill>
                          <a:effectLst/>
                          <a:latin typeface="Arial" pitchFamily="34" charset="0"/>
                          <a:cs typeface="Arial" pitchFamily="34" charset="0"/>
                        </a:rPr>
                        <a:t>the established standard. </a:t>
                      </a:r>
                      <a:endParaRPr lang="en-US" sz="1400" b="0" dirty="0">
                        <a:solidFill>
                          <a:schemeClr val="accent4">
                            <a:lumMod val="10000"/>
                          </a:schemeClr>
                        </a:solidFill>
                        <a:effectLst/>
                        <a:latin typeface="Arial" pitchFamily="34" charset="0"/>
                        <a:cs typeface="Arial" pitchFamily="34" charset="0"/>
                      </a:endParaRPr>
                    </a:p>
                  </a:txBody>
                  <a:tcPr marT="45732" marB="45732">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FE6FF"/>
                    </a:solidFill>
                  </a:tcPr>
                </a:tc>
                <a:tc>
                  <a:txBody>
                    <a:bodyPr/>
                    <a:lstStyle/>
                    <a:p>
                      <a:pPr marL="0" indent="0">
                        <a:buFont typeface="Arial" pitchFamily="34" charset="0"/>
                        <a:buNone/>
                      </a:pPr>
                      <a:r>
                        <a:rPr lang="en-US" sz="1600" b="1" dirty="0" smtClean="0">
                          <a:solidFill>
                            <a:schemeClr val="accent4">
                              <a:lumMod val="10000"/>
                            </a:schemeClr>
                          </a:solidFill>
                          <a:effectLst/>
                          <a:latin typeface="Arial" pitchFamily="34" charset="0"/>
                          <a:cs typeface="Arial" pitchFamily="34" charset="0"/>
                        </a:rPr>
                        <a:t>Exceptional Performance</a:t>
                      </a:r>
                    </a:p>
                    <a:p>
                      <a:pPr marL="174625" indent="-174625">
                        <a:buFont typeface="Arial" pitchFamily="34" charset="0"/>
                        <a:buChar char="•"/>
                      </a:pPr>
                      <a:r>
                        <a:rPr lang="en-US" sz="1400" b="0" dirty="0" smtClean="0">
                          <a:solidFill>
                            <a:schemeClr val="accent4">
                              <a:lumMod val="10000"/>
                            </a:schemeClr>
                          </a:solidFill>
                          <a:effectLst/>
                          <a:latin typeface="Arial" pitchFamily="34" charset="0"/>
                          <a:cs typeface="Arial" pitchFamily="34" charset="0"/>
                        </a:rPr>
                        <a:t>Sustains high performance over period of time</a:t>
                      </a:r>
                    </a:p>
                    <a:p>
                      <a:pPr marL="174625" indent="-174625">
                        <a:buFont typeface="Arial" pitchFamily="34" charset="0"/>
                        <a:buChar char="•"/>
                      </a:pPr>
                      <a:r>
                        <a:rPr lang="en-US" sz="1400" b="0" dirty="0" smtClean="0">
                          <a:solidFill>
                            <a:schemeClr val="accent4">
                              <a:lumMod val="10000"/>
                            </a:schemeClr>
                          </a:solidFill>
                          <a:effectLst/>
                          <a:latin typeface="Arial" pitchFamily="34" charset="0"/>
                          <a:cs typeface="Arial" pitchFamily="34" charset="0"/>
                        </a:rPr>
                        <a:t>Empowers teachers and students</a:t>
                      </a:r>
                      <a:endParaRPr lang="en-US" sz="1400" b="0" baseline="0" dirty="0" smtClean="0">
                        <a:solidFill>
                          <a:schemeClr val="accent4">
                            <a:lumMod val="10000"/>
                          </a:schemeClr>
                        </a:solidFill>
                        <a:effectLst/>
                        <a:latin typeface="Arial" pitchFamily="34" charset="0"/>
                        <a:cs typeface="Arial" pitchFamily="34" charset="0"/>
                      </a:endParaRPr>
                    </a:p>
                    <a:p>
                      <a:pPr marL="174625" indent="-174625">
                        <a:buFont typeface="Arial" pitchFamily="34" charset="0"/>
                        <a:buChar char="•"/>
                      </a:pPr>
                      <a:r>
                        <a:rPr lang="en-US" sz="1400" b="0" baseline="0" dirty="0" smtClean="0">
                          <a:solidFill>
                            <a:schemeClr val="accent4">
                              <a:lumMod val="10000"/>
                            </a:schemeClr>
                          </a:solidFill>
                          <a:effectLst/>
                          <a:latin typeface="Arial" pitchFamily="34" charset="0"/>
                          <a:cs typeface="Arial" pitchFamily="34" charset="0"/>
                        </a:rPr>
                        <a:t>Serves as role model to others</a:t>
                      </a:r>
                      <a:endParaRPr lang="en-US" sz="1400" b="0" dirty="0">
                        <a:solidFill>
                          <a:schemeClr val="accent4">
                            <a:lumMod val="10000"/>
                          </a:schemeClr>
                        </a:solidFill>
                        <a:effectLst/>
                        <a:latin typeface="Arial" pitchFamily="34" charset="0"/>
                        <a:cs typeface="Arial" pitchFamily="34" charset="0"/>
                      </a:endParaRPr>
                    </a:p>
                  </a:txBody>
                  <a:tcPr marT="45732" marB="45732">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FE6FF"/>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116202271"/>
              </p:ext>
            </p:extLst>
          </p:nvPr>
        </p:nvGraphicFramePr>
        <p:xfrm>
          <a:off x="152400" y="1169634"/>
          <a:ext cx="8839200" cy="381000"/>
        </p:xfrm>
        <a:graphic>
          <a:graphicData uri="http://schemas.openxmlformats.org/drawingml/2006/table">
            <a:tbl>
              <a:tblPr firstRow="1" bandRow="1">
                <a:tableStyleId>{5C22544A-7EE6-4342-B048-85BDC9FD1C3A}</a:tableStyleId>
              </a:tblPr>
              <a:tblGrid>
                <a:gridCol w="1600200"/>
                <a:gridCol w="2758440"/>
                <a:gridCol w="4480560"/>
              </a:tblGrid>
              <a:tr h="381000">
                <a:tc>
                  <a:txBody>
                    <a:bodyPr/>
                    <a:lstStyle/>
                    <a:p>
                      <a:r>
                        <a:rPr lang="en-US" sz="1800" b="1" baseline="0" dirty="0" smtClean="0">
                          <a:solidFill>
                            <a:schemeClr val="bg1"/>
                          </a:solidFill>
                          <a:effectLst>
                            <a:outerShdw blurRad="38100" dist="38100" dir="2700000" algn="tl">
                              <a:srgbClr val="000000">
                                <a:alpha val="43137"/>
                              </a:srgbClr>
                            </a:outerShdw>
                          </a:effectLst>
                        </a:rPr>
                        <a:t>Category</a:t>
                      </a:r>
                      <a:endParaRPr lang="en-US" sz="1800" b="1" dirty="0">
                        <a:solidFill>
                          <a:schemeClr val="bg1"/>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50000"/>
                      </a:schemeClr>
                    </a:solidFill>
                  </a:tcPr>
                </a:tc>
                <a:tc>
                  <a:txBody>
                    <a:bodyPr/>
                    <a:lstStyle/>
                    <a:p>
                      <a:pPr marL="0" indent="0">
                        <a:buFont typeface="Arial" pitchFamily="34" charset="0"/>
                        <a:buNone/>
                      </a:pPr>
                      <a:r>
                        <a:rPr lang="en-US" sz="1800" b="1" dirty="0" smtClean="0">
                          <a:solidFill>
                            <a:schemeClr val="bg1"/>
                          </a:solidFill>
                          <a:effectLst>
                            <a:outerShdw blurRad="38100" dist="38100" dir="2700000" algn="tl">
                              <a:srgbClr val="000000">
                                <a:alpha val="43137"/>
                              </a:srgbClr>
                            </a:outerShdw>
                          </a:effectLst>
                        </a:rPr>
                        <a:t>Description</a:t>
                      </a:r>
                      <a:endParaRPr lang="en-US" sz="1800" b="1" dirty="0">
                        <a:solidFill>
                          <a:schemeClr val="bg1"/>
                        </a:solidFill>
                        <a:effectLst>
                          <a:outerShdw blurRad="38100" dist="38100" dir="2700000" algn="tl">
                            <a:srgbClr val="000000">
                              <a:alpha val="43137"/>
                            </a:srgbClr>
                          </a:outerShdw>
                        </a:effectLst>
                      </a:endParaRPr>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50000"/>
                      </a:schemeClr>
                    </a:solidFill>
                  </a:tcPr>
                </a:tc>
                <a:tc>
                  <a:txBody>
                    <a:bodyPr/>
                    <a:lstStyle/>
                    <a:p>
                      <a:pPr marL="0" indent="0">
                        <a:buFont typeface="Arial" pitchFamily="34" charset="0"/>
                        <a:buNone/>
                      </a:pPr>
                      <a:r>
                        <a:rPr lang="en-US" sz="1800" b="1" dirty="0" smtClean="0">
                          <a:solidFill>
                            <a:schemeClr val="bg1"/>
                          </a:solidFill>
                          <a:effectLst>
                            <a:outerShdw blurRad="38100" dist="38100" dir="2700000" algn="tl">
                              <a:srgbClr val="000000">
                                <a:alpha val="43137"/>
                              </a:srgbClr>
                            </a:outerShdw>
                          </a:effectLst>
                        </a:rPr>
                        <a:t>Definition</a:t>
                      </a:r>
                      <a:endParaRPr lang="en-US" sz="1600" b="1" dirty="0">
                        <a:solidFill>
                          <a:schemeClr val="bg1"/>
                        </a:solidFill>
                        <a:effectLst>
                          <a:outerShdw blurRad="38100" dist="38100" dir="2700000" algn="tl">
                            <a:srgbClr val="000000">
                              <a:alpha val="43137"/>
                            </a:srgbClr>
                          </a:outerShdw>
                        </a:effectLst>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5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40429984"/>
              </p:ext>
            </p:extLst>
          </p:nvPr>
        </p:nvGraphicFramePr>
        <p:xfrm>
          <a:off x="152400" y="2709509"/>
          <a:ext cx="8839201" cy="1402040"/>
        </p:xfrm>
        <a:graphic>
          <a:graphicData uri="http://schemas.openxmlformats.org/drawingml/2006/table">
            <a:tbl>
              <a:tblPr firstRow="1" bandRow="1">
                <a:tableStyleId>{5C22544A-7EE6-4342-B048-85BDC9FD1C3A}</a:tableStyleId>
              </a:tblPr>
              <a:tblGrid>
                <a:gridCol w="1600200"/>
                <a:gridCol w="2758440"/>
                <a:gridCol w="4480561"/>
              </a:tblGrid>
              <a:tr h="1401763">
                <a:tc>
                  <a:txBody>
                    <a:bodyPr/>
                    <a:lstStyle/>
                    <a:p>
                      <a:r>
                        <a:rPr lang="en-US" sz="1600" b="1" baseline="0" dirty="0" smtClean="0">
                          <a:solidFill>
                            <a:schemeClr val="accent4">
                              <a:lumMod val="10000"/>
                            </a:schemeClr>
                          </a:solidFill>
                          <a:effectLst/>
                          <a:latin typeface="Arial" pitchFamily="34" charset="0"/>
                          <a:cs typeface="Arial" pitchFamily="34" charset="0"/>
                        </a:rPr>
                        <a:t>Accomplished</a:t>
                      </a:r>
                      <a:endParaRPr lang="en-US" sz="1600" b="1" dirty="0">
                        <a:solidFill>
                          <a:schemeClr val="accent4">
                            <a:lumMod val="10000"/>
                          </a:schemeClr>
                        </a:solidFill>
                        <a:effectLst/>
                        <a:latin typeface="Arial" pitchFamily="34" charset="0"/>
                        <a:cs typeface="Arial" pitchFamily="34" charset="0"/>
                      </a:endParaRPr>
                    </a:p>
                  </a:txBody>
                  <a:tcPr marT="45700" marB="457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DDB7B"/>
                    </a:solidFill>
                  </a:tcPr>
                </a:tc>
                <a:tc>
                  <a:txBody>
                    <a:bodyPr/>
                    <a:lstStyle/>
                    <a:p>
                      <a:pPr marL="0" indent="0">
                        <a:buFont typeface="Arial" pitchFamily="34" charset="0"/>
                        <a:buNone/>
                      </a:pPr>
                      <a:r>
                        <a:rPr lang="en-US" sz="1400" b="0" dirty="0" smtClean="0">
                          <a:solidFill>
                            <a:schemeClr val="accent4">
                              <a:lumMod val="10000"/>
                            </a:schemeClr>
                          </a:solidFill>
                          <a:effectLst/>
                          <a:latin typeface="Arial" pitchFamily="34" charset="0"/>
                          <a:cs typeface="Arial" pitchFamily="34" charset="0"/>
                        </a:rPr>
                        <a:t>The</a:t>
                      </a:r>
                      <a:r>
                        <a:rPr lang="en-US" sz="1400" b="0" baseline="0" dirty="0" smtClean="0">
                          <a:solidFill>
                            <a:schemeClr val="accent4">
                              <a:lumMod val="10000"/>
                            </a:schemeClr>
                          </a:solidFill>
                          <a:effectLst/>
                          <a:latin typeface="Arial" pitchFamily="34" charset="0"/>
                          <a:cs typeface="Arial" pitchFamily="34" charset="0"/>
                        </a:rPr>
                        <a:t> principal meets the standard in a manner that is </a:t>
                      </a:r>
                      <a:r>
                        <a:rPr lang="en-US" sz="1400" b="0" u="sng" baseline="0" dirty="0" smtClean="0">
                          <a:solidFill>
                            <a:schemeClr val="accent4">
                              <a:lumMod val="10000"/>
                            </a:schemeClr>
                          </a:solidFill>
                          <a:effectLst/>
                          <a:latin typeface="Arial" pitchFamily="34" charset="0"/>
                          <a:cs typeface="Arial" pitchFamily="34" charset="0"/>
                        </a:rPr>
                        <a:t>consistent</a:t>
                      </a:r>
                      <a:r>
                        <a:rPr lang="en-US" sz="1400" b="0" baseline="0" dirty="0" smtClean="0">
                          <a:solidFill>
                            <a:schemeClr val="accent4">
                              <a:lumMod val="10000"/>
                            </a:schemeClr>
                          </a:solidFill>
                          <a:effectLst/>
                          <a:latin typeface="Arial" pitchFamily="34" charset="0"/>
                          <a:cs typeface="Arial" pitchFamily="34" charset="0"/>
                        </a:rPr>
                        <a:t> with the school’s mission and goals.</a:t>
                      </a:r>
                      <a:endParaRPr lang="en-US" sz="1400" b="0" dirty="0">
                        <a:solidFill>
                          <a:schemeClr val="accent4">
                            <a:lumMod val="10000"/>
                          </a:schemeClr>
                        </a:solidFill>
                        <a:effectLst/>
                        <a:latin typeface="Arial" pitchFamily="34" charset="0"/>
                        <a:cs typeface="Arial" pitchFamily="34" charset="0"/>
                      </a:endParaRPr>
                    </a:p>
                  </a:txBody>
                  <a:tcPr marT="45700" marB="45700">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DDB7B"/>
                    </a:solidFill>
                  </a:tcPr>
                </a:tc>
                <a:tc>
                  <a:txBody>
                    <a:bodyPr/>
                    <a:lstStyle/>
                    <a:p>
                      <a:pPr marL="0" indent="0">
                        <a:buFont typeface="Arial" pitchFamily="34" charset="0"/>
                        <a:buNone/>
                      </a:pPr>
                      <a:r>
                        <a:rPr lang="en-US" sz="1600" b="1" dirty="0" smtClean="0">
                          <a:solidFill>
                            <a:schemeClr val="accent4">
                              <a:lumMod val="10000"/>
                            </a:schemeClr>
                          </a:solidFill>
                          <a:effectLst/>
                          <a:latin typeface="Arial" pitchFamily="34" charset="0"/>
                          <a:cs typeface="Arial" pitchFamily="34" charset="0"/>
                        </a:rPr>
                        <a:t>Proficient Performance</a:t>
                      </a:r>
                    </a:p>
                    <a:p>
                      <a:pPr marL="174625" indent="-174625">
                        <a:buFont typeface="Arial" pitchFamily="34" charset="0"/>
                        <a:buChar char="•"/>
                      </a:pPr>
                      <a:r>
                        <a:rPr lang="en-US" sz="1400" b="0" dirty="0" smtClean="0">
                          <a:solidFill>
                            <a:schemeClr val="accent4">
                              <a:lumMod val="10000"/>
                            </a:schemeClr>
                          </a:solidFill>
                          <a:effectLst/>
                          <a:latin typeface="Arial" pitchFamily="34" charset="0"/>
                          <a:cs typeface="Arial" pitchFamily="34" charset="0"/>
                        </a:rPr>
                        <a:t>Meets the requirements contained in job description as expressed in evaluation criteria</a:t>
                      </a:r>
                    </a:p>
                    <a:p>
                      <a:pPr marL="174625" indent="-174625">
                        <a:buFont typeface="Arial" pitchFamily="34" charset="0"/>
                        <a:buChar char="•"/>
                      </a:pPr>
                      <a:r>
                        <a:rPr lang="en-US" sz="1400" b="0" dirty="0" smtClean="0">
                          <a:solidFill>
                            <a:schemeClr val="accent4">
                              <a:lumMod val="10000"/>
                            </a:schemeClr>
                          </a:solidFill>
                          <a:effectLst/>
                          <a:latin typeface="Arial" pitchFamily="34" charset="0"/>
                          <a:cs typeface="Arial" pitchFamily="34" charset="0"/>
                        </a:rPr>
                        <a:t>Behaviors</a:t>
                      </a:r>
                      <a:r>
                        <a:rPr lang="en-US" sz="1400" b="0" baseline="0" dirty="0" smtClean="0">
                          <a:solidFill>
                            <a:schemeClr val="accent4">
                              <a:lumMod val="10000"/>
                            </a:schemeClr>
                          </a:solidFill>
                          <a:effectLst/>
                          <a:latin typeface="Arial" pitchFamily="34" charset="0"/>
                          <a:cs typeface="Arial" pitchFamily="34" charset="0"/>
                        </a:rPr>
                        <a:t> have positive impact on learners and school climate</a:t>
                      </a:r>
                    </a:p>
                    <a:p>
                      <a:pPr marL="174625" indent="-174625">
                        <a:buFont typeface="Arial" pitchFamily="34" charset="0"/>
                        <a:buChar char="•"/>
                      </a:pPr>
                      <a:r>
                        <a:rPr lang="en-US" sz="1400" b="0" baseline="0" dirty="0" smtClean="0">
                          <a:solidFill>
                            <a:schemeClr val="accent4">
                              <a:lumMod val="10000"/>
                            </a:schemeClr>
                          </a:solidFill>
                          <a:effectLst/>
                          <a:latin typeface="Arial" pitchFamily="34" charset="0"/>
                          <a:cs typeface="Arial" pitchFamily="34" charset="0"/>
                        </a:rPr>
                        <a:t>Willing to learn and apply new skills</a:t>
                      </a:r>
                      <a:endParaRPr lang="en-US" sz="1400" b="0" dirty="0">
                        <a:solidFill>
                          <a:schemeClr val="accent4">
                            <a:lumMod val="10000"/>
                          </a:schemeClr>
                        </a:solidFill>
                        <a:effectLst/>
                        <a:latin typeface="Arial" pitchFamily="34" charset="0"/>
                        <a:cs typeface="Arial" pitchFamily="34" charset="0"/>
                      </a:endParaRPr>
                    </a:p>
                  </a:txBody>
                  <a:tcPr marT="45700" marB="457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DDB7B"/>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4646087"/>
              </p:ext>
            </p:extLst>
          </p:nvPr>
        </p:nvGraphicFramePr>
        <p:xfrm>
          <a:off x="152400" y="4065235"/>
          <a:ext cx="8839201" cy="1188680"/>
        </p:xfrm>
        <a:graphic>
          <a:graphicData uri="http://schemas.openxmlformats.org/drawingml/2006/table">
            <a:tbl>
              <a:tblPr firstRow="1" bandRow="1">
                <a:tableStyleId>{5C22544A-7EE6-4342-B048-85BDC9FD1C3A}</a:tableStyleId>
              </a:tblPr>
              <a:tblGrid>
                <a:gridCol w="1600200"/>
                <a:gridCol w="2766060"/>
                <a:gridCol w="4472941"/>
              </a:tblGrid>
              <a:tr h="1162086">
                <a:tc>
                  <a:txBody>
                    <a:bodyPr/>
                    <a:lstStyle/>
                    <a:p>
                      <a:r>
                        <a:rPr lang="en-US" sz="1600" b="1" baseline="0" dirty="0" smtClean="0">
                          <a:solidFill>
                            <a:srgbClr val="191B37"/>
                          </a:solidFill>
                          <a:effectLst/>
                          <a:latin typeface="Arial" pitchFamily="34" charset="0"/>
                          <a:cs typeface="Arial" pitchFamily="34" charset="0"/>
                        </a:rPr>
                        <a:t>Developing</a:t>
                      </a:r>
                      <a:endParaRPr lang="en-US" sz="1600" b="1" dirty="0">
                        <a:solidFill>
                          <a:srgbClr val="191B37"/>
                        </a:solidFill>
                        <a:effectLst/>
                        <a:latin typeface="Arial" pitchFamily="34" charset="0"/>
                        <a:cs typeface="Arial" pitchFamily="34" charset="0"/>
                      </a:endParaRPr>
                    </a:p>
                  </a:txBody>
                  <a:tcPr marT="45700" marB="457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DC6D"/>
                    </a:solidFill>
                  </a:tcPr>
                </a:tc>
                <a:tc>
                  <a:txBody>
                    <a:bodyPr/>
                    <a:lstStyle/>
                    <a:p>
                      <a:pPr marL="0" indent="0">
                        <a:buFont typeface="Arial" pitchFamily="34" charset="0"/>
                        <a:buNone/>
                      </a:pPr>
                      <a:r>
                        <a:rPr lang="en-US" sz="1400" b="0" dirty="0" smtClean="0">
                          <a:solidFill>
                            <a:srgbClr val="191B37"/>
                          </a:solidFill>
                          <a:effectLst/>
                          <a:latin typeface="Arial" pitchFamily="34" charset="0"/>
                          <a:cs typeface="Arial" pitchFamily="34" charset="0"/>
                        </a:rPr>
                        <a:t>The</a:t>
                      </a:r>
                      <a:r>
                        <a:rPr lang="en-US" sz="1400" b="0" baseline="0" dirty="0" smtClean="0">
                          <a:solidFill>
                            <a:srgbClr val="191B37"/>
                          </a:solidFill>
                          <a:effectLst/>
                          <a:latin typeface="Arial" pitchFamily="34" charset="0"/>
                          <a:cs typeface="Arial" pitchFamily="34" charset="0"/>
                        </a:rPr>
                        <a:t> principal </a:t>
                      </a:r>
                      <a:r>
                        <a:rPr lang="en-US" sz="1400" b="0" u="sng" baseline="0" dirty="0" smtClean="0">
                          <a:solidFill>
                            <a:srgbClr val="191B37"/>
                          </a:solidFill>
                          <a:effectLst/>
                          <a:latin typeface="Arial" pitchFamily="34" charset="0"/>
                          <a:cs typeface="Arial" pitchFamily="34" charset="0"/>
                        </a:rPr>
                        <a:t>often performs below </a:t>
                      </a:r>
                      <a:r>
                        <a:rPr lang="en-US" sz="1400" b="0" baseline="0" dirty="0" smtClean="0">
                          <a:solidFill>
                            <a:srgbClr val="191B37"/>
                          </a:solidFill>
                          <a:effectLst/>
                          <a:latin typeface="Arial" pitchFamily="34" charset="0"/>
                          <a:cs typeface="Arial" pitchFamily="34" charset="0"/>
                        </a:rPr>
                        <a:t>the established standard or in a manner that is </a:t>
                      </a:r>
                      <a:r>
                        <a:rPr lang="en-US" sz="1400" b="0" u="sng" baseline="0" dirty="0" smtClean="0">
                          <a:solidFill>
                            <a:srgbClr val="191B37"/>
                          </a:solidFill>
                          <a:effectLst/>
                          <a:latin typeface="Arial" pitchFamily="34" charset="0"/>
                          <a:cs typeface="Arial" pitchFamily="34" charset="0"/>
                        </a:rPr>
                        <a:t>inconsistent</a:t>
                      </a:r>
                      <a:r>
                        <a:rPr lang="en-US" sz="1400" b="0" baseline="0" dirty="0" smtClean="0">
                          <a:solidFill>
                            <a:srgbClr val="191B37"/>
                          </a:solidFill>
                          <a:effectLst/>
                          <a:latin typeface="Arial" pitchFamily="34" charset="0"/>
                          <a:cs typeface="Arial" pitchFamily="34" charset="0"/>
                        </a:rPr>
                        <a:t> with the school’s missions and goals.</a:t>
                      </a:r>
                      <a:endParaRPr lang="en-US" sz="1400" b="0" dirty="0">
                        <a:solidFill>
                          <a:srgbClr val="191B37"/>
                        </a:solidFill>
                        <a:effectLst/>
                        <a:latin typeface="Arial" pitchFamily="34" charset="0"/>
                        <a:cs typeface="Arial" pitchFamily="34" charset="0"/>
                      </a:endParaRPr>
                    </a:p>
                  </a:txBody>
                  <a:tcPr marT="45700" marB="45700">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DC6D"/>
                    </a:solidFill>
                  </a:tcPr>
                </a:tc>
                <a:tc>
                  <a:txBody>
                    <a:bodyPr/>
                    <a:lstStyle/>
                    <a:p>
                      <a:pPr marL="0" indent="0">
                        <a:buFont typeface="Arial" pitchFamily="34" charset="0"/>
                        <a:buNone/>
                      </a:pPr>
                      <a:r>
                        <a:rPr lang="en-US" sz="1600" b="1" dirty="0" smtClean="0">
                          <a:solidFill>
                            <a:srgbClr val="191B37"/>
                          </a:solidFill>
                          <a:effectLst/>
                          <a:latin typeface="Arial" pitchFamily="34" charset="0"/>
                          <a:cs typeface="Arial" pitchFamily="34" charset="0"/>
                        </a:rPr>
                        <a:t>Below Acceptable Performance</a:t>
                      </a:r>
                    </a:p>
                    <a:p>
                      <a:pPr marL="174625" indent="-174625">
                        <a:buFont typeface="Arial" pitchFamily="34" charset="0"/>
                        <a:buChar char="•"/>
                      </a:pPr>
                      <a:r>
                        <a:rPr lang="en-US" sz="1400" b="0" dirty="0" smtClean="0">
                          <a:solidFill>
                            <a:srgbClr val="191B37"/>
                          </a:solidFill>
                          <a:effectLst/>
                          <a:latin typeface="Arial" pitchFamily="34" charset="0"/>
                          <a:cs typeface="Arial" pitchFamily="34" charset="0"/>
                        </a:rPr>
                        <a:t>Requires support in meeting the standards</a:t>
                      </a:r>
                    </a:p>
                    <a:p>
                      <a:pPr marL="174625" indent="-174625">
                        <a:buFont typeface="Arial" pitchFamily="34" charset="0"/>
                        <a:buChar char="•"/>
                      </a:pPr>
                      <a:r>
                        <a:rPr lang="en-US" sz="1400" b="0" dirty="0" smtClean="0">
                          <a:solidFill>
                            <a:srgbClr val="191B37"/>
                          </a:solidFill>
                          <a:effectLst/>
                          <a:latin typeface="Arial" pitchFamily="34" charset="0"/>
                          <a:cs typeface="Arial" pitchFamily="34" charset="0"/>
                        </a:rPr>
                        <a:t>Results in less than quality work performance</a:t>
                      </a:r>
                    </a:p>
                    <a:p>
                      <a:pPr marL="174625" indent="-174625">
                        <a:buFont typeface="Arial" pitchFamily="34" charset="0"/>
                        <a:buChar char="•"/>
                      </a:pPr>
                      <a:r>
                        <a:rPr lang="en-US" sz="1400" b="0" dirty="0" smtClean="0">
                          <a:solidFill>
                            <a:srgbClr val="191B37"/>
                          </a:solidFill>
                          <a:effectLst/>
                          <a:latin typeface="Arial" pitchFamily="34" charset="0"/>
                          <a:cs typeface="Arial" pitchFamily="34" charset="0"/>
                        </a:rPr>
                        <a:t>Requires professional</a:t>
                      </a:r>
                      <a:r>
                        <a:rPr lang="en-US" sz="1400" b="0" baseline="0" dirty="0" smtClean="0">
                          <a:solidFill>
                            <a:srgbClr val="191B37"/>
                          </a:solidFill>
                          <a:effectLst/>
                          <a:latin typeface="Arial" pitchFamily="34" charset="0"/>
                          <a:cs typeface="Arial" pitchFamily="34" charset="0"/>
                        </a:rPr>
                        <a:t> growth being jointly identified and planned between principal and evaluator</a:t>
                      </a:r>
                      <a:endParaRPr lang="en-US" sz="1400" b="0" dirty="0">
                        <a:solidFill>
                          <a:srgbClr val="191B37"/>
                        </a:solidFill>
                        <a:effectLst/>
                        <a:latin typeface="Arial" pitchFamily="34" charset="0"/>
                        <a:cs typeface="Arial" pitchFamily="34" charset="0"/>
                      </a:endParaRPr>
                    </a:p>
                  </a:txBody>
                  <a:tcPr marT="45700" marB="457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DC6D"/>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98672430"/>
              </p:ext>
            </p:extLst>
          </p:nvPr>
        </p:nvGraphicFramePr>
        <p:xfrm>
          <a:off x="152400" y="5253954"/>
          <a:ext cx="8839201" cy="1402040"/>
        </p:xfrm>
        <a:graphic>
          <a:graphicData uri="http://schemas.openxmlformats.org/drawingml/2006/table">
            <a:tbl>
              <a:tblPr firstRow="1" bandRow="1">
                <a:tableStyleId>{5C22544A-7EE6-4342-B048-85BDC9FD1C3A}</a:tableStyleId>
              </a:tblPr>
              <a:tblGrid>
                <a:gridCol w="1600200"/>
                <a:gridCol w="2788920"/>
                <a:gridCol w="4450081"/>
              </a:tblGrid>
              <a:tr h="1401763">
                <a:tc>
                  <a:txBody>
                    <a:bodyPr/>
                    <a:lstStyle/>
                    <a:p>
                      <a:r>
                        <a:rPr lang="en-US" sz="1600" b="1" baseline="0" dirty="0" smtClean="0">
                          <a:solidFill>
                            <a:schemeClr val="accent4">
                              <a:lumMod val="10000"/>
                            </a:schemeClr>
                          </a:solidFill>
                          <a:effectLst/>
                          <a:latin typeface="Arial" pitchFamily="34" charset="0"/>
                          <a:cs typeface="Arial" pitchFamily="34" charset="0"/>
                        </a:rPr>
                        <a:t>Ineffective</a:t>
                      </a:r>
                      <a:endParaRPr lang="en-US" sz="1600" b="1" dirty="0">
                        <a:solidFill>
                          <a:schemeClr val="accent4">
                            <a:lumMod val="10000"/>
                          </a:schemeClr>
                        </a:solidFill>
                        <a:effectLst/>
                        <a:latin typeface="Arial" pitchFamily="34" charset="0"/>
                        <a:cs typeface="Arial" pitchFamily="34" charset="0"/>
                      </a:endParaRPr>
                    </a:p>
                  </a:txBody>
                  <a:tcPr marT="45700" marB="4570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5757"/>
                    </a:solidFill>
                  </a:tcPr>
                </a:tc>
                <a:tc>
                  <a:txBody>
                    <a:bodyPr/>
                    <a:lstStyle/>
                    <a:p>
                      <a:pPr marL="0" indent="0">
                        <a:buFont typeface="Arial" pitchFamily="34" charset="0"/>
                        <a:buNone/>
                      </a:pPr>
                      <a:r>
                        <a:rPr lang="en-US" sz="1400" b="0" dirty="0" smtClean="0">
                          <a:solidFill>
                            <a:schemeClr val="accent4">
                              <a:lumMod val="10000"/>
                            </a:schemeClr>
                          </a:solidFill>
                          <a:effectLst/>
                          <a:latin typeface="Arial" pitchFamily="34" charset="0"/>
                          <a:cs typeface="Arial" pitchFamily="34" charset="0"/>
                        </a:rPr>
                        <a:t>The</a:t>
                      </a:r>
                      <a:r>
                        <a:rPr lang="en-US" sz="1400" b="0" baseline="0" dirty="0" smtClean="0">
                          <a:solidFill>
                            <a:schemeClr val="accent4">
                              <a:lumMod val="10000"/>
                            </a:schemeClr>
                          </a:solidFill>
                          <a:effectLst/>
                          <a:latin typeface="Arial" pitchFamily="34" charset="0"/>
                          <a:cs typeface="Arial" pitchFamily="34" charset="0"/>
                        </a:rPr>
                        <a:t> principal </a:t>
                      </a:r>
                      <a:r>
                        <a:rPr lang="en-US" sz="1400" b="0" u="sng" baseline="0" dirty="0" smtClean="0">
                          <a:solidFill>
                            <a:schemeClr val="accent4">
                              <a:lumMod val="10000"/>
                            </a:schemeClr>
                          </a:solidFill>
                          <a:effectLst/>
                          <a:latin typeface="Arial" pitchFamily="34" charset="0"/>
                          <a:cs typeface="Arial" pitchFamily="34" charset="0"/>
                        </a:rPr>
                        <a:t>consistently performs below</a:t>
                      </a:r>
                      <a:r>
                        <a:rPr lang="en-US" sz="1400" b="0" baseline="0" dirty="0" smtClean="0">
                          <a:solidFill>
                            <a:schemeClr val="accent4">
                              <a:lumMod val="10000"/>
                            </a:schemeClr>
                          </a:solidFill>
                          <a:effectLst/>
                          <a:latin typeface="Arial" pitchFamily="34" charset="0"/>
                          <a:cs typeface="Arial" pitchFamily="34" charset="0"/>
                        </a:rPr>
                        <a:t> the established standards or in a manner that is inconsistent with the school’s missions and goals.</a:t>
                      </a:r>
                      <a:endParaRPr lang="en-US" sz="1400" b="0" dirty="0">
                        <a:solidFill>
                          <a:schemeClr val="accent4">
                            <a:lumMod val="10000"/>
                          </a:schemeClr>
                        </a:solidFill>
                        <a:effectLst/>
                        <a:latin typeface="Arial" pitchFamily="34" charset="0"/>
                        <a:cs typeface="Arial" pitchFamily="34" charset="0"/>
                      </a:endParaRPr>
                    </a:p>
                  </a:txBody>
                  <a:tcPr marT="45700" marB="45700">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5757"/>
                    </a:solidFill>
                  </a:tcPr>
                </a:tc>
                <a:tc>
                  <a:txBody>
                    <a:bodyPr/>
                    <a:lstStyle/>
                    <a:p>
                      <a:pPr marL="0" indent="0">
                        <a:buFont typeface="Arial" pitchFamily="34" charset="0"/>
                        <a:buNone/>
                      </a:pPr>
                      <a:r>
                        <a:rPr lang="en-US" sz="1600" b="1" dirty="0" smtClean="0">
                          <a:solidFill>
                            <a:schemeClr val="accent4">
                              <a:lumMod val="10000"/>
                            </a:schemeClr>
                          </a:solidFill>
                          <a:effectLst/>
                          <a:latin typeface="Arial" pitchFamily="34" charset="0"/>
                          <a:cs typeface="Arial" pitchFamily="34" charset="0"/>
                        </a:rPr>
                        <a:t>Unacceptable Performance</a:t>
                      </a:r>
                    </a:p>
                    <a:p>
                      <a:pPr marL="174625" indent="-174625">
                        <a:buFont typeface="Arial" pitchFamily="34" charset="0"/>
                        <a:buChar char="•"/>
                      </a:pPr>
                      <a:r>
                        <a:rPr lang="en-US" sz="1400" b="0" dirty="0" smtClean="0">
                          <a:solidFill>
                            <a:schemeClr val="accent4">
                              <a:lumMod val="10000"/>
                            </a:schemeClr>
                          </a:solidFill>
                          <a:effectLst/>
                          <a:latin typeface="Arial" pitchFamily="34" charset="0"/>
                          <a:cs typeface="Arial" pitchFamily="34" charset="0"/>
                        </a:rPr>
                        <a:t>Does not meet requirements contained in job</a:t>
                      </a:r>
                      <a:r>
                        <a:rPr lang="en-US" sz="1400" b="0" baseline="0" dirty="0" smtClean="0">
                          <a:solidFill>
                            <a:schemeClr val="accent4">
                              <a:lumMod val="10000"/>
                            </a:schemeClr>
                          </a:solidFill>
                          <a:effectLst/>
                          <a:latin typeface="Arial" pitchFamily="34" charset="0"/>
                          <a:cs typeface="Arial" pitchFamily="34" charset="0"/>
                        </a:rPr>
                        <a:t> description as expressed in evaluation criteria</a:t>
                      </a:r>
                    </a:p>
                    <a:p>
                      <a:pPr marL="174625" indent="-174625">
                        <a:buFont typeface="Arial" pitchFamily="34" charset="0"/>
                        <a:buChar char="•"/>
                      </a:pPr>
                      <a:r>
                        <a:rPr lang="en-US" sz="1400" b="0" baseline="0" dirty="0" smtClean="0">
                          <a:solidFill>
                            <a:schemeClr val="accent4">
                              <a:lumMod val="10000"/>
                            </a:schemeClr>
                          </a:solidFill>
                          <a:effectLst/>
                          <a:latin typeface="Arial" pitchFamily="34" charset="0"/>
                          <a:cs typeface="Arial" pitchFamily="34" charset="0"/>
                        </a:rPr>
                        <a:t>Results in minimal student progress</a:t>
                      </a:r>
                    </a:p>
                    <a:p>
                      <a:pPr marL="174625" indent="-174625">
                        <a:buFont typeface="Arial" pitchFamily="34" charset="0"/>
                        <a:buChar char="•"/>
                      </a:pPr>
                      <a:r>
                        <a:rPr lang="en-US" sz="1400" b="0" baseline="0" dirty="0" smtClean="0">
                          <a:solidFill>
                            <a:schemeClr val="accent4">
                              <a:lumMod val="10000"/>
                            </a:schemeClr>
                          </a:solidFill>
                          <a:effectLst/>
                          <a:latin typeface="Arial" pitchFamily="34" charset="0"/>
                          <a:cs typeface="Arial" pitchFamily="34" charset="0"/>
                        </a:rPr>
                        <a:t>May contribute to a recommendation for employee not to be considered for continued employment</a:t>
                      </a:r>
                      <a:endParaRPr lang="en-US" sz="1400" b="0" dirty="0">
                        <a:solidFill>
                          <a:schemeClr val="accent4">
                            <a:lumMod val="10000"/>
                          </a:schemeClr>
                        </a:solidFill>
                        <a:effectLst/>
                        <a:latin typeface="Arial" pitchFamily="34" charset="0"/>
                        <a:cs typeface="Arial" pitchFamily="34" charset="0"/>
                      </a:endParaRPr>
                    </a:p>
                  </a:txBody>
                  <a:tcPr marT="45700" marB="4570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5757"/>
                    </a:solidFill>
                  </a:tcPr>
                </a:tc>
              </a:tr>
            </a:tbl>
          </a:graphicData>
        </a:graphic>
      </p:graphicFrame>
    </p:spTree>
    <p:extLst>
      <p:ext uri="{BB962C8B-B14F-4D97-AF65-F5344CB8AC3E}">
        <p14:creationId xmlns:p14="http://schemas.microsoft.com/office/powerpoint/2010/main" val="5529171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p:spPr>
        <p:txBody>
          <a:bodyPr lIns="90487" tIns="44450" rIns="90487" bIns="44450" anchor="ctr"/>
          <a:lstStyle/>
          <a:p>
            <a:r>
              <a:rPr lang="en-US" smtClean="0"/>
              <a:t>Focus on Effectiveness</a:t>
            </a:r>
            <a:endParaRPr lang="en-US" dirty="0"/>
          </a:p>
        </p:txBody>
      </p:sp>
      <p:sp>
        <p:nvSpPr>
          <p:cNvPr id="54275" name="Rectangle 3"/>
          <p:cNvSpPr>
            <a:spLocks noGrp="1" noChangeArrowheads="1"/>
          </p:cNvSpPr>
          <p:nvPr>
            <p:ph type="subTitle" idx="4294967295"/>
          </p:nvPr>
        </p:nvSpPr>
        <p:spPr>
          <a:xfrm>
            <a:off x="168676" y="1865605"/>
            <a:ext cx="8717872" cy="2743200"/>
          </a:xfrm>
          <a:noFill/>
        </p:spPr>
        <p:txBody>
          <a:bodyPr lIns="90487" tIns="44450" rIns="90487" bIns="44450">
            <a:normAutofit/>
          </a:bodyPr>
          <a:lstStyle/>
          <a:p>
            <a:pPr marL="0" indent="0" eaLnBrk="1" hangingPunct="1">
              <a:buFont typeface="Wingdings" pitchFamily="-106" charset="2"/>
              <a:buNone/>
            </a:pPr>
            <a:r>
              <a:rPr lang="en-US" sz="6600" dirty="0">
                <a:solidFill>
                  <a:srgbClr val="004992"/>
                </a:solidFill>
                <a:effectLst>
                  <a:outerShdw blurRad="38100" dist="38100" dir="2700000" algn="tl">
                    <a:srgbClr val="000000">
                      <a:alpha val="43137"/>
                    </a:srgbClr>
                  </a:outerShdw>
                </a:effectLst>
              </a:rPr>
              <a:t>Outstanding</a:t>
            </a:r>
            <a:r>
              <a:rPr lang="en-US" sz="5000" dirty="0" smtClean="0"/>
              <a:t> </a:t>
            </a:r>
            <a:r>
              <a:rPr lang="en-US" sz="3027" dirty="0" smtClean="0"/>
              <a:t>Teachers &amp; Leaders</a:t>
            </a:r>
          </a:p>
          <a:p>
            <a:pPr marL="0" indent="0" eaLnBrk="1" hangingPunct="1">
              <a:buFont typeface="Wingdings" pitchFamily="-106" charset="2"/>
              <a:buNone/>
            </a:pPr>
            <a:r>
              <a:rPr lang="en-US" sz="4100" i="1" dirty="0"/>
              <a:t>	</a:t>
            </a:r>
            <a:r>
              <a:rPr lang="en-US" sz="4100" i="1" dirty="0" smtClean="0"/>
              <a:t>			</a:t>
            </a:r>
            <a:r>
              <a:rPr lang="en-US" sz="3027" dirty="0" smtClean="0"/>
              <a:t>= Student </a:t>
            </a:r>
            <a:r>
              <a:rPr lang="en-US" sz="4100" i="1" dirty="0"/>
              <a:t>	</a:t>
            </a:r>
            <a:r>
              <a:rPr lang="en-US" sz="6600" dirty="0">
                <a:solidFill>
                  <a:srgbClr val="004992"/>
                </a:solidFill>
                <a:effectLst>
                  <a:outerShdw blurRad="38100" dist="38100" dir="2700000" algn="tl">
                    <a:srgbClr val="000000">
                      <a:alpha val="43137"/>
                    </a:srgbClr>
                  </a:outerShdw>
                </a:effectLst>
              </a:rPr>
              <a:t>Results</a:t>
            </a:r>
            <a:r>
              <a:rPr lang="en-US" sz="4100" dirty="0"/>
              <a:t> </a:t>
            </a:r>
            <a:endParaRPr lang="en-US" sz="50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Rectangle 2"/>
          <p:cNvSpPr/>
          <p:nvPr/>
        </p:nvSpPr>
        <p:spPr>
          <a:xfrm>
            <a:off x="584200" y="1397000"/>
            <a:ext cx="7670800" cy="3785652"/>
          </a:xfrm>
          <a:prstGeom prst="rect">
            <a:avLst/>
          </a:prstGeom>
        </p:spPr>
        <p:txBody>
          <a:bodyPr wrap="square">
            <a:spAutoFit/>
          </a:bodyPr>
          <a:lstStyle/>
          <a:p>
            <a:r>
              <a:rPr lang="en-US" sz="2400" dirty="0" smtClean="0"/>
              <a:t>KDE - Effective </a:t>
            </a:r>
            <a:r>
              <a:rPr lang="en-US" sz="2400" dirty="0"/>
              <a:t>Leaders:  </a:t>
            </a:r>
            <a:r>
              <a:rPr lang="en-US" sz="2400" u="sng" dirty="0">
                <a:hlinkClick r:id="rId3"/>
              </a:rPr>
              <a:t>http://education.ky.gov/teachers/HQT/Pages/default.aspx</a:t>
            </a:r>
          </a:p>
          <a:p>
            <a:endParaRPr lang="en-US" sz="2400" dirty="0" smtClean="0"/>
          </a:p>
          <a:p>
            <a:r>
              <a:rPr lang="en-US" sz="2400" dirty="0" smtClean="0"/>
              <a:t>KDE - Principal </a:t>
            </a:r>
            <a:r>
              <a:rPr lang="en-US" sz="2400" dirty="0"/>
              <a:t>Field Test information </a:t>
            </a:r>
            <a:r>
              <a:rPr lang="en-US" sz="2400" u="sng" dirty="0">
                <a:hlinkClick r:id="rId4"/>
              </a:rPr>
              <a:t>http://education.ky.gov/teachers/HQT/Pages/PPGES-Principal-Professional-Growth-and-Effectiveness-</a:t>
            </a:r>
            <a:r>
              <a:rPr lang="en-US" sz="2400" u="sng" dirty="0" smtClean="0">
                <a:hlinkClick r:id="rId4"/>
              </a:rPr>
              <a:t>System.aspx</a:t>
            </a:r>
            <a:endParaRPr lang="en-US" sz="2400" u="sng" dirty="0" smtClean="0"/>
          </a:p>
          <a:p>
            <a:endParaRPr lang="en-US" sz="2400" u="sng" dirty="0"/>
          </a:p>
          <a:p>
            <a:r>
              <a:rPr lang="en-US" sz="2400" dirty="0"/>
              <a:t>Val Ed information :    </a:t>
            </a:r>
            <a:r>
              <a:rPr lang="en-US" sz="2400" u="sng" dirty="0"/>
              <a:t>http://</a:t>
            </a:r>
            <a:r>
              <a:rPr lang="en-US" sz="2400" u="sng" dirty="0" err="1" smtClean="0"/>
              <a:t>www.valed.com</a:t>
            </a:r>
            <a:endParaRPr lang="en-US" sz="2400" u="sng" dirty="0" smtClean="0"/>
          </a:p>
          <a:p>
            <a:endParaRPr lang="en-US" sz="2400" dirty="0" smtClean="0"/>
          </a:p>
          <a:p>
            <a:endParaRPr lang="en-US" sz="2400" u="sng" dirty="0"/>
          </a:p>
        </p:txBody>
      </p:sp>
    </p:spTree>
    <p:extLst>
      <p:ext uri="{BB962C8B-B14F-4D97-AF65-F5344CB8AC3E}">
        <p14:creationId xmlns:p14="http://schemas.microsoft.com/office/powerpoint/2010/main" val="197871187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Forward Resources </a:t>
            </a:r>
            <a:endParaRPr lang="en-US" dirty="0"/>
          </a:p>
        </p:txBody>
      </p:sp>
      <p:sp>
        <p:nvSpPr>
          <p:cNvPr id="3" name="Rectangle 2"/>
          <p:cNvSpPr/>
          <p:nvPr/>
        </p:nvSpPr>
        <p:spPr>
          <a:xfrm>
            <a:off x="711200" y="1492935"/>
            <a:ext cx="7416800" cy="5262979"/>
          </a:xfrm>
          <a:prstGeom prst="rect">
            <a:avLst/>
          </a:prstGeom>
        </p:spPr>
        <p:txBody>
          <a:bodyPr wrap="square">
            <a:spAutoFit/>
          </a:bodyPr>
          <a:lstStyle/>
          <a:p>
            <a:r>
              <a:rPr lang="en-US" sz="2400" dirty="0">
                <a:hlinkClick r:id="rId2"/>
              </a:rPr>
              <a:t>http://www.learningforward.org/publications/implementing-common-core#.</a:t>
            </a:r>
            <a:r>
              <a:rPr lang="en-US" sz="2400" dirty="0" smtClean="0">
                <a:hlinkClick r:id="rId2"/>
              </a:rPr>
              <a:t>UT7_wY7_RUQ</a:t>
            </a:r>
            <a:endParaRPr lang="en-US" sz="2400" dirty="0" smtClean="0"/>
          </a:p>
          <a:p>
            <a:endParaRPr lang="en-US" sz="2400" dirty="0"/>
          </a:p>
          <a:p>
            <a:pPr marL="342900" indent="-342900">
              <a:buFont typeface="Arial"/>
              <a:buChar char="•"/>
            </a:pPr>
            <a:r>
              <a:rPr lang="en-US" sz="2400" dirty="0" smtClean="0"/>
              <a:t>School based Professional Learning for Implementing the Common Core</a:t>
            </a:r>
          </a:p>
          <a:p>
            <a:pPr marL="342900" indent="-342900">
              <a:buFont typeface="Arial"/>
              <a:buChar char="•"/>
            </a:pPr>
            <a:r>
              <a:rPr lang="en-US" sz="2400" b="1" dirty="0" smtClean="0"/>
              <a:t>Guiding District Implementation of Common Core State Standards:  Innovation Configuration Maps</a:t>
            </a:r>
          </a:p>
          <a:p>
            <a:pPr marL="342900" indent="-342900">
              <a:buFont typeface="Arial"/>
              <a:buChar char="•"/>
            </a:pPr>
            <a:r>
              <a:rPr lang="en-US" sz="2400" dirty="0" smtClean="0"/>
              <a:t>Professional Learning Policy Review</a:t>
            </a:r>
          </a:p>
          <a:p>
            <a:pPr marL="342900" indent="-342900">
              <a:buFont typeface="Arial"/>
              <a:buChar char="•"/>
            </a:pPr>
            <a:r>
              <a:rPr lang="en-US" sz="2400" dirty="0" smtClean="0"/>
              <a:t>Meet the Promise of the Standards: The Principal</a:t>
            </a:r>
          </a:p>
          <a:p>
            <a:pPr marL="342900" indent="-342900">
              <a:buFont typeface="Arial"/>
              <a:buChar char="•"/>
            </a:pPr>
            <a:r>
              <a:rPr lang="en-US" sz="2400" dirty="0" smtClean="0"/>
              <a:t>Meet the Promise of the Standards:  Investing in Professional Learning </a:t>
            </a:r>
          </a:p>
          <a:p>
            <a:pPr marL="342900" indent="-342900">
              <a:buFont typeface="Arial"/>
              <a:buChar char="•"/>
            </a:pPr>
            <a:endParaRPr lang="en-US" sz="2400" dirty="0" smtClean="0"/>
          </a:p>
          <a:p>
            <a:endParaRPr lang="en-US" sz="2400" dirty="0"/>
          </a:p>
        </p:txBody>
      </p:sp>
    </p:spTree>
    <p:extLst>
      <p:ext uri="{BB962C8B-B14F-4D97-AF65-F5344CB8AC3E}">
        <p14:creationId xmlns:p14="http://schemas.microsoft.com/office/powerpoint/2010/main" val="34359005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44" y="304800"/>
            <a:ext cx="9144000" cy="904848"/>
          </a:xfrm>
        </p:spPr>
        <p:txBody>
          <a:bodyPr>
            <a:noAutofit/>
          </a:bodyPr>
          <a:lstStyle/>
          <a:p>
            <a:r>
              <a:rPr lang="en-US" sz="2800" dirty="0" smtClean="0"/>
              <a:t>Configuration Maps:  What are they?</a:t>
            </a:r>
            <a:endParaRPr lang="en-US" sz="2800" dirty="0"/>
          </a:p>
        </p:txBody>
      </p:sp>
      <p:sp>
        <p:nvSpPr>
          <p:cNvPr id="3" name="TextBox 2"/>
          <p:cNvSpPr txBox="1"/>
          <p:nvPr/>
        </p:nvSpPr>
        <p:spPr>
          <a:xfrm>
            <a:off x="571500" y="1625600"/>
            <a:ext cx="7861300" cy="3046988"/>
          </a:xfrm>
          <a:prstGeom prst="rect">
            <a:avLst/>
          </a:prstGeom>
          <a:noFill/>
        </p:spPr>
        <p:txBody>
          <a:bodyPr wrap="square" rtlCol="0">
            <a:spAutoFit/>
          </a:bodyPr>
          <a:lstStyle/>
          <a:p>
            <a:pPr marL="285750" indent="-285750">
              <a:buFont typeface="Arial"/>
              <a:buChar char="•"/>
            </a:pPr>
            <a:r>
              <a:rPr lang="en-US" sz="2400" dirty="0" smtClean="0"/>
              <a:t>Developed by Kentucky Teachers and Leaders</a:t>
            </a:r>
          </a:p>
          <a:p>
            <a:pPr marL="285750" indent="-285750">
              <a:buFont typeface="Arial"/>
              <a:buChar char="•"/>
            </a:pPr>
            <a:r>
              <a:rPr lang="en-US" sz="2400" dirty="0" smtClean="0"/>
              <a:t>Designed for Central Office to review implementation and identify next steps</a:t>
            </a:r>
          </a:p>
          <a:p>
            <a:pPr marL="285750" indent="-285750">
              <a:buFont typeface="Arial"/>
              <a:buChar char="•"/>
            </a:pPr>
            <a:r>
              <a:rPr lang="en-US" sz="2400" dirty="0" smtClean="0"/>
              <a:t>Not a rubric!  </a:t>
            </a:r>
          </a:p>
          <a:p>
            <a:pPr marL="285750" indent="-285750">
              <a:buFont typeface="Arial"/>
              <a:buChar char="•"/>
            </a:pPr>
            <a:r>
              <a:rPr lang="en-US" sz="2400" dirty="0" smtClean="0"/>
              <a:t>Different components have different #s of levels depending on what it will take for implementation</a:t>
            </a:r>
          </a:p>
          <a:p>
            <a:pPr marL="285750" indent="-285750">
              <a:buFont typeface="Arial"/>
              <a:buChar char="•"/>
            </a:pPr>
            <a:r>
              <a:rPr lang="en-US" sz="2400" dirty="0" smtClean="0"/>
              <a:t>Could be used to provide activities for CDIP plan</a:t>
            </a:r>
          </a:p>
          <a:p>
            <a:endParaRPr lang="en-US" sz="2400" dirty="0"/>
          </a:p>
        </p:txBody>
      </p:sp>
    </p:spTree>
    <p:extLst>
      <p:ext uri="{BB962C8B-B14F-4D97-AF65-F5344CB8AC3E}">
        <p14:creationId xmlns:p14="http://schemas.microsoft.com/office/powerpoint/2010/main" val="78505069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Areas Addressed</a:t>
            </a:r>
            <a:endParaRPr lang="en-US" dirty="0"/>
          </a:p>
        </p:txBody>
      </p:sp>
      <p:sp>
        <p:nvSpPr>
          <p:cNvPr id="3" name="TextBox 2"/>
          <p:cNvSpPr txBox="1"/>
          <p:nvPr/>
        </p:nvSpPr>
        <p:spPr>
          <a:xfrm>
            <a:off x="1193800" y="2070100"/>
            <a:ext cx="7430239" cy="1569660"/>
          </a:xfrm>
          <a:prstGeom prst="rect">
            <a:avLst/>
          </a:prstGeom>
          <a:noFill/>
        </p:spPr>
        <p:txBody>
          <a:bodyPr wrap="none" rtlCol="0">
            <a:spAutoFit/>
          </a:bodyPr>
          <a:lstStyle/>
          <a:p>
            <a:pPr marL="285750" indent="-285750">
              <a:buFont typeface="Arial"/>
              <a:buChar char="•"/>
            </a:pPr>
            <a:r>
              <a:rPr lang="en-US" sz="2400" dirty="0" smtClean="0"/>
              <a:t>Kentucky Core Academic Standards</a:t>
            </a:r>
          </a:p>
          <a:p>
            <a:pPr marL="285750" indent="-285750">
              <a:buFont typeface="Arial"/>
              <a:buChar char="•"/>
            </a:pPr>
            <a:r>
              <a:rPr lang="en-US" sz="2400" dirty="0" smtClean="0"/>
              <a:t>Assessment Literacy</a:t>
            </a:r>
          </a:p>
          <a:p>
            <a:pPr marL="285750" indent="-285750">
              <a:buFont typeface="Arial"/>
              <a:buChar char="•"/>
            </a:pPr>
            <a:r>
              <a:rPr lang="en-US" sz="2400" dirty="0" smtClean="0"/>
              <a:t>Leadership</a:t>
            </a:r>
            <a:endParaRPr lang="en-US" sz="2400" dirty="0"/>
          </a:p>
          <a:p>
            <a:pPr marL="285750" indent="-285750">
              <a:buFont typeface="Arial"/>
              <a:buChar char="•"/>
            </a:pPr>
            <a:r>
              <a:rPr lang="en-US" sz="2400" dirty="0" smtClean="0"/>
              <a:t>Characteristics of Highly Effective Teaching and Learning</a:t>
            </a:r>
            <a:endParaRPr lang="en-US" sz="2400" dirty="0"/>
          </a:p>
        </p:txBody>
      </p:sp>
    </p:spTree>
    <p:extLst>
      <p:ext uri="{BB962C8B-B14F-4D97-AF65-F5344CB8AC3E}">
        <p14:creationId xmlns:p14="http://schemas.microsoft.com/office/powerpoint/2010/main" val="31741750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47137" y="67649"/>
            <a:ext cx="9144000" cy="955895"/>
          </a:xfrm>
          <a:noFill/>
        </p:spPr>
        <p:txBody>
          <a:bodyPr lIns="90487" tIns="44450" rIns="90487" bIns="44450" anchor="ctr">
            <a:normAutofit fontScale="90000"/>
          </a:bodyPr>
          <a:lstStyle/>
          <a:p>
            <a:pPr eaLnBrk="1" hangingPunct="1"/>
            <a:r>
              <a:rPr lang="en-US" dirty="0" smtClean="0"/>
              <a:t>Principal Professional Growth </a:t>
            </a:r>
            <a:br>
              <a:rPr lang="en-US" dirty="0" smtClean="0"/>
            </a:br>
            <a:r>
              <a:rPr lang="en-US" dirty="0" smtClean="0"/>
              <a:t>and Effectiveness System</a:t>
            </a:r>
            <a:endParaRPr lang="en-US" dirty="0"/>
          </a:p>
        </p:txBody>
      </p:sp>
      <p:sp>
        <p:nvSpPr>
          <p:cNvPr id="54275" name="Rectangle 3"/>
          <p:cNvSpPr>
            <a:spLocks noGrp="1" noChangeArrowheads="1"/>
          </p:cNvSpPr>
          <p:nvPr>
            <p:ph type="subTitle" idx="4294967295"/>
          </p:nvPr>
        </p:nvSpPr>
        <p:spPr>
          <a:xfrm>
            <a:off x="581486" y="1963259"/>
            <a:ext cx="8333913" cy="2743200"/>
          </a:xfrm>
          <a:noFill/>
        </p:spPr>
        <p:txBody>
          <a:bodyPr lIns="90487" tIns="44450" rIns="90487" bIns="44450">
            <a:normAutofit/>
          </a:bodyPr>
          <a:lstStyle/>
          <a:p>
            <a:pPr marL="0" indent="0">
              <a:buNone/>
            </a:pPr>
            <a:r>
              <a:rPr lang="en-US" sz="4000" dirty="0" smtClean="0"/>
              <a:t> </a:t>
            </a:r>
            <a:r>
              <a:rPr lang="en-US" sz="4400" dirty="0" smtClean="0">
                <a:solidFill>
                  <a:srgbClr val="004992"/>
                </a:solidFill>
                <a:effectLst>
                  <a:outerShdw blurRad="38100" dist="38100" dir="2700000" algn="tl">
                    <a:srgbClr val="000000">
                      <a:alpha val="43137"/>
                    </a:srgbClr>
                  </a:outerShdw>
                </a:effectLst>
              </a:rPr>
              <a:t>Effectiveness</a:t>
            </a:r>
            <a:r>
              <a:rPr lang="en-US" sz="4000" dirty="0" smtClean="0"/>
              <a:t> is the goal</a:t>
            </a:r>
            <a:r>
              <a:rPr lang="en-US" sz="4000" dirty="0" smtClean="0"/>
              <a:t>.</a:t>
            </a:r>
          </a:p>
          <a:p>
            <a:pPr marL="0" indent="0">
              <a:buNone/>
            </a:pPr>
            <a:endParaRPr lang="en-US" sz="4000" dirty="0" smtClean="0"/>
          </a:p>
          <a:p>
            <a:pPr marL="0" indent="0">
              <a:buNone/>
            </a:pPr>
            <a:r>
              <a:rPr lang="en-US" sz="4000" dirty="0" smtClean="0"/>
              <a:t> </a:t>
            </a:r>
            <a:r>
              <a:rPr lang="en-US" sz="4400" dirty="0" smtClean="0">
                <a:solidFill>
                  <a:srgbClr val="004992"/>
                </a:solidFill>
                <a:effectLst>
                  <a:outerShdw blurRad="38100" dist="38100" dir="2700000" algn="tl">
                    <a:srgbClr val="000000">
                      <a:alpha val="43137"/>
                    </a:srgbClr>
                  </a:outerShdw>
                </a:effectLst>
              </a:rPr>
              <a:t>Evaluation</a:t>
            </a:r>
            <a:r>
              <a:rPr lang="en-US" sz="4000" dirty="0" smtClean="0"/>
              <a:t> is merely the means.</a:t>
            </a:r>
            <a:r>
              <a:rPr lang="en-US" sz="4000" baseline="30000" dirty="0" smtClean="0"/>
              <a:t>©</a:t>
            </a:r>
          </a:p>
          <a:p>
            <a:pPr marL="0" indent="0">
              <a:buNone/>
            </a:pPr>
            <a:endParaRPr lang="en-US" sz="4000" dirty="0" smtClean="0"/>
          </a:p>
          <a:p>
            <a:pPr marL="0" indent="0">
              <a:buNone/>
            </a:pPr>
            <a:endParaRPr lang="en-US" sz="4000" dirty="0" smtClean="0"/>
          </a:p>
          <a:p>
            <a:pPr marL="0" indent="0"/>
            <a:endParaRPr lang="en-US" sz="4000" dirty="0" smtClean="0"/>
          </a:p>
          <a:p>
            <a:pPr marL="0" indent="0"/>
            <a:endParaRPr lang="en-US" sz="40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29932"/>
            <a:ext cx="9144000" cy="6848232"/>
          </a:xfrm>
          <a:prstGeom prst="rect">
            <a:avLst/>
          </a:prstGeom>
        </p:spPr>
      </p:pic>
    </p:spTree>
    <p:extLst>
      <p:ext uri="{BB962C8B-B14F-4D97-AF65-F5344CB8AC3E}">
        <p14:creationId xmlns:p14="http://schemas.microsoft.com/office/powerpoint/2010/main" val="34338284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School based Professional Learning for </a:t>
            </a:r>
            <a:r>
              <a:rPr lang="en-US" sz="2800" dirty="0" smtClean="0"/>
              <a:t/>
            </a:r>
            <a:br>
              <a:rPr lang="en-US" sz="2800" dirty="0" smtClean="0"/>
            </a:br>
            <a:r>
              <a:rPr lang="en-US" sz="2800" dirty="0" smtClean="0"/>
              <a:t>Implementing </a:t>
            </a:r>
            <a:r>
              <a:rPr lang="en-US" sz="2800" dirty="0"/>
              <a:t>the Common Core</a:t>
            </a:r>
            <a:br>
              <a:rPr lang="en-US" sz="2800" dirty="0"/>
            </a:br>
            <a:endParaRPr lang="en-US" sz="2800" dirty="0"/>
          </a:p>
        </p:txBody>
      </p:sp>
      <p:sp>
        <p:nvSpPr>
          <p:cNvPr id="3" name="TextBox 2"/>
          <p:cNvSpPr txBox="1"/>
          <p:nvPr/>
        </p:nvSpPr>
        <p:spPr>
          <a:xfrm>
            <a:off x="1524000" y="1625600"/>
            <a:ext cx="5583580" cy="2246769"/>
          </a:xfrm>
          <a:prstGeom prst="rect">
            <a:avLst/>
          </a:prstGeom>
          <a:noFill/>
        </p:spPr>
        <p:txBody>
          <a:bodyPr wrap="none" rtlCol="0">
            <a:spAutoFit/>
          </a:bodyPr>
          <a:lstStyle/>
          <a:p>
            <a:pPr marL="285750" indent="-285750">
              <a:buFont typeface="Arial"/>
              <a:buChar char="•"/>
            </a:pPr>
            <a:r>
              <a:rPr lang="en-US" sz="2800" dirty="0" smtClean="0"/>
              <a:t>Managing Change</a:t>
            </a:r>
          </a:p>
          <a:p>
            <a:pPr marL="285750" indent="-285750">
              <a:buFont typeface="Arial"/>
              <a:buChar char="•"/>
            </a:pPr>
            <a:r>
              <a:rPr lang="en-US" sz="2800" dirty="0" smtClean="0"/>
              <a:t>Facilitating Learning Teams</a:t>
            </a:r>
          </a:p>
          <a:p>
            <a:pPr marL="285750" indent="-285750">
              <a:buFont typeface="Arial"/>
              <a:buChar char="•"/>
            </a:pPr>
            <a:r>
              <a:rPr lang="en-US" sz="2800" dirty="0" smtClean="0"/>
              <a:t>Learning Designs</a:t>
            </a:r>
          </a:p>
          <a:p>
            <a:pPr marL="285750" indent="-285750">
              <a:buFont typeface="Arial"/>
              <a:buChar char="•"/>
            </a:pPr>
            <a:r>
              <a:rPr lang="en-US" sz="2800" dirty="0" smtClean="0"/>
              <a:t>Standards for Professional Learning </a:t>
            </a:r>
          </a:p>
          <a:p>
            <a:endParaRPr lang="en-US" sz="2800" dirty="0" smtClean="0"/>
          </a:p>
        </p:txBody>
      </p:sp>
    </p:spTree>
    <p:extLst>
      <p:ext uri="{BB962C8B-B14F-4D97-AF65-F5344CB8AC3E}">
        <p14:creationId xmlns:p14="http://schemas.microsoft.com/office/powerpoint/2010/main" val="208723521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Each Unit…….</a:t>
            </a:r>
            <a:endParaRPr lang="en-US" dirty="0"/>
          </a:p>
        </p:txBody>
      </p:sp>
      <p:sp>
        <p:nvSpPr>
          <p:cNvPr id="3" name="TextBox 2"/>
          <p:cNvSpPr txBox="1"/>
          <p:nvPr/>
        </p:nvSpPr>
        <p:spPr>
          <a:xfrm>
            <a:off x="1003300" y="1701800"/>
            <a:ext cx="7810500" cy="2246769"/>
          </a:xfrm>
          <a:prstGeom prst="rect">
            <a:avLst/>
          </a:prstGeom>
          <a:noFill/>
        </p:spPr>
        <p:txBody>
          <a:bodyPr wrap="square" rtlCol="0">
            <a:spAutoFit/>
          </a:bodyPr>
          <a:lstStyle/>
          <a:p>
            <a:pPr marL="285750" indent="-285750">
              <a:buFont typeface="Arial"/>
              <a:buChar char="•"/>
            </a:pPr>
            <a:r>
              <a:rPr lang="en-US" sz="2800" dirty="0" smtClean="0"/>
              <a:t>Facilitator packet with background, handouts and protocols</a:t>
            </a:r>
          </a:p>
          <a:p>
            <a:pPr marL="285750" indent="-285750">
              <a:buFont typeface="Arial"/>
              <a:buChar char="•"/>
            </a:pPr>
            <a:r>
              <a:rPr lang="en-US" sz="2800" dirty="0" smtClean="0"/>
              <a:t>Facilitator slides with notes (PPT)</a:t>
            </a:r>
          </a:p>
          <a:p>
            <a:pPr marL="285750" indent="-285750">
              <a:buFont typeface="Arial"/>
              <a:buChar char="•"/>
            </a:pPr>
            <a:r>
              <a:rPr lang="en-US" sz="2800" dirty="0" smtClean="0"/>
              <a:t>Facilitator slides without notes (PPT)</a:t>
            </a:r>
          </a:p>
          <a:p>
            <a:pPr marL="285750" indent="-285750">
              <a:buFont typeface="Arial"/>
              <a:buChar char="•"/>
            </a:pPr>
            <a:r>
              <a:rPr lang="en-US" sz="2800" dirty="0" smtClean="0"/>
              <a:t>Facilitator slides with notes (PDF)</a:t>
            </a:r>
            <a:endParaRPr lang="en-US" sz="2800" dirty="0"/>
          </a:p>
        </p:txBody>
      </p:sp>
    </p:spTree>
    <p:extLst>
      <p:ext uri="{BB962C8B-B14F-4D97-AF65-F5344CB8AC3E}">
        <p14:creationId xmlns:p14="http://schemas.microsoft.com/office/powerpoint/2010/main" val="250745397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a:t>
            </a:r>
            <a:endParaRPr lang="en-US" dirty="0"/>
          </a:p>
        </p:txBody>
      </p:sp>
      <p:sp>
        <p:nvSpPr>
          <p:cNvPr id="3" name="TextBox 2"/>
          <p:cNvSpPr txBox="1"/>
          <p:nvPr/>
        </p:nvSpPr>
        <p:spPr>
          <a:xfrm>
            <a:off x="774700" y="1828800"/>
            <a:ext cx="8443337" cy="3231654"/>
          </a:xfrm>
          <a:prstGeom prst="rect">
            <a:avLst/>
          </a:prstGeom>
          <a:noFill/>
        </p:spPr>
        <p:txBody>
          <a:bodyPr wrap="none" rtlCol="0">
            <a:spAutoFit/>
          </a:bodyPr>
          <a:lstStyle/>
          <a:p>
            <a:pPr marL="342900" indent="-342900">
              <a:buFont typeface="Arial"/>
              <a:buChar char="•"/>
            </a:pPr>
            <a:r>
              <a:rPr lang="en-US" sz="2400" dirty="0" smtClean="0"/>
              <a:t>Use the units “as is” with staff, PLCs, small groups as needed </a:t>
            </a:r>
          </a:p>
          <a:p>
            <a:pPr marL="342900" indent="-342900">
              <a:buFont typeface="Arial"/>
              <a:buChar char="•"/>
            </a:pPr>
            <a:r>
              <a:rPr lang="en-US" sz="2400" dirty="0" smtClean="0"/>
              <a:t>Identify sections that could be embedded in other work</a:t>
            </a:r>
          </a:p>
          <a:p>
            <a:pPr marL="342900" indent="-342900">
              <a:buFont typeface="Arial"/>
              <a:buChar char="•"/>
            </a:pPr>
            <a:r>
              <a:rPr lang="en-US" sz="2400" dirty="0" smtClean="0"/>
              <a:t>Apply the Learning Designs unit to your PD work for next year</a:t>
            </a:r>
          </a:p>
          <a:p>
            <a:pPr marL="342900" indent="-342900">
              <a:buFont typeface="Arial"/>
              <a:buChar char="•"/>
            </a:pPr>
            <a:r>
              <a:rPr lang="en-US" sz="2400" dirty="0" smtClean="0"/>
              <a:t>Use the Standards Unit to rethink your current PD policies</a:t>
            </a:r>
          </a:p>
          <a:p>
            <a:pPr marL="342900" indent="-342900">
              <a:buFont typeface="Arial"/>
              <a:buChar char="•"/>
            </a:pPr>
            <a:endParaRPr lang="en-US" sz="2400" dirty="0" smtClean="0"/>
          </a:p>
          <a:p>
            <a:endParaRPr lang="en-US" sz="2400" dirty="0" smtClean="0"/>
          </a:p>
          <a:p>
            <a:r>
              <a:rPr lang="en-US" sz="2400" dirty="0" smtClean="0"/>
              <a:t> </a:t>
            </a:r>
            <a:endParaRPr lang="en-US" sz="2400" dirty="0"/>
          </a:p>
          <a:p>
            <a:endParaRPr lang="en-US" dirty="0" smtClean="0"/>
          </a:p>
          <a:p>
            <a:endParaRPr lang="en-US" dirty="0"/>
          </a:p>
        </p:txBody>
      </p:sp>
    </p:spTree>
    <p:extLst>
      <p:ext uri="{BB962C8B-B14F-4D97-AF65-F5344CB8AC3E}">
        <p14:creationId xmlns:p14="http://schemas.microsoft.com/office/powerpoint/2010/main" val="2065469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 Evaluation System</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340486834"/>
              </p:ext>
            </p:extLst>
          </p:nvPr>
        </p:nvGraphicFramePr>
        <p:xfrm>
          <a:off x="402771" y="1671416"/>
          <a:ext cx="8458200" cy="2346960"/>
        </p:xfrm>
        <a:graphic>
          <a:graphicData uri="http://schemas.openxmlformats.org/drawingml/2006/table">
            <a:tbl>
              <a:tblPr firstRow="1" bandRow="1">
                <a:tableStyleId>{5C22544A-7EE6-4342-B048-85BDC9FD1C3A}</a:tableStyleId>
              </a:tblPr>
              <a:tblGrid>
                <a:gridCol w="8458200"/>
              </a:tblGrid>
              <a:tr h="970184">
                <a:tc>
                  <a:txBody>
                    <a:bodyPr/>
                    <a:lstStyle/>
                    <a:p>
                      <a:pPr marL="282575" indent="-282575" algn="l">
                        <a:spcAft>
                          <a:spcPts val="1200"/>
                        </a:spcAft>
                        <a:buFont typeface="Arial" pitchFamily="34" charset="0"/>
                        <a:buChar char="•"/>
                      </a:pPr>
                      <a:r>
                        <a:rPr lang="en-US" sz="3200" b="0" kern="120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What</a:t>
                      </a:r>
                      <a:r>
                        <a:rPr lang="en-US" sz="3200" b="0" kern="1200" baseline="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 is the basis of principals’ evaluation?</a:t>
                      </a:r>
                    </a:p>
                    <a:p>
                      <a:pPr marL="282575" indent="-282575" algn="l">
                        <a:spcAft>
                          <a:spcPts val="1200"/>
                        </a:spcAft>
                        <a:buFont typeface="Arial" pitchFamily="34" charset="0"/>
                        <a:buChar char="•"/>
                      </a:pPr>
                      <a:r>
                        <a:rPr lang="en-US" sz="3200" b="0" kern="1200" baseline="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How will principal effectiveness be documented?</a:t>
                      </a:r>
                    </a:p>
                    <a:p>
                      <a:pPr marL="282575" indent="-282575" algn="l">
                        <a:buFont typeface="Arial" pitchFamily="34" charset="0"/>
                        <a:buChar char="•"/>
                      </a:pPr>
                      <a:r>
                        <a:rPr lang="en-US" sz="3200" b="0" kern="1200" baseline="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How will principal effectiveness be rated?</a:t>
                      </a:r>
                      <a:endParaRPr lang="en-US" sz="3200" b="0" kern="120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5077A6"/>
                    </a:solidFill>
                  </a:tcPr>
                </a:tc>
              </a:tr>
            </a:tbl>
          </a:graphicData>
        </a:graphic>
      </p:graphicFrame>
    </p:spTree>
    <p:extLst>
      <p:ext uri="{BB962C8B-B14F-4D97-AF65-F5344CB8AC3E}">
        <p14:creationId xmlns:p14="http://schemas.microsoft.com/office/powerpoint/2010/main" val="27442533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671124688"/>
              </p:ext>
            </p:extLst>
          </p:nvPr>
        </p:nvGraphicFramePr>
        <p:xfrm>
          <a:off x="1204346" y="2411645"/>
          <a:ext cx="6735308" cy="3140070"/>
        </p:xfrm>
        <a:graphic>
          <a:graphicData uri="http://schemas.openxmlformats.org/drawingml/2006/table">
            <a:tbl>
              <a:tblPr firstRow="1" bandRow="1">
                <a:tableStyleId>{5C22544A-7EE6-4342-B048-85BDC9FD1C3A}</a:tableStyleId>
              </a:tblPr>
              <a:tblGrid>
                <a:gridCol w="6735308"/>
              </a:tblGrid>
              <a:tr h="3140070">
                <a:tc>
                  <a:txBody>
                    <a:bodyPr/>
                    <a:lstStyle/>
                    <a:p>
                      <a:pPr algn="ctr"/>
                      <a:r>
                        <a:rPr lang="en-US" sz="4800" b="0" kern="1200" dirty="0" smtClean="0">
                          <a:solidFill>
                            <a:srgbClr val="000000"/>
                          </a:solidFill>
                          <a:effectLst>
                            <a:outerShdw blurRad="38100" dist="38100" dir="2700000" algn="tl">
                              <a:srgbClr val="000000">
                                <a:alpha val="43137"/>
                              </a:srgbClr>
                            </a:outerShdw>
                          </a:effectLst>
                          <a:latin typeface="Arial" pitchFamily="34" charset="0"/>
                          <a:ea typeface="+mn-ea"/>
                          <a:cs typeface="Arial" pitchFamily="34" charset="0"/>
                        </a:rPr>
                        <a:t>What</a:t>
                      </a:r>
                      <a:r>
                        <a:rPr lang="en-US" sz="4800" b="0" kern="1200" baseline="0" dirty="0" smtClean="0">
                          <a:solidFill>
                            <a:srgbClr val="000000"/>
                          </a:solidFill>
                          <a:effectLst>
                            <a:outerShdw blurRad="38100" dist="38100" dir="2700000" algn="tl">
                              <a:srgbClr val="000000">
                                <a:alpha val="43137"/>
                              </a:srgbClr>
                            </a:outerShdw>
                          </a:effectLst>
                          <a:latin typeface="Arial" pitchFamily="34" charset="0"/>
                          <a:ea typeface="+mn-ea"/>
                          <a:cs typeface="Arial" pitchFamily="34" charset="0"/>
                        </a:rPr>
                        <a:t> is the basis of principals’ evaluation?</a:t>
                      </a:r>
                      <a:endParaRPr lang="en-US" sz="4800" b="0" kern="1200" dirty="0" smtClean="0">
                        <a:solidFill>
                          <a:srgbClr val="000000"/>
                        </a:solidFill>
                        <a:effectLst>
                          <a:outerShdw blurRad="38100" dist="38100" dir="2700000" algn="tl">
                            <a:srgbClr val="000000">
                              <a:alpha val="43137"/>
                            </a:srgbClr>
                          </a:outerShdw>
                        </a:effectLst>
                        <a:latin typeface="Arial" pitchFamily="34" charset="0"/>
                        <a:ea typeface="+mn-ea"/>
                        <a:cs typeface="Arial"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5077A6"/>
                    </a:solidFill>
                  </a:tcPr>
                </a:tc>
              </a:tr>
            </a:tbl>
          </a:graphicData>
        </a:graphic>
      </p:graphicFrame>
    </p:spTree>
    <p:extLst>
      <p:ext uri="{BB962C8B-B14F-4D97-AF65-F5344CB8AC3E}">
        <p14:creationId xmlns:p14="http://schemas.microsoft.com/office/powerpoint/2010/main" val="13746619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6"/>
          <p:cNvSpPr>
            <a:spLocks noGrp="1" noChangeArrowheads="1"/>
          </p:cNvSpPr>
          <p:nvPr>
            <p:ph type="title"/>
          </p:nvPr>
        </p:nvSpPr>
        <p:spPr>
          <a:xfrm>
            <a:off x="0" y="214529"/>
            <a:ext cx="9144000" cy="895951"/>
          </a:xfrm>
        </p:spPr>
        <p:txBody>
          <a:bodyPr anchor="ctr">
            <a:normAutofit/>
          </a:bodyPr>
          <a:lstStyle/>
          <a:p>
            <a:pPr eaLnBrk="1" hangingPunct="1">
              <a:defRPr/>
            </a:pPr>
            <a:r>
              <a:rPr lang="en-US" dirty="0" smtClean="0"/>
              <a:t>Main Components</a:t>
            </a:r>
          </a:p>
        </p:txBody>
      </p:sp>
      <p:graphicFrame>
        <p:nvGraphicFramePr>
          <p:cNvPr id="3" name="Table 2"/>
          <p:cNvGraphicFramePr>
            <a:graphicFrameLocks noGrp="1"/>
          </p:cNvGraphicFramePr>
          <p:nvPr>
            <p:extLst>
              <p:ext uri="{D42A27DB-BD31-4B8C-83A1-F6EECF244321}">
                <p14:modId xmlns:p14="http://schemas.microsoft.com/office/powerpoint/2010/main" val="4095384038"/>
              </p:ext>
            </p:extLst>
          </p:nvPr>
        </p:nvGraphicFramePr>
        <p:xfrm>
          <a:off x="332875" y="2279575"/>
          <a:ext cx="8534400" cy="2175309"/>
        </p:xfrm>
        <a:graphic>
          <a:graphicData uri="http://schemas.openxmlformats.org/drawingml/2006/table">
            <a:tbl>
              <a:tblPr firstRow="1" bandRow="1">
                <a:tableStyleId>{5C22544A-7EE6-4342-B048-85BDC9FD1C3A}</a:tableStyleId>
              </a:tblPr>
              <a:tblGrid>
                <a:gridCol w="8534400"/>
              </a:tblGrid>
              <a:tr h="559869">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defRPr/>
                      </a:pPr>
                      <a:r>
                        <a:rPr kumimoji="0" lang="en-US" sz="1600" b="1" i="0" u="none" strike="noStrike" kern="1200" cap="none" spc="0" normalizeH="0" baseline="0" noProof="0" dirty="0" smtClean="0">
                          <a:ln>
                            <a:noFill/>
                          </a:ln>
                          <a:solidFill>
                            <a:schemeClr val="tx1"/>
                          </a:solidFill>
                          <a:effectLst/>
                          <a:uLnTx/>
                          <a:uFillTx/>
                          <a:latin typeface="Arial" pitchFamily="34" charset="0"/>
                          <a:ea typeface="Times New Roman" pitchFamily="18" charset="0"/>
                          <a:cs typeface="Arial" pitchFamily="34" charset="0"/>
                        </a:rPr>
                        <a:t>Sample Performance Indicators</a:t>
                      </a:r>
                      <a:endParaRPr kumimoji="0" lang="en-US"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defRPr/>
                      </a:pPr>
                      <a:r>
                        <a:rPr kumimoji="0" lang="en-US" sz="1400" b="0" i="1" u="none" strike="noStrike" kern="1200" cap="none" spc="0" normalizeH="0" baseline="0" noProof="0" dirty="0" smtClean="0">
                          <a:ln>
                            <a:noFill/>
                          </a:ln>
                          <a:solidFill>
                            <a:schemeClr val="tx1"/>
                          </a:solidFill>
                          <a:effectLst/>
                          <a:uLnTx/>
                          <a:uFillTx/>
                          <a:latin typeface="Arial" pitchFamily="34" charset="0"/>
                          <a:ea typeface="Times New Roman" pitchFamily="18" charset="0"/>
                          <a:cs typeface="Arial" pitchFamily="34" charset="0"/>
                        </a:rPr>
                        <a:t>Examples may include, but are not limited to:</a:t>
                      </a: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70840">
                <a:tc>
                  <a:txBody>
                    <a:bodyPr/>
                    <a:lstStyle/>
                    <a:p>
                      <a:r>
                        <a:rPr lang="en-US" sz="1600" b="1" dirty="0" smtClean="0">
                          <a:solidFill>
                            <a:schemeClr val="tx1"/>
                          </a:solidFill>
                          <a:effectLst/>
                          <a:latin typeface="Arial" pitchFamily="34" charset="0"/>
                          <a:cs typeface="Arial" pitchFamily="34" charset="0"/>
                        </a:rPr>
                        <a:t>The principal: </a:t>
                      </a:r>
                    </a:p>
                    <a:p>
                      <a:pPr marL="403225" indent="-403225">
                        <a:tabLst>
                          <a:tab pos="403225" algn="l"/>
                        </a:tabLst>
                      </a:pPr>
                      <a:r>
                        <a:rPr lang="en-US" sz="1400" kern="1200" dirty="0" smtClean="0">
                          <a:solidFill>
                            <a:schemeClr val="dk1"/>
                          </a:solidFill>
                          <a:effectLst/>
                          <a:latin typeface="Arial" pitchFamily="34" charset="0"/>
                          <a:ea typeface="+mn-ea"/>
                          <a:cs typeface="Arial" pitchFamily="34" charset="0"/>
                        </a:rPr>
                        <a:t>4.1	Demonstrates and communicates a working knowledge and understanding of Kentucky school laws and regulations,</a:t>
                      </a:r>
                      <a:r>
                        <a:rPr lang="en-US" sz="1400" kern="1200" baseline="0" dirty="0" smtClean="0">
                          <a:solidFill>
                            <a:schemeClr val="dk1"/>
                          </a:solidFill>
                          <a:effectLst/>
                          <a:latin typeface="Arial" pitchFamily="34" charset="0"/>
                          <a:ea typeface="+mn-ea"/>
                          <a:cs typeface="Arial" pitchFamily="34" charset="0"/>
                        </a:rPr>
                        <a:t> </a:t>
                      </a:r>
                      <a:r>
                        <a:rPr lang="en-US" sz="1400" kern="1200" dirty="0" smtClean="0">
                          <a:solidFill>
                            <a:schemeClr val="dk1"/>
                          </a:solidFill>
                          <a:effectLst/>
                          <a:latin typeface="Arial" pitchFamily="34" charset="0"/>
                          <a:ea typeface="+mn-ea"/>
                          <a:cs typeface="Arial" pitchFamily="34" charset="0"/>
                        </a:rPr>
                        <a:t>and school/district policies and procedures.</a:t>
                      </a:r>
                      <a:r>
                        <a:rPr lang="en-US" sz="1400" b="1" i="1" kern="1200" dirty="0" smtClean="0">
                          <a:solidFill>
                            <a:schemeClr val="dk1"/>
                          </a:solidFill>
                          <a:effectLst/>
                          <a:latin typeface="Arial" pitchFamily="34" charset="0"/>
                          <a:ea typeface="+mn-ea"/>
                          <a:cs typeface="Arial" pitchFamily="34" charset="0"/>
                        </a:rPr>
                        <a:t> </a:t>
                      </a:r>
                      <a:endParaRPr lang="en-US" sz="1400" kern="1200" dirty="0" smtClean="0">
                        <a:solidFill>
                          <a:schemeClr val="dk1"/>
                        </a:solidFill>
                        <a:effectLst/>
                        <a:latin typeface="Arial" pitchFamily="34" charset="0"/>
                        <a:ea typeface="+mn-ea"/>
                        <a:cs typeface="Arial" pitchFamily="34" charset="0"/>
                      </a:endParaRPr>
                    </a:p>
                    <a:p>
                      <a:pPr marL="403225" indent="-403225">
                        <a:tabLst>
                          <a:tab pos="403225" algn="l"/>
                        </a:tabLst>
                      </a:pPr>
                      <a:r>
                        <a:rPr lang="en-US" sz="1400" kern="1200" dirty="0" smtClean="0">
                          <a:solidFill>
                            <a:schemeClr val="dk1"/>
                          </a:solidFill>
                          <a:effectLst/>
                          <a:latin typeface="Arial" pitchFamily="34" charset="0"/>
                          <a:ea typeface="+mn-ea"/>
                          <a:cs typeface="Arial" pitchFamily="34" charset="0"/>
                        </a:rPr>
                        <a:t>4.2	Establishes, in collaboration with the school council, and enforces policies and procedures</a:t>
                      </a:r>
                      <a:r>
                        <a:rPr lang="en-US" sz="1400" kern="1200" baseline="0" dirty="0" smtClean="0">
                          <a:solidFill>
                            <a:schemeClr val="dk1"/>
                          </a:solidFill>
                          <a:effectLst/>
                          <a:latin typeface="Arial" pitchFamily="34" charset="0"/>
                          <a:ea typeface="+mn-ea"/>
                          <a:cs typeface="Arial" pitchFamily="34" charset="0"/>
                        </a:rPr>
                        <a:t> to ensure </a:t>
                      </a:r>
                      <a:r>
                        <a:rPr lang="en-US" sz="1400" kern="1200" dirty="0" smtClean="0">
                          <a:solidFill>
                            <a:schemeClr val="dk1"/>
                          </a:solidFill>
                          <a:effectLst/>
                          <a:latin typeface="Arial" pitchFamily="34" charset="0"/>
                          <a:ea typeface="+mn-ea"/>
                          <a:cs typeface="Arial" pitchFamily="34" charset="0"/>
                        </a:rPr>
                        <a:t>to ensure a safe, secure, efficient, and orderly facility</a:t>
                      </a:r>
                      <a:r>
                        <a:rPr lang="en-US" sz="1400" kern="1200" baseline="0" dirty="0" smtClean="0">
                          <a:solidFill>
                            <a:schemeClr val="dk1"/>
                          </a:solidFill>
                          <a:effectLst/>
                          <a:latin typeface="Arial" pitchFamily="34" charset="0"/>
                          <a:ea typeface="+mn-ea"/>
                          <a:cs typeface="Arial" pitchFamily="34" charset="0"/>
                        </a:rPr>
                        <a:t> </a:t>
                      </a:r>
                      <a:r>
                        <a:rPr lang="en-US" sz="1400" kern="1200" dirty="0" smtClean="0">
                          <a:solidFill>
                            <a:schemeClr val="dk1"/>
                          </a:solidFill>
                          <a:effectLst/>
                          <a:latin typeface="Arial" pitchFamily="34" charset="0"/>
                          <a:ea typeface="+mn-ea"/>
                          <a:cs typeface="Arial" pitchFamily="34" charset="0"/>
                        </a:rPr>
                        <a:t>and grounds.</a:t>
                      </a:r>
                    </a:p>
                    <a:p>
                      <a:pPr marL="0" indent="0">
                        <a:tabLst>
                          <a:tab pos="403225" algn="l"/>
                        </a:tabLst>
                      </a:pPr>
                      <a:r>
                        <a:rPr lang="en-US" sz="1400" kern="1200" dirty="0" smtClean="0">
                          <a:solidFill>
                            <a:schemeClr val="dk1"/>
                          </a:solidFill>
                          <a:effectLst/>
                          <a:latin typeface="Arial" pitchFamily="34" charset="0"/>
                          <a:ea typeface="+mn-ea"/>
                          <a:cs typeface="Arial" pitchFamily="34" charset="0"/>
                        </a:rPr>
                        <a:t>4.3	Monitors and provides efficient supervision for all physical plant and related activities </a:t>
                      </a:r>
                    </a:p>
                    <a:p>
                      <a:pPr marL="0" indent="403225">
                        <a:tabLst>
                          <a:tab pos="403225" algn="l"/>
                        </a:tabLst>
                      </a:pPr>
                      <a:r>
                        <a:rPr lang="en-US" sz="1400" kern="1200" dirty="0" smtClean="0">
                          <a:solidFill>
                            <a:schemeClr val="dk1"/>
                          </a:solidFill>
                          <a:effectLst/>
                          <a:latin typeface="Arial" pitchFamily="34" charset="0"/>
                          <a:ea typeface="+mn-ea"/>
                          <a:cs typeface="Arial" pitchFamily="34" charset="0"/>
                        </a:rPr>
                        <a:t>through an appropriate process.</a:t>
                      </a:r>
                      <a:endParaRPr lang="en-US" sz="1400" kern="1200" dirty="0">
                        <a:solidFill>
                          <a:schemeClr val="dk1"/>
                        </a:solidFill>
                        <a:effectLst/>
                        <a:latin typeface="Arial" pitchFamily="34" charset="0"/>
                        <a:ea typeface="+mn-ea"/>
                        <a:cs typeface="Arial"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91075402"/>
              </p:ext>
            </p:extLst>
          </p:nvPr>
        </p:nvGraphicFramePr>
        <p:xfrm>
          <a:off x="332875" y="4453860"/>
          <a:ext cx="8534400" cy="2049567"/>
        </p:xfrm>
        <a:graphic>
          <a:graphicData uri="http://schemas.openxmlformats.org/drawingml/2006/table">
            <a:tbl>
              <a:tblPr firstRow="1" firstCol="1" bandRow="1" bandCol="1"/>
              <a:tblGrid>
                <a:gridCol w="2133101"/>
                <a:gridCol w="2134099"/>
                <a:gridCol w="2133101"/>
                <a:gridCol w="2134099"/>
              </a:tblGrid>
              <a:tr h="689640">
                <a:tc>
                  <a:txBody>
                    <a:bodyPr/>
                    <a:lstStyle/>
                    <a:p>
                      <a:pPr marL="0" marR="0" algn="ctr">
                        <a:spcBef>
                          <a:spcPts val="0"/>
                        </a:spcBef>
                        <a:spcAft>
                          <a:spcPts val="0"/>
                        </a:spcAft>
                      </a:pPr>
                      <a:r>
                        <a:rPr lang="en-US" sz="1400" b="1" dirty="0" smtClean="0">
                          <a:solidFill>
                            <a:schemeClr val="bg1"/>
                          </a:solidFill>
                          <a:effectLst>
                            <a:outerShdw blurRad="38100" dist="38100" dir="2700000" algn="tl">
                              <a:srgbClr val="000000">
                                <a:alpha val="43137"/>
                              </a:srgbClr>
                            </a:outerShdw>
                          </a:effectLst>
                          <a:latin typeface="Arial" pitchFamily="34" charset="0"/>
                          <a:ea typeface="Times New Roman"/>
                          <a:cs typeface="Arial" pitchFamily="34" charset="0"/>
                        </a:rPr>
                        <a:t>Exemplary</a:t>
                      </a:r>
                    </a:p>
                    <a:p>
                      <a:pPr marL="0" marR="0" algn="ctr">
                        <a:spcBef>
                          <a:spcPts val="0"/>
                        </a:spcBef>
                        <a:spcAft>
                          <a:spcPts val="0"/>
                        </a:spcAft>
                      </a:pPr>
                      <a:r>
                        <a:rPr lang="en-US" sz="1050" b="0" i="1" dirty="0" smtClean="0">
                          <a:solidFill>
                            <a:schemeClr val="bg1"/>
                          </a:solidFill>
                          <a:effectLst>
                            <a:outerShdw blurRad="38100" dist="38100" dir="2700000" algn="tl">
                              <a:srgbClr val="000000">
                                <a:alpha val="43137"/>
                              </a:srgbClr>
                            </a:outerShdw>
                          </a:effectLst>
                          <a:latin typeface="Arial" pitchFamily="34" charset="0"/>
                          <a:ea typeface="Times New Roman"/>
                          <a:cs typeface="Arial" pitchFamily="34" charset="0"/>
                        </a:rPr>
                        <a:t>In addition to meeting the requirements for Accomplished...</a:t>
                      </a:r>
                      <a:endParaRPr lang="en-US" sz="1050" b="0" i="1" dirty="0">
                        <a:solidFill>
                          <a:schemeClr val="bg1"/>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5077A6"/>
                    </a:solidFill>
                  </a:tcPr>
                </a:tc>
                <a:tc>
                  <a:txBody>
                    <a:bodyPr/>
                    <a:lstStyle/>
                    <a:p>
                      <a:pPr marL="0" marR="0" algn="ctr">
                        <a:spcBef>
                          <a:spcPts val="0"/>
                        </a:spcBef>
                        <a:spcAft>
                          <a:spcPts val="0"/>
                        </a:spcAft>
                      </a:pPr>
                      <a:r>
                        <a:rPr lang="en-US" sz="1400" b="1" dirty="0" smtClean="0">
                          <a:solidFill>
                            <a:schemeClr val="bg1"/>
                          </a:solidFill>
                          <a:effectLst>
                            <a:outerShdw blurRad="38100" dist="38100" dir="2700000" algn="tl">
                              <a:srgbClr val="000000">
                                <a:alpha val="43137"/>
                              </a:srgbClr>
                            </a:outerShdw>
                          </a:effectLst>
                          <a:latin typeface="Arial" pitchFamily="34" charset="0"/>
                          <a:ea typeface="Times New Roman"/>
                          <a:cs typeface="Arial" pitchFamily="34" charset="0"/>
                        </a:rPr>
                        <a:t>Accomplished</a:t>
                      </a:r>
                      <a:endParaRPr lang="en-US" sz="1400" b="1" dirty="0">
                        <a:solidFill>
                          <a:schemeClr val="bg1"/>
                        </a:solidFill>
                        <a:effectLst>
                          <a:outerShdw blurRad="38100" dist="38100" dir="2700000" algn="tl">
                            <a:srgbClr val="000000">
                              <a:alpha val="43137"/>
                            </a:srgbClr>
                          </a:outerShdw>
                        </a:effectLst>
                        <a:latin typeface="Arial" pitchFamily="34" charset="0"/>
                        <a:ea typeface="Times New Roman"/>
                        <a:cs typeface="Arial" pitchFamily="34" charset="0"/>
                      </a:endParaRPr>
                    </a:p>
                    <a:p>
                      <a:pPr marL="0" marR="0" algn="ctr">
                        <a:spcBef>
                          <a:spcPts val="0"/>
                        </a:spcBef>
                        <a:spcAft>
                          <a:spcPts val="0"/>
                        </a:spcAft>
                      </a:pPr>
                      <a:r>
                        <a:rPr lang="en-US" sz="1050" i="1" dirty="0" smtClean="0">
                          <a:solidFill>
                            <a:schemeClr val="bg1"/>
                          </a:solidFill>
                          <a:effectLst>
                            <a:outerShdw blurRad="38100" dist="38100" dir="2700000" algn="tl">
                              <a:srgbClr val="000000">
                                <a:alpha val="43137"/>
                              </a:srgbClr>
                            </a:outerShdw>
                          </a:effectLst>
                          <a:latin typeface="Arial" pitchFamily="34" charset="0"/>
                          <a:ea typeface="Times New Roman"/>
                          <a:cs typeface="Arial" pitchFamily="34" charset="0"/>
                        </a:rPr>
                        <a:t>is </a:t>
                      </a:r>
                      <a:r>
                        <a:rPr lang="en-US" sz="1050" i="1" dirty="0">
                          <a:solidFill>
                            <a:schemeClr val="bg1"/>
                          </a:solidFill>
                          <a:effectLst>
                            <a:outerShdw blurRad="38100" dist="38100" dir="2700000" algn="tl">
                              <a:srgbClr val="000000">
                                <a:alpha val="43137"/>
                              </a:srgbClr>
                            </a:outerShdw>
                          </a:effectLst>
                          <a:latin typeface="Arial" pitchFamily="34" charset="0"/>
                          <a:ea typeface="Times New Roman"/>
                          <a:cs typeface="Arial" pitchFamily="34" charset="0"/>
                        </a:rPr>
                        <a:t>the expected level of performance.</a:t>
                      </a:r>
                      <a:endParaRPr lang="en-US" sz="1600" dirty="0">
                        <a:solidFill>
                          <a:schemeClr val="bg1"/>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5077A6"/>
                    </a:solidFill>
                  </a:tcPr>
                </a:tc>
                <a:tc>
                  <a:txBody>
                    <a:bodyPr/>
                    <a:lstStyle/>
                    <a:p>
                      <a:pPr marL="0" marR="0" algn="ctr">
                        <a:spcBef>
                          <a:spcPts val="0"/>
                        </a:spcBef>
                        <a:spcAft>
                          <a:spcPts val="0"/>
                        </a:spcAft>
                      </a:pPr>
                      <a:r>
                        <a:rPr lang="en-US" sz="1400" b="1" dirty="0" smtClean="0">
                          <a:solidFill>
                            <a:schemeClr val="bg1"/>
                          </a:solidFill>
                          <a:effectLst>
                            <a:outerShdw blurRad="38100" dist="38100" dir="2700000" algn="tl">
                              <a:srgbClr val="000000">
                                <a:alpha val="43137"/>
                              </a:srgbClr>
                            </a:outerShdw>
                          </a:effectLst>
                          <a:latin typeface="Arial" pitchFamily="34" charset="0"/>
                          <a:ea typeface="Times New Roman"/>
                          <a:cs typeface="Arial" pitchFamily="34" charset="0"/>
                        </a:rPr>
                        <a:t>Developing</a:t>
                      </a:r>
                      <a:endParaRPr lang="en-US" sz="1400" dirty="0">
                        <a:solidFill>
                          <a:schemeClr val="bg1"/>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5077A6"/>
                    </a:solidFill>
                  </a:tcPr>
                </a:tc>
                <a:tc>
                  <a:txBody>
                    <a:bodyPr/>
                    <a:lstStyle/>
                    <a:p>
                      <a:pPr marL="0" marR="0" algn="ctr">
                        <a:spcBef>
                          <a:spcPts val="0"/>
                        </a:spcBef>
                        <a:spcAft>
                          <a:spcPts val="0"/>
                        </a:spcAft>
                      </a:pPr>
                      <a:r>
                        <a:rPr lang="en-US" sz="1400" b="1" dirty="0" smtClean="0">
                          <a:solidFill>
                            <a:schemeClr val="bg1"/>
                          </a:solidFill>
                          <a:effectLst>
                            <a:outerShdw blurRad="38100" dist="38100" dir="2700000" algn="tl">
                              <a:srgbClr val="000000">
                                <a:alpha val="43137"/>
                              </a:srgbClr>
                            </a:outerShdw>
                          </a:effectLst>
                          <a:latin typeface="Arial" pitchFamily="34" charset="0"/>
                          <a:ea typeface="Times New Roman"/>
                          <a:cs typeface="Arial" pitchFamily="34" charset="0"/>
                        </a:rPr>
                        <a:t>Ineffective</a:t>
                      </a:r>
                      <a:endParaRPr lang="en-US" sz="1400" dirty="0">
                        <a:solidFill>
                          <a:schemeClr val="bg1"/>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5077A6"/>
                    </a:solidFill>
                  </a:tcPr>
                </a:tc>
              </a:tr>
              <a:tr h="1359927">
                <a:tc>
                  <a:txBody>
                    <a:bodyPr/>
                    <a:lstStyle/>
                    <a:p>
                      <a:pPr marL="0" marR="0">
                        <a:spcBef>
                          <a:spcPts val="0"/>
                        </a:spcBef>
                        <a:spcAft>
                          <a:spcPts val="0"/>
                        </a:spcAft>
                      </a:pPr>
                      <a:r>
                        <a:rPr lang="en-US" sz="1200" dirty="0">
                          <a:effectLst/>
                          <a:latin typeface="Arial" pitchFamily="34" charset="0"/>
                          <a:ea typeface="Times New Roman"/>
                          <a:cs typeface="Arial" pitchFamily="34" charset="0"/>
                        </a:rPr>
                        <a:t>The principal </a:t>
                      </a:r>
                      <a:r>
                        <a:rPr lang="en-US" sz="1200" dirty="0" smtClean="0">
                          <a:effectLst/>
                          <a:latin typeface="Arial" pitchFamily="34" charset="0"/>
                          <a:ea typeface="Times New Roman"/>
                          <a:cs typeface="Arial" pitchFamily="34" charset="0"/>
                        </a:rPr>
                        <a:t>excels at </a:t>
                      </a:r>
                      <a:r>
                        <a:rPr lang="en-US" sz="1200" dirty="0">
                          <a:effectLst/>
                          <a:latin typeface="Arial" pitchFamily="34" charset="0"/>
                          <a:ea typeface="Times New Roman"/>
                          <a:cs typeface="Arial" pitchFamily="34" charset="0"/>
                        </a:rPr>
                        <a:t>organizational management, demonstrating proactive decision-making, coordinating efficient operations, and maximizing available resources.</a:t>
                      </a:r>
                      <a:endParaRPr lang="en-US" sz="1200" dirty="0">
                        <a:effectLst/>
                        <a:latin typeface="Arial" pitchFamily="34" charset="0"/>
                        <a:ea typeface="Times"/>
                        <a:cs typeface="Arial" pitchFamily="34" charset="0"/>
                      </a:endParaRPr>
                    </a:p>
                  </a:txBody>
                  <a:tcPr marL="68580" marR="68580" marT="0" marB="0">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b="1" dirty="0">
                          <a:effectLst/>
                          <a:latin typeface="Arial" pitchFamily="34" charset="0"/>
                          <a:ea typeface="Times New Roman"/>
                          <a:cs typeface="Arial" pitchFamily="34" charset="0"/>
                        </a:rPr>
                        <a:t>The principal fosters the success of all students by supporting, managing, and overseeing the school’s organization, operation, and use of resources.</a:t>
                      </a:r>
                      <a:endParaRPr lang="en-US" sz="1200" dirty="0">
                        <a:effectLst/>
                        <a:latin typeface="Arial" pitchFamily="34" charset="0"/>
                        <a:ea typeface="Times"/>
                        <a:cs typeface="Arial"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itchFamily="34" charset="0"/>
                          <a:ea typeface="Times New Roman"/>
                          <a:cs typeface="Arial" pitchFamily="34" charset="0"/>
                        </a:rPr>
                        <a:t>The principal </a:t>
                      </a:r>
                      <a:r>
                        <a:rPr lang="en-US" sz="1200" b="1" dirty="0">
                          <a:effectLst/>
                          <a:latin typeface="Arial" pitchFamily="34" charset="0"/>
                          <a:ea typeface="Times New Roman"/>
                          <a:cs typeface="Arial" pitchFamily="34" charset="0"/>
                        </a:rPr>
                        <a:t>inconsistently</a:t>
                      </a:r>
                      <a:r>
                        <a:rPr lang="en-US" sz="1200" dirty="0">
                          <a:effectLst/>
                          <a:latin typeface="Arial" pitchFamily="34" charset="0"/>
                          <a:ea typeface="Times New Roman"/>
                          <a:cs typeface="Arial" pitchFamily="34" charset="0"/>
                        </a:rPr>
                        <a:t> supports, manages, or oversees the school’s organization, operation, or use of resources.</a:t>
                      </a:r>
                      <a:endParaRPr lang="en-US" sz="1200" dirty="0">
                        <a:effectLst/>
                        <a:latin typeface="Arial" pitchFamily="34" charset="0"/>
                        <a:ea typeface="Times"/>
                        <a:cs typeface="Arial"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dirty="0">
                          <a:effectLst/>
                          <a:latin typeface="Arial" pitchFamily="34" charset="0"/>
                          <a:ea typeface="Times New Roman"/>
                          <a:cs typeface="Arial" pitchFamily="34" charset="0"/>
                        </a:rPr>
                        <a:t>The principal </a:t>
                      </a:r>
                      <a:r>
                        <a:rPr lang="en-US" sz="1200" b="1" dirty="0">
                          <a:effectLst/>
                          <a:latin typeface="Arial" pitchFamily="34" charset="0"/>
                          <a:ea typeface="Times New Roman"/>
                          <a:cs typeface="Arial" pitchFamily="34" charset="0"/>
                        </a:rPr>
                        <a:t>inadequately</a:t>
                      </a:r>
                      <a:r>
                        <a:rPr lang="en-US" sz="1200" dirty="0">
                          <a:effectLst/>
                          <a:latin typeface="Arial" pitchFamily="34" charset="0"/>
                          <a:ea typeface="Times New Roman"/>
                          <a:cs typeface="Arial" pitchFamily="34" charset="0"/>
                        </a:rPr>
                        <a:t> supports, manages, or oversees the school’s organization, operation, or use of resources.</a:t>
                      </a:r>
                      <a:endParaRPr lang="en-US" sz="1200" dirty="0">
                        <a:effectLst/>
                        <a:latin typeface="Arial" pitchFamily="34" charset="0"/>
                        <a:ea typeface="Times"/>
                        <a:cs typeface="Arial" pitchFamily="34" charset="0"/>
                      </a:endParaRPr>
                    </a:p>
                    <a:p>
                      <a:pPr marL="0" marR="0">
                        <a:spcBef>
                          <a:spcPts val="0"/>
                        </a:spcBef>
                        <a:spcAft>
                          <a:spcPts val="0"/>
                        </a:spcAft>
                      </a:pPr>
                      <a:r>
                        <a:rPr lang="en-US" sz="1200" dirty="0">
                          <a:effectLst/>
                          <a:latin typeface="Arial" pitchFamily="34" charset="0"/>
                          <a:ea typeface="Times New Roman"/>
                          <a:cs typeface="Arial" pitchFamily="34" charset="0"/>
                        </a:rPr>
                        <a:t> </a:t>
                      </a:r>
                      <a:endParaRPr lang="en-US" sz="1200" dirty="0">
                        <a:effectLst/>
                        <a:latin typeface="Arial" pitchFamily="34" charset="0"/>
                        <a:ea typeface="Times"/>
                        <a:cs typeface="Arial" pitchFamily="34" charset="0"/>
                      </a:endParaRPr>
                    </a:p>
                  </a:txBody>
                  <a:tcPr marL="68580" marR="68580" marT="0" marB="0">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12" name="Rectangular Callout 11"/>
          <p:cNvSpPr/>
          <p:nvPr/>
        </p:nvSpPr>
        <p:spPr bwMode="auto">
          <a:xfrm>
            <a:off x="7924254" y="3589020"/>
            <a:ext cx="1151166" cy="472838"/>
          </a:xfrm>
          <a:prstGeom prst="wedgeRectCallout">
            <a:avLst>
              <a:gd name="adj1" fmla="val -55626"/>
              <a:gd name="adj2" fmla="val 116901"/>
            </a:avLst>
          </a:prstGeom>
          <a:solidFill>
            <a:schemeClr val="accent6">
              <a:lumMod val="40000"/>
              <a:lumOff val="60000"/>
            </a:schemeClr>
          </a:solidFill>
          <a:ln w="19050" cap="flat" cmpd="sng" algn="ctr">
            <a:solidFill>
              <a:schemeClr val="tx1"/>
            </a:solidFill>
            <a:prstDash val="solid"/>
            <a:round/>
            <a:headEnd type="none" w="med" len="med"/>
            <a:tailEnd type="none" w="med" len="med"/>
          </a:ln>
          <a:effectLst/>
        </p:spPr>
        <p:txBody>
          <a:bodyPr anchor="ctr"/>
          <a:lstStyle/>
          <a:p>
            <a:pPr algn="ctr">
              <a:defRPr/>
            </a:pPr>
            <a:r>
              <a:rPr lang="en-US" sz="1200" b="1" dirty="0">
                <a:latin typeface="Arial" charset="0"/>
              </a:rPr>
              <a:t>Performance </a:t>
            </a:r>
            <a:r>
              <a:rPr lang="en-US" sz="1200" b="1" dirty="0" smtClean="0">
                <a:latin typeface="Arial" charset="0"/>
              </a:rPr>
              <a:t>Rubric</a:t>
            </a:r>
            <a:endParaRPr lang="en-US" sz="1200" b="1" dirty="0">
              <a:latin typeface="Arial"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2034628338"/>
              </p:ext>
            </p:extLst>
          </p:nvPr>
        </p:nvGraphicFramePr>
        <p:xfrm>
          <a:off x="332875" y="1374800"/>
          <a:ext cx="8534400" cy="853440"/>
        </p:xfrm>
        <a:graphic>
          <a:graphicData uri="http://schemas.openxmlformats.org/drawingml/2006/table">
            <a:tbl>
              <a:tblPr firstRow="1" bandRow="1">
                <a:tableStyleId>{5C22544A-7EE6-4342-B048-85BDC9FD1C3A}</a:tableStyleId>
              </a:tblPr>
              <a:tblGrid>
                <a:gridCol w="8534400"/>
              </a:tblGrid>
              <a:tr h="370840">
                <a:tc>
                  <a:txBody>
                    <a:bodyPr/>
                    <a:lstStyle/>
                    <a:p>
                      <a:r>
                        <a:rPr lang="en-US" sz="1800" dirty="0" smtClean="0">
                          <a:solidFill>
                            <a:srgbClr val="004992"/>
                          </a:solidFill>
                          <a:effectLst>
                            <a:outerShdw blurRad="38100" dist="38100" dir="2700000" algn="tl">
                              <a:srgbClr val="000000">
                                <a:alpha val="43137"/>
                              </a:srgbClr>
                            </a:outerShdw>
                          </a:effectLst>
                          <a:latin typeface="Arial" pitchFamily="34" charset="0"/>
                          <a:cs typeface="Arial" pitchFamily="34" charset="0"/>
                        </a:rPr>
                        <a:t>Standard 4:</a:t>
                      </a:r>
                      <a:r>
                        <a:rPr lang="en-US" sz="1800" baseline="0" dirty="0" smtClean="0">
                          <a:solidFill>
                            <a:srgbClr val="004992"/>
                          </a:solidFill>
                          <a:effectLst>
                            <a:outerShdw blurRad="38100" dist="38100" dir="2700000" algn="tl">
                              <a:srgbClr val="000000">
                                <a:alpha val="43137"/>
                              </a:srgbClr>
                            </a:outerShdw>
                          </a:effectLst>
                          <a:latin typeface="Arial" pitchFamily="34" charset="0"/>
                          <a:cs typeface="Arial" pitchFamily="34" charset="0"/>
                        </a:rPr>
                        <a:t> Organizational Management</a:t>
                      </a:r>
                    </a:p>
                    <a:p>
                      <a:r>
                        <a:rPr lang="en-US" sz="1600" b="0" i="1" kern="1200" dirty="0" smtClean="0">
                          <a:solidFill>
                            <a:schemeClr val="tx1"/>
                          </a:solidFill>
                          <a:effectLst/>
                          <a:latin typeface="Arial" pitchFamily="34" charset="0"/>
                          <a:ea typeface="+mn-ea"/>
                          <a:cs typeface="Arial" pitchFamily="34" charset="0"/>
                        </a:rPr>
                        <a:t>The principal fosters the success of all students by supporting, managing, and overseeing the school’s organization, operation, and use of resources.</a:t>
                      </a:r>
                      <a:endParaRPr lang="en-US" sz="1200" b="0" i="1" dirty="0">
                        <a:solidFill>
                          <a:schemeClr val="tx1"/>
                        </a:solidFill>
                        <a:effectLst/>
                        <a:latin typeface="Arial" pitchFamily="34" charset="0"/>
                        <a:cs typeface="Arial"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6" name="Rectangular Callout 5"/>
          <p:cNvSpPr/>
          <p:nvPr/>
        </p:nvSpPr>
        <p:spPr bwMode="auto">
          <a:xfrm>
            <a:off x="7613574" y="1181501"/>
            <a:ext cx="1166442" cy="505256"/>
          </a:xfrm>
          <a:prstGeom prst="wedgeRectCallout">
            <a:avLst>
              <a:gd name="adj1" fmla="val -74708"/>
              <a:gd name="adj2" fmla="val 108233"/>
            </a:avLst>
          </a:prstGeom>
          <a:solidFill>
            <a:schemeClr val="accent6">
              <a:lumMod val="40000"/>
              <a:lumOff val="60000"/>
            </a:schemeClr>
          </a:solidFill>
          <a:ln w="19050" cap="flat" cmpd="sng" algn="ctr">
            <a:solidFill>
              <a:schemeClr val="tx1"/>
            </a:solidFill>
            <a:prstDash val="solid"/>
            <a:round/>
            <a:headEnd type="none" w="med" len="med"/>
            <a:tailEnd type="none" w="med" len="med"/>
          </a:ln>
          <a:effectLst/>
        </p:spPr>
        <p:txBody>
          <a:bodyPr anchor="ctr"/>
          <a:lstStyle/>
          <a:p>
            <a:pPr algn="ctr">
              <a:defRPr/>
            </a:pPr>
            <a:r>
              <a:rPr lang="en-US" sz="1200" b="1" dirty="0">
                <a:latin typeface="Arial" charset="0"/>
              </a:rPr>
              <a:t>Performance Standard</a:t>
            </a:r>
          </a:p>
        </p:txBody>
      </p:sp>
      <p:sp>
        <p:nvSpPr>
          <p:cNvPr id="10" name="Rectangular Callout 9"/>
          <p:cNvSpPr/>
          <p:nvPr/>
        </p:nvSpPr>
        <p:spPr bwMode="auto">
          <a:xfrm>
            <a:off x="7355448" y="2350423"/>
            <a:ext cx="1126157" cy="467626"/>
          </a:xfrm>
          <a:prstGeom prst="wedgeRectCallout">
            <a:avLst>
              <a:gd name="adj1" fmla="val -57994"/>
              <a:gd name="adj2" fmla="val 120565"/>
            </a:avLst>
          </a:prstGeom>
          <a:solidFill>
            <a:schemeClr val="accent6">
              <a:lumMod val="40000"/>
              <a:lumOff val="60000"/>
            </a:schemeClr>
          </a:solidFill>
          <a:ln w="19050" cap="flat" cmpd="sng" algn="ctr">
            <a:solidFill>
              <a:schemeClr val="tx1"/>
            </a:solidFill>
            <a:prstDash val="solid"/>
            <a:round/>
            <a:headEnd type="none" w="med" len="med"/>
            <a:tailEnd type="none" w="med" len="med"/>
          </a:ln>
          <a:effectLst/>
        </p:spPr>
        <p:txBody>
          <a:bodyPr anchor="ctr"/>
          <a:lstStyle/>
          <a:p>
            <a:pPr algn="ctr">
              <a:defRPr/>
            </a:pPr>
            <a:r>
              <a:rPr lang="en-US" sz="1200" b="1" dirty="0">
                <a:latin typeface="Arial" charset="0"/>
              </a:rPr>
              <a:t>Performance Indicators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6"/>
          <p:cNvSpPr>
            <a:spLocks noGrp="1" noChangeArrowheads="1"/>
          </p:cNvSpPr>
          <p:nvPr>
            <p:ph type="title"/>
          </p:nvPr>
        </p:nvSpPr>
        <p:spPr>
          <a:xfrm>
            <a:off x="1109708" y="378131"/>
            <a:ext cx="8034291" cy="645695"/>
          </a:xfrm>
        </p:spPr>
        <p:txBody>
          <a:bodyPr anchor="t">
            <a:normAutofit/>
          </a:bodyPr>
          <a:lstStyle/>
          <a:p>
            <a:pPr eaLnBrk="1" hangingPunct="1">
              <a:defRPr/>
            </a:pPr>
            <a:r>
              <a:rPr lang="en-US" dirty="0" smtClean="0"/>
              <a:t>Principal Performance Standards</a:t>
            </a:r>
          </a:p>
        </p:txBody>
      </p:sp>
      <p:graphicFrame>
        <p:nvGraphicFramePr>
          <p:cNvPr id="9" name="Table 8"/>
          <p:cNvGraphicFramePr>
            <a:graphicFrameLocks noGrp="1"/>
          </p:cNvGraphicFramePr>
          <p:nvPr>
            <p:extLst>
              <p:ext uri="{D42A27DB-BD31-4B8C-83A1-F6EECF244321}">
                <p14:modId xmlns:p14="http://schemas.microsoft.com/office/powerpoint/2010/main" val="1417411009"/>
              </p:ext>
            </p:extLst>
          </p:nvPr>
        </p:nvGraphicFramePr>
        <p:xfrm>
          <a:off x="709259" y="1337589"/>
          <a:ext cx="8001000" cy="762000"/>
        </p:xfrm>
        <a:graphic>
          <a:graphicData uri="http://schemas.openxmlformats.org/drawingml/2006/table">
            <a:tbl>
              <a:tblPr firstRow="1" bandRow="1">
                <a:tableStyleId>{5C22544A-7EE6-4342-B048-85BDC9FD1C3A}</a:tableStyleId>
              </a:tblPr>
              <a:tblGrid>
                <a:gridCol w="8001000"/>
              </a:tblGrid>
              <a:tr h="762000">
                <a:tc>
                  <a:txBody>
                    <a:bodyPr/>
                    <a:lstStyle/>
                    <a:p>
                      <a:r>
                        <a:rPr lang="en-US" sz="2800" b="1" kern="1200" dirty="0" smtClean="0">
                          <a:solidFill>
                            <a:srgbClr val="004992"/>
                          </a:solidFill>
                          <a:effectLst>
                            <a:outerShdw blurRad="38100" dist="38100" dir="2700000" algn="tl">
                              <a:srgbClr val="000000">
                                <a:alpha val="43137"/>
                              </a:srgbClr>
                            </a:outerShdw>
                          </a:effectLst>
                          <a:latin typeface="Arial" pitchFamily="34" charset="0"/>
                          <a:ea typeface="+mn-ea"/>
                          <a:cs typeface="Arial" pitchFamily="34" charset="0"/>
                        </a:rPr>
                        <a:t>1. Instructional Leadership</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CF3"/>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210658983"/>
              </p:ext>
            </p:extLst>
          </p:nvPr>
        </p:nvGraphicFramePr>
        <p:xfrm>
          <a:off x="709259" y="2094126"/>
          <a:ext cx="8001000" cy="762000"/>
        </p:xfrm>
        <a:graphic>
          <a:graphicData uri="http://schemas.openxmlformats.org/drawingml/2006/table">
            <a:tbl>
              <a:tblPr firstRow="1" bandRow="1">
                <a:tableStyleId>{5C22544A-7EE6-4342-B048-85BDC9FD1C3A}</a:tableStyleId>
              </a:tblPr>
              <a:tblGrid>
                <a:gridCol w="8001000"/>
              </a:tblGrid>
              <a:tr h="762000">
                <a:tc>
                  <a:txBody>
                    <a:bodyPr/>
                    <a:lstStyle/>
                    <a:p>
                      <a:pPr marL="0" algn="l" rtl="0" eaLnBrk="1" hangingPunct="1"/>
                      <a:r>
                        <a:rPr lang="en-US" sz="2800" b="1" kern="1200" dirty="0" smtClean="0">
                          <a:solidFill>
                            <a:srgbClr val="004992"/>
                          </a:solidFill>
                          <a:effectLst>
                            <a:outerShdw blurRad="38100" dist="38100" dir="2700000" algn="tl">
                              <a:srgbClr val="000000">
                                <a:alpha val="43137"/>
                              </a:srgbClr>
                            </a:outerShdw>
                          </a:effectLst>
                          <a:latin typeface="Arial" pitchFamily="34" charset="0"/>
                          <a:ea typeface="+mn-ea"/>
                          <a:cs typeface="Arial" pitchFamily="34" charset="0"/>
                        </a:rPr>
                        <a:t>2. School Climate</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B3C5DA"/>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659396491"/>
              </p:ext>
            </p:extLst>
          </p:nvPr>
        </p:nvGraphicFramePr>
        <p:xfrm>
          <a:off x="707571" y="2849823"/>
          <a:ext cx="8001000" cy="762000"/>
        </p:xfrm>
        <a:graphic>
          <a:graphicData uri="http://schemas.openxmlformats.org/drawingml/2006/table">
            <a:tbl>
              <a:tblPr firstRow="1" bandRow="1">
                <a:tableStyleId>{5C22544A-7EE6-4342-B048-85BDC9FD1C3A}</a:tableStyleId>
              </a:tblPr>
              <a:tblGrid>
                <a:gridCol w="8001000"/>
              </a:tblGrid>
              <a:tr h="762000">
                <a:tc>
                  <a:txBody>
                    <a:bodyPr/>
                    <a:lstStyle/>
                    <a:p>
                      <a:pPr marL="0" algn="l" rtl="0" eaLnBrk="1" hangingPunct="1"/>
                      <a:r>
                        <a:rPr lang="en-US" sz="2800" b="1" kern="1200" dirty="0" smtClean="0">
                          <a:solidFill>
                            <a:srgbClr val="004992"/>
                          </a:solidFill>
                          <a:effectLst>
                            <a:outerShdw blurRad="38100" dist="38100" dir="2700000" algn="tl">
                              <a:srgbClr val="000000">
                                <a:alpha val="43137"/>
                              </a:srgbClr>
                            </a:outerShdw>
                          </a:effectLst>
                          <a:latin typeface="Arial" pitchFamily="34" charset="0"/>
                          <a:ea typeface="+mn-ea"/>
                          <a:cs typeface="Arial" pitchFamily="34" charset="0"/>
                        </a:rPr>
                        <a:t>3. Human Resources Management</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310252713"/>
              </p:ext>
            </p:extLst>
          </p:nvPr>
        </p:nvGraphicFramePr>
        <p:xfrm>
          <a:off x="707571" y="3611023"/>
          <a:ext cx="8001000" cy="762000"/>
        </p:xfrm>
        <a:graphic>
          <a:graphicData uri="http://schemas.openxmlformats.org/drawingml/2006/table">
            <a:tbl>
              <a:tblPr firstRow="1" bandRow="1">
                <a:tableStyleId>{5C22544A-7EE6-4342-B048-85BDC9FD1C3A}</a:tableStyleId>
              </a:tblPr>
              <a:tblGrid>
                <a:gridCol w="8001000"/>
              </a:tblGrid>
              <a:tr h="762000">
                <a:tc>
                  <a:txBody>
                    <a:bodyPr/>
                    <a:lstStyle/>
                    <a:p>
                      <a:pPr marL="0" algn="l" rtl="0" eaLnBrk="1" hangingPunct="1"/>
                      <a:r>
                        <a:rPr lang="en-US" sz="2800" b="1" kern="1200" dirty="0" smtClean="0">
                          <a:solidFill>
                            <a:srgbClr val="004992"/>
                          </a:solidFill>
                          <a:effectLst>
                            <a:outerShdw blurRad="38100" dist="38100" dir="2700000" algn="tl">
                              <a:srgbClr val="000000">
                                <a:alpha val="43137"/>
                              </a:srgbClr>
                            </a:outerShdw>
                          </a:effectLst>
                          <a:latin typeface="Arial" pitchFamily="34" charset="0"/>
                          <a:ea typeface="+mn-ea"/>
                          <a:cs typeface="Arial" pitchFamily="34" charset="0"/>
                        </a:rPr>
                        <a:t>4. Organizational Management</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60000"/>
                        <a:lumOff val="40000"/>
                      </a:scheme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458478741"/>
              </p:ext>
            </p:extLst>
          </p:nvPr>
        </p:nvGraphicFramePr>
        <p:xfrm>
          <a:off x="707571" y="4375486"/>
          <a:ext cx="8001000" cy="762000"/>
        </p:xfrm>
        <a:graphic>
          <a:graphicData uri="http://schemas.openxmlformats.org/drawingml/2006/table">
            <a:tbl>
              <a:tblPr firstRow="1" bandRow="1">
                <a:tableStyleId>{5C22544A-7EE6-4342-B048-85BDC9FD1C3A}</a:tableStyleId>
              </a:tblPr>
              <a:tblGrid>
                <a:gridCol w="8001000"/>
              </a:tblGrid>
              <a:tr h="762000">
                <a:tc>
                  <a:txBody>
                    <a:bodyPr/>
                    <a:lstStyle/>
                    <a:p>
                      <a:pPr marL="0" algn="l" rtl="0" eaLnBrk="1" hangingPunct="1"/>
                      <a:r>
                        <a:rPr lang="en-US" sz="2800" b="1" kern="1200" dirty="0" smtClean="0">
                          <a:solidFill>
                            <a:srgbClr val="004992"/>
                          </a:solidFill>
                          <a:effectLst>
                            <a:outerShdw blurRad="38100" dist="38100" dir="2700000" algn="tl">
                              <a:srgbClr val="000000">
                                <a:alpha val="43137"/>
                              </a:srgbClr>
                            </a:outerShdw>
                          </a:effectLst>
                          <a:latin typeface="Arial" pitchFamily="34" charset="0"/>
                          <a:ea typeface="+mn-ea"/>
                          <a:cs typeface="Arial" pitchFamily="34" charset="0"/>
                        </a:rPr>
                        <a:t>5. Communication and Community Relations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235023727"/>
              </p:ext>
            </p:extLst>
          </p:nvPr>
        </p:nvGraphicFramePr>
        <p:xfrm>
          <a:off x="707571" y="5127808"/>
          <a:ext cx="8001000" cy="762000"/>
        </p:xfrm>
        <a:graphic>
          <a:graphicData uri="http://schemas.openxmlformats.org/drawingml/2006/table">
            <a:tbl>
              <a:tblPr firstRow="1" bandRow="1">
                <a:tableStyleId>{5C22544A-7EE6-4342-B048-85BDC9FD1C3A}</a:tableStyleId>
              </a:tblPr>
              <a:tblGrid>
                <a:gridCol w="8001000"/>
              </a:tblGrid>
              <a:tr h="762000">
                <a:tc>
                  <a:txBody>
                    <a:bodyPr/>
                    <a:lstStyle/>
                    <a:p>
                      <a:pPr marL="0" algn="l" rtl="0" eaLnBrk="1" hangingPunct="1"/>
                      <a:r>
                        <a:rPr lang="en-US" sz="2800" b="1" kern="1200" dirty="0" smtClean="0">
                          <a:solidFill>
                            <a:srgbClr val="004992"/>
                          </a:solidFill>
                          <a:effectLst>
                            <a:outerShdw blurRad="38100" dist="38100" dir="2700000" algn="tl">
                              <a:srgbClr val="000000">
                                <a:alpha val="43137"/>
                              </a:srgbClr>
                            </a:outerShdw>
                          </a:effectLst>
                          <a:latin typeface="Arial" pitchFamily="34" charset="0"/>
                          <a:ea typeface="+mn-ea"/>
                          <a:cs typeface="Arial" pitchFamily="34" charset="0"/>
                        </a:rPr>
                        <a:t>6. Professionalism </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894045147"/>
              </p:ext>
            </p:extLst>
          </p:nvPr>
        </p:nvGraphicFramePr>
        <p:xfrm>
          <a:off x="706310" y="5892703"/>
          <a:ext cx="8001000" cy="758463"/>
        </p:xfrm>
        <a:graphic>
          <a:graphicData uri="http://schemas.openxmlformats.org/drawingml/2006/table">
            <a:tbl>
              <a:tblPr firstRow="1" bandRow="1">
                <a:tableStyleId>{5C22544A-7EE6-4342-B048-85BDC9FD1C3A}</a:tableStyleId>
              </a:tblPr>
              <a:tblGrid>
                <a:gridCol w="8001000"/>
              </a:tblGrid>
              <a:tr h="7584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kern="1200" noProof="0" dirty="0" smtClean="0">
                          <a:solidFill>
                            <a:srgbClr val="004992"/>
                          </a:solidFill>
                          <a:effectLst>
                            <a:outerShdw blurRad="38100" dist="38100" dir="2700000" algn="tl">
                              <a:srgbClr val="000000">
                                <a:alpha val="43137"/>
                              </a:srgbClr>
                            </a:outerShdw>
                          </a:effectLst>
                          <a:latin typeface="Arial" pitchFamily="34" charset="0"/>
                          <a:ea typeface="+mn-ea"/>
                          <a:cs typeface="Arial" pitchFamily="34" charset="0"/>
                        </a:rPr>
                        <a:t>7. Student Growth</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p:nvPr>
        </p:nvSpPr>
        <p:spPr/>
        <p:txBody>
          <a:bodyPr/>
          <a:lstStyle/>
          <a:p>
            <a:r>
              <a:rPr lang="en-US" dirty="0">
                <a:latin typeface="Calibri" charset="0"/>
              </a:rPr>
              <a:t>Getting to Know the Standards</a:t>
            </a:r>
          </a:p>
        </p:txBody>
      </p:sp>
      <p:sp>
        <p:nvSpPr>
          <p:cNvPr id="3" name="Content Placeholder 2"/>
          <p:cNvSpPr>
            <a:spLocks noGrp="1"/>
          </p:cNvSpPr>
          <p:nvPr>
            <p:ph idx="1"/>
          </p:nvPr>
        </p:nvSpPr>
        <p:spPr/>
        <p:txBody>
          <a:bodyPr/>
          <a:lstStyle/>
          <a:p>
            <a:r>
              <a:rPr lang="en-US" dirty="0">
                <a:latin typeface="Calibri" charset="0"/>
              </a:rPr>
              <a:t>Two Handouts:</a:t>
            </a:r>
          </a:p>
          <a:p>
            <a:pPr lvl="1"/>
            <a:r>
              <a:rPr lang="en-US" dirty="0">
                <a:latin typeface="Calibri" charset="0"/>
              </a:rPr>
              <a:t>Quick Research References</a:t>
            </a:r>
          </a:p>
          <a:p>
            <a:pPr lvl="1"/>
            <a:r>
              <a:rPr lang="en-US" dirty="0">
                <a:latin typeface="Calibri" charset="0"/>
              </a:rPr>
              <a:t>Performance Standard/Indicators/Rubric</a:t>
            </a:r>
          </a:p>
          <a:p>
            <a:pPr marL="457200" lvl="1" indent="0">
              <a:buNone/>
            </a:pPr>
            <a:endParaRPr lang="en-US" b="1" dirty="0">
              <a:latin typeface="Calibri" charset="0"/>
            </a:endParaRPr>
          </a:p>
          <a:p>
            <a:r>
              <a:rPr lang="en-US" dirty="0">
                <a:latin typeface="Calibri" charset="0"/>
              </a:rPr>
              <a:t>Each person choose  a different standard so as many standards as possible are represented.</a:t>
            </a:r>
          </a:p>
          <a:p>
            <a:r>
              <a:rPr lang="en-US" dirty="0">
                <a:latin typeface="Calibri" charset="0"/>
              </a:rPr>
              <a:t>Read the Performance Standard sheet and quick research for your assigned standard</a:t>
            </a:r>
          </a:p>
          <a:p>
            <a:r>
              <a:rPr lang="en-US" dirty="0">
                <a:latin typeface="Calibri" charset="0"/>
              </a:rPr>
              <a:t>Be ready to share your standard once everyone is finished.</a:t>
            </a:r>
          </a:p>
        </p:txBody>
      </p:sp>
    </p:spTree>
    <p:extLst>
      <p:ext uri="{BB962C8B-B14F-4D97-AF65-F5344CB8AC3E}">
        <p14:creationId xmlns:p14="http://schemas.microsoft.com/office/powerpoint/2010/main" val="14399343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rPr>
              <a:t>As you read think about:</a:t>
            </a:r>
            <a:endParaRPr lang="en-US" dirty="0"/>
          </a:p>
        </p:txBody>
      </p:sp>
      <p:sp>
        <p:nvSpPr>
          <p:cNvPr id="3" name="Content Placeholder 2"/>
          <p:cNvSpPr>
            <a:spLocks noGrp="1"/>
          </p:cNvSpPr>
          <p:nvPr>
            <p:ph sz="quarter" idx="1"/>
          </p:nvPr>
        </p:nvSpPr>
        <p:spPr/>
        <p:txBody>
          <a:bodyPr/>
          <a:lstStyle/>
          <a:p>
            <a:pPr>
              <a:defRPr/>
            </a:pPr>
            <a:r>
              <a:rPr lang="en-US" dirty="0"/>
              <a:t>What is the expectation of the standard?</a:t>
            </a:r>
          </a:p>
          <a:p>
            <a:pPr>
              <a:defRPr/>
            </a:pPr>
            <a:r>
              <a:rPr lang="en-US" dirty="0"/>
              <a:t>What do the indicators tell you about the standard?</a:t>
            </a:r>
          </a:p>
          <a:p>
            <a:pPr>
              <a:defRPr/>
            </a:pPr>
            <a:r>
              <a:rPr lang="en-US" dirty="0"/>
              <a:t>For a principal to be accomplished, what must he/she do?  </a:t>
            </a:r>
          </a:p>
          <a:p>
            <a:pPr>
              <a:defRPr/>
            </a:pPr>
            <a:endParaRPr lang="en-US" dirty="0"/>
          </a:p>
          <a:p>
            <a:pPr marL="0" indent="0">
              <a:buFont typeface="Arial" charset="0"/>
              <a:buNone/>
              <a:defRPr/>
            </a:pPr>
            <a:r>
              <a:rPr lang="en-US" dirty="0"/>
              <a:t>Share with the highlights of what you have learned with the others in your group.  </a:t>
            </a:r>
          </a:p>
          <a:p>
            <a:endParaRPr lang="en-US" dirty="0"/>
          </a:p>
        </p:txBody>
      </p:sp>
    </p:spTree>
    <p:extLst>
      <p:ext uri="{BB962C8B-B14F-4D97-AF65-F5344CB8AC3E}">
        <p14:creationId xmlns:p14="http://schemas.microsoft.com/office/powerpoint/2010/main" val="25857990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842456312"/>
              </p:ext>
            </p:extLst>
          </p:nvPr>
        </p:nvGraphicFramePr>
        <p:xfrm>
          <a:off x="1204346" y="2411645"/>
          <a:ext cx="6735308" cy="3140070"/>
        </p:xfrm>
        <a:graphic>
          <a:graphicData uri="http://schemas.openxmlformats.org/drawingml/2006/table">
            <a:tbl>
              <a:tblPr firstRow="1" bandRow="1">
                <a:tableStyleId>{5C22544A-7EE6-4342-B048-85BDC9FD1C3A}</a:tableStyleId>
              </a:tblPr>
              <a:tblGrid>
                <a:gridCol w="6735308"/>
              </a:tblGrid>
              <a:tr h="3140070">
                <a:tc>
                  <a:txBody>
                    <a:bodyPr/>
                    <a:lstStyle/>
                    <a:p>
                      <a:pPr algn="ctr"/>
                      <a:r>
                        <a:rPr lang="en-US" sz="4800" b="0" kern="1200" dirty="0" smtClean="0">
                          <a:solidFill>
                            <a:srgbClr val="000000"/>
                          </a:solidFill>
                          <a:effectLst>
                            <a:outerShdw blurRad="38100" dist="38100" dir="2700000" algn="tl">
                              <a:srgbClr val="000000">
                                <a:alpha val="43137"/>
                              </a:srgbClr>
                            </a:outerShdw>
                          </a:effectLst>
                          <a:latin typeface="Arial" pitchFamily="34" charset="0"/>
                          <a:ea typeface="+mn-ea"/>
                          <a:cs typeface="Arial" pitchFamily="34" charset="0"/>
                        </a:rPr>
                        <a:t>How will principal effectiveness be documented</a:t>
                      </a:r>
                      <a:r>
                        <a:rPr lang="en-US" sz="4800" b="0" kern="1200" baseline="0" dirty="0" smtClean="0">
                          <a:solidFill>
                            <a:srgbClr val="000000"/>
                          </a:solidFill>
                          <a:effectLst>
                            <a:outerShdw blurRad="38100" dist="38100" dir="2700000" algn="tl">
                              <a:srgbClr val="000000">
                                <a:alpha val="43137"/>
                              </a:srgbClr>
                            </a:outerShdw>
                          </a:effectLst>
                          <a:latin typeface="Arial" pitchFamily="34" charset="0"/>
                          <a:ea typeface="+mn-ea"/>
                          <a:cs typeface="Arial" pitchFamily="34" charset="0"/>
                        </a:rPr>
                        <a:t>?</a:t>
                      </a:r>
                      <a:endParaRPr lang="en-US" sz="4800" b="0" kern="1200" dirty="0" smtClean="0">
                        <a:solidFill>
                          <a:srgbClr val="000000"/>
                        </a:solidFill>
                        <a:effectLst>
                          <a:outerShdw blurRad="38100" dist="38100" dir="2700000" algn="tl">
                            <a:srgbClr val="000000">
                              <a:alpha val="43137"/>
                            </a:srgbClr>
                          </a:outerShdw>
                        </a:effectLst>
                        <a:latin typeface="Arial" pitchFamily="34" charset="0"/>
                        <a:ea typeface="+mn-ea"/>
                        <a:cs typeface="Arial"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5077A6"/>
                    </a:solidFill>
                  </a:tcPr>
                </a:tc>
              </a:tr>
            </a:tbl>
          </a:graphicData>
        </a:graphic>
      </p:graphicFrame>
    </p:spTree>
    <p:extLst>
      <p:ext uri="{BB962C8B-B14F-4D97-AF65-F5344CB8AC3E}">
        <p14:creationId xmlns:p14="http://schemas.microsoft.com/office/powerpoint/2010/main" val="340251481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cademicPresentation2">
  <a:themeElements>
    <a:clrScheme name="Custom 28">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3F80CF"/>
      </a:hlink>
      <a:folHlink>
        <a:srgbClr val="7F6F6F"/>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534D3FD-D06A-455F-9219-F6CA2F50DB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AcademicPresentation2</Template>
  <TotalTime>0</TotalTime>
  <Words>2737</Words>
  <Application>Microsoft Macintosh PowerPoint</Application>
  <PresentationFormat>On-screen Show (4:3)</PresentationFormat>
  <Paragraphs>260</Paragraphs>
  <Slides>23</Slides>
  <Notes>14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AcademicPresentation2</vt:lpstr>
      <vt:lpstr>PowerPoint Presentation</vt:lpstr>
      <vt:lpstr>Principal Professional Growth  and Effectiveness System</vt:lpstr>
      <vt:lpstr>Leader Evaluation System</vt:lpstr>
      <vt:lpstr>Question 1</vt:lpstr>
      <vt:lpstr>Main Components</vt:lpstr>
      <vt:lpstr>Principal Performance Standards</vt:lpstr>
      <vt:lpstr>Getting to Know the Standards</vt:lpstr>
      <vt:lpstr>As you read think about:</vt:lpstr>
      <vt:lpstr>Question 2</vt:lpstr>
      <vt:lpstr>Data Sources for Principals</vt:lpstr>
      <vt:lpstr>Data Collection Responsibility</vt:lpstr>
      <vt:lpstr>Question 3</vt:lpstr>
      <vt:lpstr>Evaluations</vt:lpstr>
      <vt:lpstr>Terms Used in Rating Scale</vt:lpstr>
      <vt:lpstr>Focus on Effectiveness</vt:lpstr>
      <vt:lpstr>Links</vt:lpstr>
      <vt:lpstr>Learning Forward Resources </vt:lpstr>
      <vt:lpstr>Configuration Maps:  What are they?</vt:lpstr>
      <vt:lpstr>Major Areas Addressed</vt:lpstr>
      <vt:lpstr>PowerPoint Presentation</vt:lpstr>
      <vt:lpstr>School based Professional Learning for  Implementing the Common Core </vt:lpstr>
      <vt:lpstr>Each Unit…….</vt:lpstr>
      <vt:lpstr>Uses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2012-03-04T12:58:34Z</dcterms:created>
  <dcterms:modified xsi:type="dcterms:W3CDTF">2013-03-12T10:40:43Z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