
<file path=[Content_Types].xml><?xml version="1.0" encoding="utf-8"?>
<Types xmlns="http://schemas.openxmlformats.org/package/2006/content-types">
  <Default Extension="png" ContentType="image/png"/>
  <Default Extension="tmp"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xml" ContentType="application/vnd.openxmlformats-officedocument.drawingml.chart+xml"/>
  <Override PartName="/ppt/notesSlides/notesSlide38.xml" ContentType="application/vnd.openxmlformats-officedocument.presentationml.notesSlide+xml"/>
  <Override PartName="/ppt/charts/chart2.xml" ContentType="application/vnd.openxmlformats-officedocument.drawingml.chart+xml"/>
  <Override PartName="/ppt/notesSlides/notesSlide39.xml" ContentType="application/vnd.openxmlformats-officedocument.presentationml.notesSlide+xml"/>
  <Override PartName="/ppt/charts/chart3.xml" ContentType="application/vnd.openxmlformats-officedocument.drawingml.chart+xml"/>
  <Override PartName="/ppt/notesSlides/notesSlide40.xml" ContentType="application/vnd.openxmlformats-officedocument.presentationml.notesSlide+xml"/>
  <Override PartName="/ppt/charts/chart4.xml" ContentType="application/vnd.openxmlformats-officedocument.drawingml.chart+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115"/>
  </p:notesMasterIdLst>
  <p:handoutMasterIdLst>
    <p:handoutMasterId r:id="rId116"/>
  </p:handoutMasterIdLst>
  <p:sldIdLst>
    <p:sldId id="437" r:id="rId2"/>
    <p:sldId id="438" r:id="rId3"/>
    <p:sldId id="439" r:id="rId4"/>
    <p:sldId id="440" r:id="rId5"/>
    <p:sldId id="441" r:id="rId6"/>
    <p:sldId id="442" r:id="rId7"/>
    <p:sldId id="443" r:id="rId8"/>
    <p:sldId id="488" r:id="rId9"/>
    <p:sldId id="463" r:id="rId10"/>
    <p:sldId id="464" r:id="rId11"/>
    <p:sldId id="465" r:id="rId12"/>
    <p:sldId id="466" r:id="rId13"/>
    <p:sldId id="489" r:id="rId14"/>
    <p:sldId id="445" r:id="rId15"/>
    <p:sldId id="257" r:id="rId16"/>
    <p:sldId id="358" r:id="rId17"/>
    <p:sldId id="328" r:id="rId18"/>
    <p:sldId id="293" r:id="rId19"/>
    <p:sldId id="292" r:id="rId20"/>
    <p:sldId id="284" r:id="rId21"/>
    <p:sldId id="330" r:id="rId22"/>
    <p:sldId id="331" r:id="rId23"/>
    <p:sldId id="329" r:id="rId24"/>
    <p:sldId id="332" r:id="rId25"/>
    <p:sldId id="333" r:id="rId26"/>
    <p:sldId id="344" r:id="rId27"/>
    <p:sldId id="359" r:id="rId28"/>
    <p:sldId id="356" r:id="rId29"/>
    <p:sldId id="347" r:id="rId30"/>
    <p:sldId id="334" r:id="rId31"/>
    <p:sldId id="335" r:id="rId32"/>
    <p:sldId id="337" r:id="rId33"/>
    <p:sldId id="361" r:id="rId34"/>
    <p:sldId id="364" r:id="rId35"/>
    <p:sldId id="362" r:id="rId36"/>
    <p:sldId id="363" r:id="rId37"/>
    <p:sldId id="346" r:id="rId38"/>
    <p:sldId id="336" r:id="rId39"/>
    <p:sldId id="345" r:id="rId40"/>
    <p:sldId id="360" r:id="rId41"/>
    <p:sldId id="348" r:id="rId42"/>
    <p:sldId id="296" r:id="rId43"/>
    <p:sldId id="297" r:id="rId44"/>
    <p:sldId id="349" r:id="rId45"/>
    <p:sldId id="353" r:id="rId46"/>
    <p:sldId id="352" r:id="rId47"/>
    <p:sldId id="355" r:id="rId48"/>
    <p:sldId id="351" r:id="rId49"/>
    <p:sldId id="340" r:id="rId50"/>
    <p:sldId id="323" r:id="rId51"/>
    <p:sldId id="324" r:id="rId52"/>
    <p:sldId id="341" r:id="rId53"/>
    <p:sldId id="325" r:id="rId54"/>
    <p:sldId id="326" r:id="rId55"/>
    <p:sldId id="327" r:id="rId56"/>
    <p:sldId id="354" r:id="rId57"/>
    <p:sldId id="307" r:id="rId58"/>
    <p:sldId id="342" r:id="rId59"/>
    <p:sldId id="343" r:id="rId60"/>
    <p:sldId id="447" r:id="rId61"/>
    <p:sldId id="419" r:id="rId62"/>
    <p:sldId id="420" r:id="rId63"/>
    <p:sldId id="421" r:id="rId64"/>
    <p:sldId id="422" r:id="rId65"/>
    <p:sldId id="423" r:id="rId66"/>
    <p:sldId id="424" r:id="rId67"/>
    <p:sldId id="425" r:id="rId68"/>
    <p:sldId id="426" r:id="rId69"/>
    <p:sldId id="427" r:id="rId70"/>
    <p:sldId id="428" r:id="rId71"/>
    <p:sldId id="429" r:id="rId72"/>
    <p:sldId id="430" r:id="rId73"/>
    <p:sldId id="431" r:id="rId74"/>
    <p:sldId id="432" r:id="rId75"/>
    <p:sldId id="433" r:id="rId76"/>
    <p:sldId id="434" r:id="rId77"/>
    <p:sldId id="435" r:id="rId78"/>
    <p:sldId id="436" r:id="rId79"/>
    <p:sldId id="470" r:id="rId80"/>
    <p:sldId id="453" r:id="rId81"/>
    <p:sldId id="512" r:id="rId82"/>
    <p:sldId id="505" r:id="rId83"/>
    <p:sldId id="504" r:id="rId84"/>
    <p:sldId id="507" r:id="rId85"/>
    <p:sldId id="511" r:id="rId86"/>
    <p:sldId id="508" r:id="rId87"/>
    <p:sldId id="516" r:id="rId88"/>
    <p:sldId id="455" r:id="rId89"/>
    <p:sldId id="458" r:id="rId90"/>
    <p:sldId id="475" r:id="rId91"/>
    <p:sldId id="477" r:id="rId92"/>
    <p:sldId id="476" r:id="rId93"/>
    <p:sldId id="517" r:id="rId94"/>
    <p:sldId id="479" r:id="rId95"/>
    <p:sldId id="480" r:id="rId96"/>
    <p:sldId id="481" r:id="rId97"/>
    <p:sldId id="482" r:id="rId98"/>
    <p:sldId id="498" r:id="rId99"/>
    <p:sldId id="519" r:id="rId100"/>
    <p:sldId id="515" r:id="rId101"/>
    <p:sldId id="514" r:id="rId102"/>
    <p:sldId id="501" r:id="rId103"/>
    <p:sldId id="471" r:id="rId104"/>
    <p:sldId id="467" r:id="rId105"/>
    <p:sldId id="468" r:id="rId106"/>
    <p:sldId id="469" r:id="rId107"/>
    <p:sldId id="472" r:id="rId108"/>
    <p:sldId id="473" r:id="rId109"/>
    <p:sldId id="448" r:id="rId110"/>
    <p:sldId id="449" r:id="rId111"/>
    <p:sldId id="450" r:id="rId112"/>
    <p:sldId id="451" r:id="rId113"/>
    <p:sldId id="452" r:id="rId114"/>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2F70B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21" autoAdjust="0"/>
    <p:restoredTop sz="84902" autoAdjust="0"/>
  </p:normalViewPr>
  <p:slideViewPr>
    <p:cSldViewPr snapToGrid="0" snapToObjects="1">
      <p:cViewPr>
        <p:scale>
          <a:sx n="60" d="100"/>
          <a:sy n="60" d="100"/>
        </p:scale>
        <p:origin x="-1620" y="-468"/>
      </p:cViewPr>
      <p:guideLst>
        <p:guide orient="horz" pos="2160"/>
        <p:guide pos="2880"/>
      </p:guideLst>
    </p:cSldViewPr>
  </p:slideViewPr>
  <p:notesTextViewPr>
    <p:cViewPr>
      <p:scale>
        <a:sx n="100" d="100"/>
        <a:sy n="100" d="100"/>
      </p:scale>
      <p:origin x="0" y="0"/>
    </p:cViewPr>
  </p:notesTextViewPr>
  <p:sorterViewPr>
    <p:cViewPr>
      <p:scale>
        <a:sx n="110" d="100"/>
        <a:sy n="110" d="100"/>
      </p:scale>
      <p:origin x="0" y="927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rtl="0">
              <a:defRPr lang="en-US" sz="2800" b="1" i="0" u="none" strike="noStrike" kern="1200" baseline="0" dirty="0">
                <a:solidFill>
                  <a:prstClr val="black"/>
                </a:solidFill>
                <a:latin typeface="+mn-lt"/>
                <a:ea typeface="+mn-ea"/>
                <a:cs typeface="+mn-cs"/>
              </a:defRPr>
            </a:pPr>
            <a:r>
              <a:rPr lang="en-US" sz="2800" b="1" i="0" u="none" strike="noStrike" kern="1200" baseline="0" dirty="0">
                <a:solidFill>
                  <a:prstClr val="black"/>
                </a:solidFill>
                <a:latin typeface="+mn-lt"/>
                <a:ea typeface="+mn-ea"/>
                <a:cs typeface="+mn-cs"/>
              </a:rPr>
              <a:t>Student Voice </a:t>
            </a:r>
            <a:r>
              <a:rPr lang="en-US" sz="2800" b="1" i="0" u="none" strike="noStrike" kern="1200" baseline="0" dirty="0" smtClean="0">
                <a:solidFill>
                  <a:prstClr val="black"/>
                </a:solidFill>
                <a:latin typeface="+mn-lt"/>
                <a:ea typeface="+mn-ea"/>
                <a:cs typeface="+mn-cs"/>
              </a:rPr>
              <a:t>Survey Results</a:t>
            </a:r>
            <a:endParaRPr lang="en-US" sz="2800" b="1" i="0" u="none" strike="noStrike" kern="1200" baseline="0" dirty="0">
              <a:solidFill>
                <a:prstClr val="black"/>
              </a:solidFill>
              <a:latin typeface="+mn-lt"/>
              <a:ea typeface="+mn-ea"/>
              <a:cs typeface="+mn-cs"/>
            </a:endParaRPr>
          </a:p>
        </c:rich>
      </c:tx>
      <c:layout>
        <c:manualLayout>
          <c:xMode val="edge"/>
          <c:yMode val="edge"/>
          <c:x val="0.16750665475326224"/>
          <c:y val="0"/>
        </c:manualLayout>
      </c:layout>
      <c:overlay val="0"/>
    </c:title>
    <c:autoTitleDeleted val="0"/>
    <c:plotArea>
      <c:layout/>
      <c:barChart>
        <c:barDir val="bar"/>
        <c:grouping val="clustered"/>
        <c:varyColors val="0"/>
        <c:ser>
          <c:idx val="0"/>
          <c:order val="0"/>
          <c:spPr>
            <a:effectLst/>
            <a:scene3d>
              <a:camera prst="orthographicFront"/>
              <a:lightRig rig="threePt" dir="t"/>
            </a:scene3d>
            <a:sp3d>
              <a:bevelT/>
            </a:sp3d>
          </c:spPr>
          <c:invertIfNegative val="0"/>
          <c:dPt>
            <c:idx val="6"/>
            <c:invertIfNegative val="0"/>
            <c:bubble3D val="0"/>
            <c:spPr>
              <a:ln w="57150"/>
              <a:effectLst/>
              <a:scene3d>
                <a:camera prst="orthographicFront"/>
                <a:lightRig rig="threePt" dir="t"/>
              </a:scene3d>
              <a:sp3d>
                <a:bevelT/>
              </a:sp3d>
            </c:spPr>
          </c:dPt>
          <c:cat>
            <c:strRef>
              <c:f>[SVS.xlsx]Sheet1!$B$3:$B$9</c:f>
              <c:strCache>
                <c:ptCount val="7"/>
                <c:pt idx="0">
                  <c:v>Captivate</c:v>
                </c:pt>
                <c:pt idx="1">
                  <c:v>Care</c:v>
                </c:pt>
                <c:pt idx="2">
                  <c:v>Challenge</c:v>
                </c:pt>
                <c:pt idx="3">
                  <c:v>Control</c:v>
                </c:pt>
                <c:pt idx="4">
                  <c:v>Confer</c:v>
                </c:pt>
                <c:pt idx="5">
                  <c:v>Consolidate</c:v>
                </c:pt>
                <c:pt idx="6">
                  <c:v>Clarify</c:v>
                </c:pt>
              </c:strCache>
            </c:strRef>
          </c:cat>
          <c:val>
            <c:numRef>
              <c:f>[SVS.xlsx]Sheet1!$C$3:$C$9</c:f>
              <c:numCache>
                <c:formatCode>0%</c:formatCode>
                <c:ptCount val="7"/>
                <c:pt idx="0">
                  <c:v>0.52</c:v>
                </c:pt>
                <c:pt idx="1">
                  <c:v>0.69</c:v>
                </c:pt>
                <c:pt idx="2">
                  <c:v>0.81</c:v>
                </c:pt>
                <c:pt idx="3">
                  <c:v>0.87</c:v>
                </c:pt>
                <c:pt idx="4">
                  <c:v>0.48</c:v>
                </c:pt>
                <c:pt idx="5">
                  <c:v>0.75</c:v>
                </c:pt>
                <c:pt idx="6">
                  <c:v>0.83</c:v>
                </c:pt>
              </c:numCache>
            </c:numRef>
          </c:val>
        </c:ser>
        <c:dLbls>
          <c:showLegendKey val="0"/>
          <c:showVal val="0"/>
          <c:showCatName val="0"/>
          <c:showSerName val="0"/>
          <c:showPercent val="0"/>
          <c:showBubbleSize val="0"/>
        </c:dLbls>
        <c:gapWidth val="150"/>
        <c:overlap val="90"/>
        <c:axId val="88549248"/>
        <c:axId val="88550784"/>
      </c:barChart>
      <c:catAx>
        <c:axId val="88549248"/>
        <c:scaling>
          <c:orientation val="minMax"/>
        </c:scaling>
        <c:delete val="1"/>
        <c:axPos val="l"/>
        <c:majorTickMark val="none"/>
        <c:minorTickMark val="none"/>
        <c:tickLblPos val="nextTo"/>
        <c:crossAx val="88550784"/>
        <c:crosses val="autoZero"/>
        <c:auto val="1"/>
        <c:lblAlgn val="ctr"/>
        <c:lblOffset val="100"/>
        <c:noMultiLvlLbl val="0"/>
      </c:catAx>
      <c:valAx>
        <c:axId val="88550784"/>
        <c:scaling>
          <c:orientation val="minMax"/>
        </c:scaling>
        <c:delete val="0"/>
        <c:axPos val="b"/>
        <c:majorGridlines/>
        <c:numFmt formatCode="0%" sourceLinked="1"/>
        <c:majorTickMark val="none"/>
        <c:minorTickMark val="none"/>
        <c:tickLblPos val="nextTo"/>
        <c:txPr>
          <a:bodyPr/>
          <a:lstStyle/>
          <a:p>
            <a:pPr>
              <a:defRPr sz="2000"/>
            </a:pPr>
            <a:endParaRPr lang="en-US"/>
          </a:p>
        </c:txPr>
        <c:crossAx val="88549248"/>
        <c:crosses val="autoZero"/>
        <c:crossBetween val="between"/>
      </c:valAx>
    </c:plotArea>
    <c:plotVisOnly val="1"/>
    <c:dispBlanksAs val="gap"/>
    <c:showDLblsOverMax val="0"/>
  </c:chart>
  <c:spPr>
    <a:noFill/>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rtl="0">
              <a:defRPr lang="en-US" sz="2800" b="1" i="0" u="none" strike="noStrike" kern="1200" baseline="0" dirty="0">
                <a:solidFill>
                  <a:prstClr val="black"/>
                </a:solidFill>
                <a:latin typeface="+mn-lt"/>
                <a:ea typeface="+mn-ea"/>
                <a:cs typeface="+mn-cs"/>
              </a:defRPr>
            </a:pPr>
            <a:r>
              <a:rPr lang="en-US" sz="2800" b="1" i="0" u="none" strike="noStrike" kern="1200" baseline="0" dirty="0">
                <a:solidFill>
                  <a:prstClr val="black"/>
                </a:solidFill>
                <a:latin typeface="+mn-lt"/>
                <a:ea typeface="+mn-ea"/>
                <a:cs typeface="+mn-cs"/>
              </a:rPr>
              <a:t>Student Voice </a:t>
            </a:r>
            <a:r>
              <a:rPr lang="en-US" sz="2800" b="1" i="0" u="none" strike="noStrike" kern="1200" baseline="0" dirty="0" smtClean="0">
                <a:solidFill>
                  <a:prstClr val="black"/>
                </a:solidFill>
                <a:latin typeface="+mn-lt"/>
                <a:ea typeface="+mn-ea"/>
                <a:cs typeface="+mn-cs"/>
              </a:rPr>
              <a:t>Survey Results</a:t>
            </a:r>
            <a:endParaRPr lang="en-US" sz="2800" b="1" i="0" u="none" strike="noStrike" kern="1200" baseline="0" dirty="0">
              <a:solidFill>
                <a:prstClr val="black"/>
              </a:solidFill>
              <a:latin typeface="+mn-lt"/>
              <a:ea typeface="+mn-ea"/>
              <a:cs typeface="+mn-cs"/>
            </a:endParaRPr>
          </a:p>
        </c:rich>
      </c:tx>
      <c:layout>
        <c:manualLayout>
          <c:xMode val="edge"/>
          <c:yMode val="edge"/>
          <c:x val="0.16750665475326224"/>
          <c:y val="0"/>
        </c:manualLayout>
      </c:layout>
      <c:overlay val="0"/>
    </c:title>
    <c:autoTitleDeleted val="0"/>
    <c:plotArea>
      <c:layout/>
      <c:barChart>
        <c:barDir val="bar"/>
        <c:grouping val="clustered"/>
        <c:varyColors val="0"/>
        <c:ser>
          <c:idx val="0"/>
          <c:order val="0"/>
          <c:spPr>
            <a:effectLst/>
            <a:scene3d>
              <a:camera prst="orthographicFront"/>
              <a:lightRig rig="threePt" dir="t"/>
            </a:scene3d>
            <a:sp3d>
              <a:bevelT/>
            </a:sp3d>
          </c:spPr>
          <c:invertIfNegative val="0"/>
          <c:dPt>
            <c:idx val="6"/>
            <c:invertIfNegative val="0"/>
            <c:bubble3D val="0"/>
            <c:spPr>
              <a:ln w="57150"/>
              <a:effectLst/>
              <a:scene3d>
                <a:camera prst="orthographicFront"/>
                <a:lightRig rig="threePt" dir="t"/>
              </a:scene3d>
              <a:sp3d>
                <a:bevelT/>
              </a:sp3d>
            </c:spPr>
          </c:dPt>
          <c:cat>
            <c:strRef>
              <c:f>[SVS.xlsx]Sheet1!$B$3:$B$9</c:f>
              <c:strCache>
                <c:ptCount val="7"/>
                <c:pt idx="0">
                  <c:v>Captivate</c:v>
                </c:pt>
                <c:pt idx="1">
                  <c:v>Care</c:v>
                </c:pt>
                <c:pt idx="2">
                  <c:v>Challenge</c:v>
                </c:pt>
                <c:pt idx="3">
                  <c:v>Control</c:v>
                </c:pt>
                <c:pt idx="4">
                  <c:v>Confer</c:v>
                </c:pt>
                <c:pt idx="5">
                  <c:v>Consolidate</c:v>
                </c:pt>
                <c:pt idx="6">
                  <c:v>Clarify</c:v>
                </c:pt>
              </c:strCache>
            </c:strRef>
          </c:cat>
          <c:val>
            <c:numRef>
              <c:f>[SVS.xlsx]Sheet1!$C$3:$C$9</c:f>
              <c:numCache>
                <c:formatCode>0%</c:formatCode>
                <c:ptCount val="7"/>
                <c:pt idx="0">
                  <c:v>0.52</c:v>
                </c:pt>
                <c:pt idx="1">
                  <c:v>0.69</c:v>
                </c:pt>
                <c:pt idx="2">
                  <c:v>0.81</c:v>
                </c:pt>
                <c:pt idx="3">
                  <c:v>0.87</c:v>
                </c:pt>
                <c:pt idx="4">
                  <c:v>0.48</c:v>
                </c:pt>
                <c:pt idx="5">
                  <c:v>0.75</c:v>
                </c:pt>
                <c:pt idx="6">
                  <c:v>0.83</c:v>
                </c:pt>
              </c:numCache>
            </c:numRef>
          </c:val>
        </c:ser>
        <c:dLbls>
          <c:showLegendKey val="0"/>
          <c:showVal val="0"/>
          <c:showCatName val="0"/>
          <c:showSerName val="0"/>
          <c:showPercent val="0"/>
          <c:showBubbleSize val="0"/>
        </c:dLbls>
        <c:gapWidth val="150"/>
        <c:overlap val="90"/>
        <c:axId val="95276416"/>
        <c:axId val="95630464"/>
      </c:barChart>
      <c:catAx>
        <c:axId val="95276416"/>
        <c:scaling>
          <c:orientation val="minMax"/>
        </c:scaling>
        <c:delete val="1"/>
        <c:axPos val="l"/>
        <c:majorTickMark val="none"/>
        <c:minorTickMark val="none"/>
        <c:tickLblPos val="nextTo"/>
        <c:crossAx val="95630464"/>
        <c:crosses val="autoZero"/>
        <c:auto val="1"/>
        <c:lblAlgn val="ctr"/>
        <c:lblOffset val="100"/>
        <c:noMultiLvlLbl val="0"/>
      </c:catAx>
      <c:valAx>
        <c:axId val="95630464"/>
        <c:scaling>
          <c:orientation val="minMax"/>
        </c:scaling>
        <c:delete val="0"/>
        <c:axPos val="b"/>
        <c:majorGridlines/>
        <c:numFmt formatCode="0%" sourceLinked="1"/>
        <c:majorTickMark val="none"/>
        <c:minorTickMark val="none"/>
        <c:tickLblPos val="nextTo"/>
        <c:txPr>
          <a:bodyPr/>
          <a:lstStyle/>
          <a:p>
            <a:pPr>
              <a:defRPr sz="2000"/>
            </a:pPr>
            <a:endParaRPr lang="en-US"/>
          </a:p>
        </c:txPr>
        <c:crossAx val="95276416"/>
        <c:crosses val="autoZero"/>
        <c:crossBetween val="between"/>
      </c:valAx>
    </c:plotArea>
    <c:plotVisOnly val="1"/>
    <c:dispBlanksAs val="gap"/>
    <c:showDLblsOverMax val="0"/>
  </c:chart>
  <c:spPr>
    <a:noFill/>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rtl="0">
              <a:defRPr lang="en-US" sz="2800" b="1" i="0" u="none" strike="noStrike" kern="1200" baseline="0" dirty="0">
                <a:solidFill>
                  <a:prstClr val="black"/>
                </a:solidFill>
                <a:latin typeface="+mn-lt"/>
                <a:ea typeface="+mn-ea"/>
                <a:cs typeface="+mn-cs"/>
              </a:defRPr>
            </a:pPr>
            <a:r>
              <a:rPr lang="en-US" sz="2800" b="1" i="0" u="none" strike="noStrike" kern="1200" baseline="0" dirty="0">
                <a:solidFill>
                  <a:prstClr val="black"/>
                </a:solidFill>
                <a:latin typeface="+mn-lt"/>
                <a:ea typeface="+mn-ea"/>
                <a:cs typeface="+mn-cs"/>
              </a:rPr>
              <a:t>Student Voice </a:t>
            </a:r>
            <a:r>
              <a:rPr lang="en-US" sz="2800" b="1" i="0" u="none" strike="noStrike" kern="1200" baseline="0" dirty="0" smtClean="0">
                <a:solidFill>
                  <a:prstClr val="black"/>
                </a:solidFill>
                <a:latin typeface="+mn-lt"/>
                <a:ea typeface="+mn-ea"/>
                <a:cs typeface="+mn-cs"/>
              </a:rPr>
              <a:t>Survey Results</a:t>
            </a:r>
            <a:endParaRPr lang="en-US" sz="2800" b="1" i="0" u="none" strike="noStrike" kern="1200" baseline="0" dirty="0">
              <a:solidFill>
                <a:prstClr val="black"/>
              </a:solidFill>
              <a:latin typeface="+mn-lt"/>
              <a:ea typeface="+mn-ea"/>
              <a:cs typeface="+mn-cs"/>
            </a:endParaRPr>
          </a:p>
        </c:rich>
      </c:tx>
      <c:layout>
        <c:manualLayout>
          <c:xMode val="edge"/>
          <c:yMode val="edge"/>
          <c:x val="0.16750665475326224"/>
          <c:y val="0"/>
        </c:manualLayout>
      </c:layout>
      <c:overlay val="0"/>
    </c:title>
    <c:autoTitleDeleted val="0"/>
    <c:plotArea>
      <c:layout/>
      <c:barChart>
        <c:barDir val="bar"/>
        <c:grouping val="clustered"/>
        <c:varyColors val="0"/>
        <c:ser>
          <c:idx val="0"/>
          <c:order val="0"/>
          <c:spPr>
            <a:effectLst/>
            <a:scene3d>
              <a:camera prst="orthographicFront"/>
              <a:lightRig rig="threePt" dir="t"/>
            </a:scene3d>
            <a:sp3d>
              <a:bevelT/>
            </a:sp3d>
          </c:spPr>
          <c:invertIfNegative val="0"/>
          <c:dPt>
            <c:idx val="6"/>
            <c:invertIfNegative val="0"/>
            <c:bubble3D val="0"/>
            <c:spPr>
              <a:ln w="57150"/>
              <a:effectLst/>
              <a:scene3d>
                <a:camera prst="orthographicFront"/>
                <a:lightRig rig="threePt" dir="t"/>
              </a:scene3d>
              <a:sp3d>
                <a:bevelT/>
              </a:sp3d>
            </c:spPr>
          </c:dPt>
          <c:cat>
            <c:strRef>
              <c:f>[SVS.xlsx]Sheet1!$B$3:$B$9</c:f>
              <c:strCache>
                <c:ptCount val="7"/>
                <c:pt idx="0">
                  <c:v>Captivate</c:v>
                </c:pt>
                <c:pt idx="1">
                  <c:v>Care</c:v>
                </c:pt>
                <c:pt idx="2">
                  <c:v>Challenge</c:v>
                </c:pt>
                <c:pt idx="3">
                  <c:v>Control</c:v>
                </c:pt>
                <c:pt idx="4">
                  <c:v>Confer</c:v>
                </c:pt>
                <c:pt idx="5">
                  <c:v>Consolidate</c:v>
                </c:pt>
                <c:pt idx="6">
                  <c:v>Clarify</c:v>
                </c:pt>
              </c:strCache>
            </c:strRef>
          </c:cat>
          <c:val>
            <c:numRef>
              <c:f>[SVS.xlsx]Sheet1!$C$3:$C$9</c:f>
              <c:numCache>
                <c:formatCode>0%</c:formatCode>
                <c:ptCount val="7"/>
                <c:pt idx="0">
                  <c:v>0.52</c:v>
                </c:pt>
                <c:pt idx="1">
                  <c:v>0.69</c:v>
                </c:pt>
                <c:pt idx="2">
                  <c:v>0.81</c:v>
                </c:pt>
                <c:pt idx="3">
                  <c:v>0.87</c:v>
                </c:pt>
                <c:pt idx="4">
                  <c:v>0.48</c:v>
                </c:pt>
                <c:pt idx="5">
                  <c:v>0.75</c:v>
                </c:pt>
                <c:pt idx="6">
                  <c:v>0.83</c:v>
                </c:pt>
              </c:numCache>
            </c:numRef>
          </c:val>
        </c:ser>
        <c:dLbls>
          <c:showLegendKey val="0"/>
          <c:showVal val="0"/>
          <c:showCatName val="0"/>
          <c:showSerName val="0"/>
          <c:showPercent val="0"/>
          <c:showBubbleSize val="0"/>
        </c:dLbls>
        <c:gapWidth val="150"/>
        <c:overlap val="90"/>
        <c:axId val="95679232"/>
        <c:axId val="95680768"/>
      </c:barChart>
      <c:catAx>
        <c:axId val="95679232"/>
        <c:scaling>
          <c:orientation val="minMax"/>
        </c:scaling>
        <c:delete val="1"/>
        <c:axPos val="l"/>
        <c:majorTickMark val="none"/>
        <c:minorTickMark val="none"/>
        <c:tickLblPos val="nextTo"/>
        <c:crossAx val="95680768"/>
        <c:crosses val="autoZero"/>
        <c:auto val="1"/>
        <c:lblAlgn val="ctr"/>
        <c:lblOffset val="100"/>
        <c:noMultiLvlLbl val="0"/>
      </c:catAx>
      <c:valAx>
        <c:axId val="95680768"/>
        <c:scaling>
          <c:orientation val="minMax"/>
        </c:scaling>
        <c:delete val="0"/>
        <c:axPos val="b"/>
        <c:majorGridlines/>
        <c:numFmt formatCode="0%" sourceLinked="1"/>
        <c:majorTickMark val="none"/>
        <c:minorTickMark val="none"/>
        <c:tickLblPos val="nextTo"/>
        <c:txPr>
          <a:bodyPr/>
          <a:lstStyle/>
          <a:p>
            <a:pPr>
              <a:defRPr sz="2000"/>
            </a:pPr>
            <a:endParaRPr lang="en-US"/>
          </a:p>
        </c:txPr>
        <c:crossAx val="95679232"/>
        <c:crosses val="autoZero"/>
        <c:crossBetween val="between"/>
      </c:valAx>
    </c:plotArea>
    <c:plotVisOnly val="1"/>
    <c:dispBlanksAs val="gap"/>
    <c:showDLblsOverMax val="0"/>
  </c:chart>
  <c:spPr>
    <a:noFill/>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rtl="0">
              <a:defRPr lang="en-US" sz="2800" b="1" i="0" u="none" strike="noStrike" kern="1200" baseline="0" dirty="0">
                <a:solidFill>
                  <a:prstClr val="black"/>
                </a:solidFill>
                <a:latin typeface="+mn-lt"/>
                <a:ea typeface="+mn-ea"/>
                <a:cs typeface="+mn-cs"/>
              </a:defRPr>
            </a:pPr>
            <a:r>
              <a:rPr lang="en-US" sz="2800" b="1" i="0" u="none" strike="noStrike" kern="1200" baseline="0" dirty="0">
                <a:solidFill>
                  <a:prstClr val="black"/>
                </a:solidFill>
                <a:latin typeface="+mn-lt"/>
                <a:ea typeface="+mn-ea"/>
                <a:cs typeface="+mn-cs"/>
              </a:rPr>
              <a:t>Student Voice </a:t>
            </a:r>
            <a:r>
              <a:rPr lang="en-US" sz="2800" b="1" i="0" u="none" strike="noStrike" kern="1200" baseline="0" dirty="0" smtClean="0">
                <a:solidFill>
                  <a:prstClr val="black"/>
                </a:solidFill>
                <a:latin typeface="+mn-lt"/>
                <a:ea typeface="+mn-ea"/>
                <a:cs typeface="+mn-cs"/>
              </a:rPr>
              <a:t>Survey Results</a:t>
            </a:r>
            <a:endParaRPr lang="en-US" sz="2800" b="1" i="0" u="none" strike="noStrike" kern="1200" baseline="0" dirty="0">
              <a:solidFill>
                <a:prstClr val="black"/>
              </a:solidFill>
              <a:latin typeface="+mn-lt"/>
              <a:ea typeface="+mn-ea"/>
              <a:cs typeface="+mn-cs"/>
            </a:endParaRPr>
          </a:p>
        </c:rich>
      </c:tx>
      <c:layout>
        <c:manualLayout>
          <c:xMode val="edge"/>
          <c:yMode val="edge"/>
          <c:x val="0.16750665475326224"/>
          <c:y val="0"/>
        </c:manualLayout>
      </c:layout>
      <c:overlay val="0"/>
    </c:title>
    <c:autoTitleDeleted val="0"/>
    <c:plotArea>
      <c:layout/>
      <c:barChart>
        <c:barDir val="bar"/>
        <c:grouping val="clustered"/>
        <c:varyColors val="0"/>
        <c:ser>
          <c:idx val="0"/>
          <c:order val="0"/>
          <c:spPr>
            <a:effectLst/>
            <a:scene3d>
              <a:camera prst="orthographicFront"/>
              <a:lightRig rig="threePt" dir="t"/>
            </a:scene3d>
            <a:sp3d>
              <a:bevelT/>
            </a:sp3d>
          </c:spPr>
          <c:invertIfNegative val="0"/>
          <c:dPt>
            <c:idx val="6"/>
            <c:invertIfNegative val="0"/>
            <c:bubble3D val="0"/>
            <c:spPr>
              <a:ln w="57150"/>
              <a:effectLst/>
              <a:scene3d>
                <a:camera prst="orthographicFront"/>
                <a:lightRig rig="threePt" dir="t"/>
              </a:scene3d>
              <a:sp3d>
                <a:bevelT/>
              </a:sp3d>
            </c:spPr>
          </c:dPt>
          <c:cat>
            <c:strRef>
              <c:f>[SVS.xlsx]Sheet1!$B$3:$B$9</c:f>
              <c:strCache>
                <c:ptCount val="7"/>
                <c:pt idx="0">
                  <c:v>Captivate</c:v>
                </c:pt>
                <c:pt idx="1">
                  <c:v>Care</c:v>
                </c:pt>
                <c:pt idx="2">
                  <c:v>Challenge</c:v>
                </c:pt>
                <c:pt idx="3">
                  <c:v>Control</c:v>
                </c:pt>
                <c:pt idx="4">
                  <c:v>Confer</c:v>
                </c:pt>
                <c:pt idx="5">
                  <c:v>Consolidate</c:v>
                </c:pt>
                <c:pt idx="6">
                  <c:v>Clarify</c:v>
                </c:pt>
              </c:strCache>
            </c:strRef>
          </c:cat>
          <c:val>
            <c:numRef>
              <c:f>[SVS.xlsx]Sheet1!$C$3:$C$9</c:f>
              <c:numCache>
                <c:formatCode>0%</c:formatCode>
                <c:ptCount val="7"/>
                <c:pt idx="0">
                  <c:v>0.52</c:v>
                </c:pt>
                <c:pt idx="1">
                  <c:v>0.69</c:v>
                </c:pt>
                <c:pt idx="2">
                  <c:v>0.81</c:v>
                </c:pt>
                <c:pt idx="3">
                  <c:v>0.87</c:v>
                </c:pt>
                <c:pt idx="4">
                  <c:v>0.48</c:v>
                </c:pt>
                <c:pt idx="5">
                  <c:v>0.75</c:v>
                </c:pt>
                <c:pt idx="6">
                  <c:v>0.83</c:v>
                </c:pt>
              </c:numCache>
            </c:numRef>
          </c:val>
        </c:ser>
        <c:dLbls>
          <c:showLegendKey val="0"/>
          <c:showVal val="0"/>
          <c:showCatName val="0"/>
          <c:showSerName val="0"/>
          <c:showPercent val="0"/>
          <c:showBubbleSize val="0"/>
        </c:dLbls>
        <c:gapWidth val="150"/>
        <c:overlap val="90"/>
        <c:axId val="95537024"/>
        <c:axId val="95538560"/>
      </c:barChart>
      <c:catAx>
        <c:axId val="95537024"/>
        <c:scaling>
          <c:orientation val="minMax"/>
        </c:scaling>
        <c:delete val="1"/>
        <c:axPos val="l"/>
        <c:majorTickMark val="none"/>
        <c:minorTickMark val="none"/>
        <c:tickLblPos val="nextTo"/>
        <c:crossAx val="95538560"/>
        <c:crosses val="autoZero"/>
        <c:auto val="1"/>
        <c:lblAlgn val="ctr"/>
        <c:lblOffset val="100"/>
        <c:noMultiLvlLbl val="0"/>
      </c:catAx>
      <c:valAx>
        <c:axId val="95538560"/>
        <c:scaling>
          <c:orientation val="minMax"/>
        </c:scaling>
        <c:delete val="0"/>
        <c:axPos val="b"/>
        <c:majorGridlines/>
        <c:numFmt formatCode="0%" sourceLinked="1"/>
        <c:majorTickMark val="none"/>
        <c:minorTickMark val="none"/>
        <c:tickLblPos val="nextTo"/>
        <c:txPr>
          <a:bodyPr/>
          <a:lstStyle/>
          <a:p>
            <a:pPr>
              <a:defRPr sz="2000"/>
            </a:pPr>
            <a:endParaRPr lang="en-US"/>
          </a:p>
        </c:txPr>
        <c:crossAx val="95537024"/>
        <c:crosses val="autoZero"/>
        <c:crossBetween val="between"/>
      </c:valAx>
    </c:plotArea>
    <c:plotVisOnly val="1"/>
    <c:dispBlanksAs val="gap"/>
    <c:showDLblsOverMax val="0"/>
  </c:chart>
  <c:spPr>
    <a:noFill/>
    <a:ln>
      <a:noFill/>
    </a:ln>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2416ED-6878-41DA-AC6C-0BA75EFFA9C6}"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87405CCD-9AAD-4D27-B589-45E3A69B1995}">
      <dgm:prSet phldrT="[Text]" custT="1"/>
      <dgm:spPr/>
      <dgm:t>
        <a:bodyPr/>
        <a:lstStyle/>
        <a:p>
          <a:r>
            <a:rPr lang="en-US" sz="2000" b="1" dirty="0" smtClean="0">
              <a:solidFill>
                <a:schemeClr val="tx1"/>
              </a:solidFill>
              <a:effectLst>
                <a:outerShdw blurRad="38100" dist="38100" dir="2700000" algn="tl">
                  <a:srgbClr val="000000">
                    <a:alpha val="43137"/>
                  </a:srgbClr>
                </a:outerShdw>
              </a:effectLst>
            </a:rPr>
            <a:t>Debbie Waggoner</a:t>
          </a:r>
          <a:r>
            <a:rPr lang="en-US" sz="2000" dirty="0" smtClean="0">
              <a:solidFill>
                <a:schemeClr val="tx1"/>
              </a:solidFill>
            </a:rPr>
            <a:t>,  KDE/CKEC Instructional Specialist – Math &amp; Social Studies Emphasis</a:t>
          </a:r>
          <a:endParaRPr lang="en-US" sz="2000" dirty="0">
            <a:solidFill>
              <a:schemeClr val="tx1"/>
            </a:solidFill>
          </a:endParaRPr>
        </a:p>
      </dgm:t>
    </dgm:pt>
    <dgm:pt modelId="{CBF73960-FF8B-453C-998B-5B2397672147}" type="parTrans" cxnId="{606DF797-3301-4C61-B73C-354A0E551445}">
      <dgm:prSet/>
      <dgm:spPr/>
      <dgm:t>
        <a:bodyPr/>
        <a:lstStyle/>
        <a:p>
          <a:endParaRPr lang="en-US"/>
        </a:p>
      </dgm:t>
    </dgm:pt>
    <dgm:pt modelId="{9B4A6AED-7F83-4BC4-BD16-3FE4F04ECAEC}" type="sibTrans" cxnId="{606DF797-3301-4C61-B73C-354A0E551445}">
      <dgm:prSet/>
      <dgm:spPr/>
      <dgm:t>
        <a:bodyPr/>
        <a:lstStyle/>
        <a:p>
          <a:endParaRPr lang="en-US" dirty="0"/>
        </a:p>
      </dgm:t>
    </dgm:pt>
    <dgm:pt modelId="{B6FFD03D-CA13-44ED-8035-A23A683B3F76}">
      <dgm:prSet phldrT="[Text]" custT="1"/>
      <dgm:spPr>
        <a:solidFill>
          <a:schemeClr val="accent3">
            <a:lumMod val="75000"/>
          </a:schemeClr>
        </a:solidFill>
      </dgm:spPr>
      <dgm:t>
        <a:bodyPr/>
        <a:lstStyle/>
        <a:p>
          <a:r>
            <a:rPr lang="en-US" sz="2000" b="1" dirty="0" smtClean="0">
              <a:solidFill>
                <a:schemeClr val="tx1"/>
              </a:solidFill>
              <a:effectLst>
                <a:outerShdw blurRad="38100" dist="38100" dir="2700000" algn="tl">
                  <a:srgbClr val="000000">
                    <a:alpha val="43137"/>
                  </a:srgbClr>
                </a:outerShdw>
              </a:effectLst>
            </a:rPr>
            <a:t>Mike Cassady, </a:t>
          </a:r>
          <a:r>
            <a:rPr lang="en-US" sz="2000" dirty="0" smtClean="0">
              <a:solidFill>
                <a:schemeClr val="tx1"/>
              </a:solidFill>
            </a:rPr>
            <a:t>PGES Consultant CKEC/KDE </a:t>
          </a:r>
          <a:endParaRPr lang="en-US" sz="2000" dirty="0">
            <a:solidFill>
              <a:schemeClr val="tx1"/>
            </a:solidFill>
          </a:endParaRPr>
        </a:p>
      </dgm:t>
    </dgm:pt>
    <dgm:pt modelId="{53984493-1942-4C59-82F7-0DAB23F521C4}" type="parTrans" cxnId="{207D34C7-650E-4931-930D-67FDCF26BD6F}">
      <dgm:prSet/>
      <dgm:spPr/>
      <dgm:t>
        <a:bodyPr/>
        <a:lstStyle/>
        <a:p>
          <a:endParaRPr lang="en-US"/>
        </a:p>
      </dgm:t>
    </dgm:pt>
    <dgm:pt modelId="{1E954A37-4AD0-4F9C-8844-6D78C96245E2}" type="sibTrans" cxnId="{207D34C7-650E-4931-930D-67FDCF26BD6F}">
      <dgm:prSet/>
      <dgm:spPr/>
      <dgm:t>
        <a:bodyPr/>
        <a:lstStyle/>
        <a:p>
          <a:endParaRPr lang="en-US" dirty="0"/>
        </a:p>
      </dgm:t>
    </dgm:pt>
    <dgm:pt modelId="{AD9E5432-F587-4E5C-A201-449C7157097A}">
      <dgm:prSet phldrT="[Text]" custT="1"/>
      <dgm:spPr/>
      <dgm:t>
        <a:bodyPr/>
        <a:lstStyle/>
        <a:p>
          <a:r>
            <a:rPr lang="en-US" sz="2000" b="1" dirty="0" smtClean="0">
              <a:solidFill>
                <a:schemeClr val="tx1"/>
              </a:solidFill>
              <a:effectLst>
                <a:outerShdw blurRad="38100" dist="38100" dir="2700000" algn="tl">
                  <a:srgbClr val="000000">
                    <a:alpha val="43137"/>
                  </a:srgbClr>
                </a:outerShdw>
              </a:effectLst>
            </a:rPr>
            <a:t>Terry Rhodes, </a:t>
          </a:r>
          <a:r>
            <a:rPr lang="en-US" sz="2000" dirty="0" smtClean="0">
              <a:solidFill>
                <a:schemeClr val="tx1"/>
              </a:solidFill>
            </a:rPr>
            <a:t>KDE/CKEC  Instructional Specialist – Science Emphasis </a:t>
          </a:r>
          <a:endParaRPr lang="en-US" sz="2000" dirty="0">
            <a:solidFill>
              <a:schemeClr val="tx1"/>
            </a:solidFill>
          </a:endParaRPr>
        </a:p>
      </dgm:t>
    </dgm:pt>
    <dgm:pt modelId="{447814EA-488A-4706-AB40-1112324DC3B3}" type="parTrans" cxnId="{5BCD68F8-3347-4294-B795-CC382DBD7805}">
      <dgm:prSet/>
      <dgm:spPr/>
      <dgm:t>
        <a:bodyPr/>
        <a:lstStyle/>
        <a:p>
          <a:endParaRPr lang="en-US"/>
        </a:p>
      </dgm:t>
    </dgm:pt>
    <dgm:pt modelId="{266BE80F-5891-463E-81F5-9BC9925C1759}" type="sibTrans" cxnId="{5BCD68F8-3347-4294-B795-CC382DBD7805}">
      <dgm:prSet/>
      <dgm:spPr/>
      <dgm:t>
        <a:bodyPr/>
        <a:lstStyle/>
        <a:p>
          <a:endParaRPr lang="en-US" dirty="0"/>
        </a:p>
      </dgm:t>
    </dgm:pt>
    <dgm:pt modelId="{F7BD6C59-65CE-4C79-AFF2-8C9E15801C9E}">
      <dgm:prSet phldrT="[Text]" custT="1"/>
      <dgm:spPr/>
      <dgm:t>
        <a:bodyPr/>
        <a:lstStyle/>
        <a:p>
          <a:r>
            <a:rPr lang="en-US" sz="2000" b="1" dirty="0" smtClean="0">
              <a:solidFill>
                <a:schemeClr val="tx1"/>
              </a:solidFill>
              <a:effectLst>
                <a:outerShdw blurRad="38100" dist="38100" dir="2700000" algn="tl">
                  <a:srgbClr val="000000">
                    <a:alpha val="43137"/>
                  </a:srgbClr>
                </a:outerShdw>
              </a:effectLst>
            </a:rPr>
            <a:t>Kelly Philbeck</a:t>
          </a:r>
          <a:r>
            <a:rPr lang="en-US" sz="2000" dirty="0" smtClean="0">
              <a:solidFill>
                <a:schemeClr val="tx1"/>
              </a:solidFill>
            </a:rPr>
            <a:t>, KDE Literacy/LDC</a:t>
          </a:r>
          <a:endParaRPr lang="en-US" sz="2000" dirty="0">
            <a:solidFill>
              <a:schemeClr val="tx1"/>
            </a:solidFill>
          </a:endParaRPr>
        </a:p>
      </dgm:t>
    </dgm:pt>
    <dgm:pt modelId="{2B3D95E9-F5EF-4FA9-B2ED-E8669B3709FC}" type="parTrans" cxnId="{AC791A58-9264-48A3-AC09-CF2DA4E0C9D6}">
      <dgm:prSet/>
      <dgm:spPr/>
      <dgm:t>
        <a:bodyPr/>
        <a:lstStyle/>
        <a:p>
          <a:endParaRPr lang="en-US"/>
        </a:p>
      </dgm:t>
    </dgm:pt>
    <dgm:pt modelId="{BB0BFC3F-2481-461A-B197-EEAA268AB145}" type="sibTrans" cxnId="{AC791A58-9264-48A3-AC09-CF2DA4E0C9D6}">
      <dgm:prSet/>
      <dgm:spPr/>
      <dgm:t>
        <a:bodyPr/>
        <a:lstStyle/>
        <a:p>
          <a:endParaRPr lang="en-US" dirty="0"/>
        </a:p>
      </dgm:t>
    </dgm:pt>
    <dgm:pt modelId="{9946EAC7-686C-4612-BB46-D27DC6728806}">
      <dgm:prSet phldrT="[Text]" custT="1"/>
      <dgm:spPr/>
      <dgm:t>
        <a:bodyPr/>
        <a:lstStyle/>
        <a:p>
          <a:r>
            <a:rPr lang="en-US" sz="2000" b="1" dirty="0" smtClean="0">
              <a:solidFill>
                <a:schemeClr val="tx1"/>
              </a:solidFill>
              <a:effectLst>
                <a:outerShdw blurRad="38100" dist="38100" dir="2700000" algn="tl">
                  <a:srgbClr val="000000">
                    <a:alpha val="43137"/>
                  </a:srgbClr>
                </a:outerShdw>
              </a:effectLst>
            </a:rPr>
            <a:t>Monica Osborne </a:t>
          </a:r>
          <a:r>
            <a:rPr lang="en-US" sz="2000" b="0" i="1" dirty="0" smtClean="0">
              <a:solidFill>
                <a:schemeClr val="tx1"/>
              </a:solidFill>
              <a:effectLst>
                <a:outerShdw blurRad="38100" dist="38100" dir="2700000" algn="tl">
                  <a:srgbClr val="000000">
                    <a:alpha val="43137"/>
                  </a:srgbClr>
                </a:outerShdw>
              </a:effectLst>
            </a:rPr>
            <a:t>subbing for  Rebecca Woosley</a:t>
          </a:r>
          <a:r>
            <a:rPr lang="en-US" sz="2000" b="0" i="1" dirty="0" smtClean="0">
              <a:solidFill>
                <a:schemeClr val="tx1"/>
              </a:solidFill>
            </a:rPr>
            <a:t>, </a:t>
          </a:r>
          <a:r>
            <a:rPr lang="en-US" sz="2000" dirty="0" smtClean="0">
              <a:solidFill>
                <a:schemeClr val="tx1"/>
              </a:solidFill>
            </a:rPr>
            <a:t>Effectiveness Coach, KDE</a:t>
          </a:r>
          <a:endParaRPr lang="en-US" sz="2000" dirty="0">
            <a:solidFill>
              <a:schemeClr val="tx1"/>
            </a:solidFill>
          </a:endParaRPr>
        </a:p>
      </dgm:t>
    </dgm:pt>
    <dgm:pt modelId="{A6CCC84F-D56B-474E-A2E6-4ADB61B1DD76}" type="parTrans" cxnId="{6284162E-7206-4979-BDC1-C1205ABF929B}">
      <dgm:prSet/>
      <dgm:spPr/>
      <dgm:t>
        <a:bodyPr/>
        <a:lstStyle/>
        <a:p>
          <a:endParaRPr lang="en-US"/>
        </a:p>
      </dgm:t>
    </dgm:pt>
    <dgm:pt modelId="{22312C81-87CB-4222-AE82-42F201C1D6F8}" type="sibTrans" cxnId="{6284162E-7206-4979-BDC1-C1205ABF929B}">
      <dgm:prSet/>
      <dgm:spPr/>
      <dgm:t>
        <a:bodyPr/>
        <a:lstStyle/>
        <a:p>
          <a:endParaRPr lang="en-US"/>
        </a:p>
      </dgm:t>
    </dgm:pt>
    <dgm:pt modelId="{A89F6C92-A515-41B5-92C3-8BA1B92C7723}" type="pres">
      <dgm:prSet presAssocID="{A12416ED-6878-41DA-AC6C-0BA75EFFA9C6}" presName="Name0" presStyleCnt="0">
        <dgm:presLayoutVars>
          <dgm:dir/>
          <dgm:resizeHandles val="exact"/>
        </dgm:presLayoutVars>
      </dgm:prSet>
      <dgm:spPr/>
      <dgm:t>
        <a:bodyPr/>
        <a:lstStyle/>
        <a:p>
          <a:endParaRPr lang="en-US"/>
        </a:p>
      </dgm:t>
    </dgm:pt>
    <dgm:pt modelId="{A20122F2-C395-4D58-8D7B-595CE312E9E3}" type="pres">
      <dgm:prSet presAssocID="{A12416ED-6878-41DA-AC6C-0BA75EFFA9C6}" presName="cycle" presStyleCnt="0"/>
      <dgm:spPr/>
      <dgm:t>
        <a:bodyPr/>
        <a:lstStyle/>
        <a:p>
          <a:endParaRPr lang="en-US"/>
        </a:p>
      </dgm:t>
    </dgm:pt>
    <dgm:pt modelId="{565CF8E3-F73A-4077-9FEA-E2CA136C6455}" type="pres">
      <dgm:prSet presAssocID="{87405CCD-9AAD-4D27-B589-45E3A69B1995}" presName="nodeFirstNode" presStyleLbl="node1" presStyleIdx="0" presStyleCnt="5" custScaleX="153583" custScaleY="165877" custRadScaleRad="106484" custRadScaleInc="-87742">
        <dgm:presLayoutVars>
          <dgm:bulletEnabled val="1"/>
        </dgm:presLayoutVars>
      </dgm:prSet>
      <dgm:spPr/>
      <dgm:t>
        <a:bodyPr/>
        <a:lstStyle/>
        <a:p>
          <a:endParaRPr lang="en-US"/>
        </a:p>
      </dgm:t>
    </dgm:pt>
    <dgm:pt modelId="{215E3AE6-B1E3-48EE-9B88-A19EC95E6D79}" type="pres">
      <dgm:prSet presAssocID="{9B4A6AED-7F83-4BC4-BD16-3FE4F04ECAEC}" presName="sibTransFirstNode" presStyleLbl="bgShp" presStyleIdx="0" presStyleCnt="1" custLinFactNeighborX="46624" custLinFactNeighborY="-16397"/>
      <dgm:spPr/>
      <dgm:t>
        <a:bodyPr/>
        <a:lstStyle/>
        <a:p>
          <a:endParaRPr lang="en-US"/>
        </a:p>
      </dgm:t>
    </dgm:pt>
    <dgm:pt modelId="{5A11FEC5-F3BA-4A31-9A2D-A651D023C7D2}" type="pres">
      <dgm:prSet presAssocID="{F7BD6C59-65CE-4C79-AFF2-8C9E15801C9E}" presName="nodeFollowingNodes" presStyleLbl="node1" presStyleIdx="1" presStyleCnt="5" custScaleX="105403" custScaleY="126350" custRadScaleRad="17067" custRadScaleInc="34281">
        <dgm:presLayoutVars>
          <dgm:bulletEnabled val="1"/>
        </dgm:presLayoutVars>
      </dgm:prSet>
      <dgm:spPr/>
      <dgm:t>
        <a:bodyPr/>
        <a:lstStyle/>
        <a:p>
          <a:endParaRPr lang="en-US"/>
        </a:p>
      </dgm:t>
    </dgm:pt>
    <dgm:pt modelId="{D3B60169-6430-4C5E-A5DC-E80135EF4899}" type="pres">
      <dgm:prSet presAssocID="{B6FFD03D-CA13-44ED-8035-A23A683B3F76}" presName="nodeFollowingNodes" presStyleLbl="node1" presStyleIdx="2" presStyleCnt="5" custScaleX="106589" custScaleY="110808" custRadScaleRad="106361" custRadScaleInc="-30012">
        <dgm:presLayoutVars>
          <dgm:bulletEnabled val="1"/>
        </dgm:presLayoutVars>
      </dgm:prSet>
      <dgm:spPr/>
      <dgm:t>
        <a:bodyPr/>
        <a:lstStyle/>
        <a:p>
          <a:endParaRPr lang="en-US"/>
        </a:p>
      </dgm:t>
    </dgm:pt>
    <dgm:pt modelId="{11CCE641-D54B-4DDB-A4F8-E541684A115A}" type="pres">
      <dgm:prSet presAssocID="{AD9E5432-F587-4E5C-A201-449C7157097A}" presName="nodeFollowingNodes" presStyleLbl="node1" presStyleIdx="3" presStyleCnt="5" custScaleX="117395" custScaleY="159289" custRadScaleRad="100199" custRadScaleInc="-288905">
        <dgm:presLayoutVars>
          <dgm:bulletEnabled val="1"/>
        </dgm:presLayoutVars>
      </dgm:prSet>
      <dgm:spPr/>
      <dgm:t>
        <a:bodyPr/>
        <a:lstStyle/>
        <a:p>
          <a:endParaRPr lang="en-US"/>
        </a:p>
      </dgm:t>
    </dgm:pt>
    <dgm:pt modelId="{E86A0463-E559-4398-B2DE-527FD339B2DA}" type="pres">
      <dgm:prSet presAssocID="{9946EAC7-686C-4612-BB46-D27DC6728806}" presName="nodeFollowingNodes" presStyleLbl="node1" presStyleIdx="4" presStyleCnt="5" custScaleX="134427" custScaleY="139525" custRadScaleRad="98054" custRadScaleInc="-87151">
        <dgm:presLayoutVars>
          <dgm:bulletEnabled val="1"/>
        </dgm:presLayoutVars>
      </dgm:prSet>
      <dgm:spPr/>
      <dgm:t>
        <a:bodyPr/>
        <a:lstStyle/>
        <a:p>
          <a:endParaRPr lang="en-US"/>
        </a:p>
      </dgm:t>
    </dgm:pt>
  </dgm:ptLst>
  <dgm:cxnLst>
    <dgm:cxn modelId="{5BCD68F8-3347-4294-B795-CC382DBD7805}" srcId="{A12416ED-6878-41DA-AC6C-0BA75EFFA9C6}" destId="{AD9E5432-F587-4E5C-A201-449C7157097A}" srcOrd="3" destOrd="0" parTransId="{447814EA-488A-4706-AB40-1112324DC3B3}" sibTransId="{266BE80F-5891-463E-81F5-9BC9925C1759}"/>
    <dgm:cxn modelId="{6284162E-7206-4979-BDC1-C1205ABF929B}" srcId="{A12416ED-6878-41DA-AC6C-0BA75EFFA9C6}" destId="{9946EAC7-686C-4612-BB46-D27DC6728806}" srcOrd="4" destOrd="0" parTransId="{A6CCC84F-D56B-474E-A2E6-4ADB61B1DD76}" sibTransId="{22312C81-87CB-4222-AE82-42F201C1D6F8}"/>
    <dgm:cxn modelId="{AC791A58-9264-48A3-AC09-CF2DA4E0C9D6}" srcId="{A12416ED-6878-41DA-AC6C-0BA75EFFA9C6}" destId="{F7BD6C59-65CE-4C79-AFF2-8C9E15801C9E}" srcOrd="1" destOrd="0" parTransId="{2B3D95E9-F5EF-4FA9-B2ED-E8669B3709FC}" sibTransId="{BB0BFC3F-2481-461A-B197-EEAA268AB145}"/>
    <dgm:cxn modelId="{960A9024-EE16-47FC-B251-53BE0F870966}" type="presOf" srcId="{87405CCD-9AAD-4D27-B589-45E3A69B1995}" destId="{565CF8E3-F73A-4077-9FEA-E2CA136C6455}" srcOrd="0" destOrd="0" presId="urn:microsoft.com/office/officeart/2005/8/layout/cycle3"/>
    <dgm:cxn modelId="{69169570-DBF2-4797-AB5B-63302A72A172}" type="presOf" srcId="{F7BD6C59-65CE-4C79-AFF2-8C9E15801C9E}" destId="{5A11FEC5-F3BA-4A31-9A2D-A651D023C7D2}" srcOrd="0" destOrd="0" presId="urn:microsoft.com/office/officeart/2005/8/layout/cycle3"/>
    <dgm:cxn modelId="{98930D14-CCA6-433C-9474-40EE6CCD5F61}" type="presOf" srcId="{9946EAC7-686C-4612-BB46-D27DC6728806}" destId="{E86A0463-E559-4398-B2DE-527FD339B2DA}" srcOrd="0" destOrd="0" presId="urn:microsoft.com/office/officeart/2005/8/layout/cycle3"/>
    <dgm:cxn modelId="{606DF797-3301-4C61-B73C-354A0E551445}" srcId="{A12416ED-6878-41DA-AC6C-0BA75EFFA9C6}" destId="{87405CCD-9AAD-4D27-B589-45E3A69B1995}" srcOrd="0" destOrd="0" parTransId="{CBF73960-FF8B-453C-998B-5B2397672147}" sibTransId="{9B4A6AED-7F83-4BC4-BD16-3FE4F04ECAEC}"/>
    <dgm:cxn modelId="{7FADAA24-A4A0-43B4-B09F-C156990A6CF6}" type="presOf" srcId="{AD9E5432-F587-4E5C-A201-449C7157097A}" destId="{11CCE641-D54B-4DDB-A4F8-E541684A115A}" srcOrd="0" destOrd="0" presId="urn:microsoft.com/office/officeart/2005/8/layout/cycle3"/>
    <dgm:cxn modelId="{3D0005D7-4E24-4101-B939-D5E02A63626E}" type="presOf" srcId="{A12416ED-6878-41DA-AC6C-0BA75EFFA9C6}" destId="{A89F6C92-A515-41B5-92C3-8BA1B92C7723}" srcOrd="0" destOrd="0" presId="urn:microsoft.com/office/officeart/2005/8/layout/cycle3"/>
    <dgm:cxn modelId="{F0611D6A-09C8-4EA0-965A-BB062779DF27}" type="presOf" srcId="{9B4A6AED-7F83-4BC4-BD16-3FE4F04ECAEC}" destId="{215E3AE6-B1E3-48EE-9B88-A19EC95E6D79}" srcOrd="0" destOrd="0" presId="urn:microsoft.com/office/officeart/2005/8/layout/cycle3"/>
    <dgm:cxn modelId="{F0601E9D-EF96-4DDC-8C1D-F51B4AEF58F6}" type="presOf" srcId="{B6FFD03D-CA13-44ED-8035-A23A683B3F76}" destId="{D3B60169-6430-4C5E-A5DC-E80135EF4899}" srcOrd="0" destOrd="0" presId="urn:microsoft.com/office/officeart/2005/8/layout/cycle3"/>
    <dgm:cxn modelId="{207D34C7-650E-4931-930D-67FDCF26BD6F}" srcId="{A12416ED-6878-41DA-AC6C-0BA75EFFA9C6}" destId="{B6FFD03D-CA13-44ED-8035-A23A683B3F76}" srcOrd="2" destOrd="0" parTransId="{53984493-1942-4C59-82F7-0DAB23F521C4}" sibTransId="{1E954A37-4AD0-4F9C-8844-6D78C96245E2}"/>
    <dgm:cxn modelId="{EC210FCE-5D81-495B-931B-A55E58B54B58}" type="presParOf" srcId="{A89F6C92-A515-41B5-92C3-8BA1B92C7723}" destId="{A20122F2-C395-4D58-8D7B-595CE312E9E3}" srcOrd="0" destOrd="0" presId="urn:microsoft.com/office/officeart/2005/8/layout/cycle3"/>
    <dgm:cxn modelId="{B9F59BE0-56F3-44E3-9BA2-E5A4EA027D80}" type="presParOf" srcId="{A20122F2-C395-4D58-8D7B-595CE312E9E3}" destId="{565CF8E3-F73A-4077-9FEA-E2CA136C6455}" srcOrd="0" destOrd="0" presId="urn:microsoft.com/office/officeart/2005/8/layout/cycle3"/>
    <dgm:cxn modelId="{A85F548A-2619-4B15-AAA3-FC8A82EC43C6}" type="presParOf" srcId="{A20122F2-C395-4D58-8D7B-595CE312E9E3}" destId="{215E3AE6-B1E3-48EE-9B88-A19EC95E6D79}" srcOrd="1" destOrd="0" presId="urn:microsoft.com/office/officeart/2005/8/layout/cycle3"/>
    <dgm:cxn modelId="{05C1EE9A-6C9E-47CD-96D1-9388F816B607}" type="presParOf" srcId="{A20122F2-C395-4D58-8D7B-595CE312E9E3}" destId="{5A11FEC5-F3BA-4A31-9A2D-A651D023C7D2}" srcOrd="2" destOrd="0" presId="urn:microsoft.com/office/officeart/2005/8/layout/cycle3"/>
    <dgm:cxn modelId="{D18F6830-B6FD-4980-947E-3D5F8CCDFBAE}" type="presParOf" srcId="{A20122F2-C395-4D58-8D7B-595CE312E9E3}" destId="{D3B60169-6430-4C5E-A5DC-E80135EF4899}" srcOrd="3" destOrd="0" presId="urn:microsoft.com/office/officeart/2005/8/layout/cycle3"/>
    <dgm:cxn modelId="{8FFCBD31-8897-4C44-8D40-1395FFE08138}" type="presParOf" srcId="{A20122F2-C395-4D58-8D7B-595CE312E9E3}" destId="{11CCE641-D54B-4DDB-A4F8-E541684A115A}" srcOrd="4" destOrd="0" presId="urn:microsoft.com/office/officeart/2005/8/layout/cycle3"/>
    <dgm:cxn modelId="{CA04630F-8754-4357-B60D-B3EBE5D0E8A5}" type="presParOf" srcId="{A20122F2-C395-4D58-8D7B-595CE312E9E3}" destId="{E86A0463-E559-4398-B2DE-527FD339B2DA}"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26FBE3-4772-2647-A067-5E8F375AE70E}" type="doc">
      <dgm:prSet loTypeId="urn:microsoft.com/office/officeart/2005/8/layout/cycle1" loCatId="cycle" qsTypeId="urn:microsoft.com/office/officeart/2005/8/quickstyle/simple4" qsCatId="simple" csTypeId="urn:microsoft.com/office/officeart/2005/8/colors/colorful1#2" csCatId="colorful" phldr="1"/>
      <dgm:spPr/>
      <dgm:t>
        <a:bodyPr/>
        <a:lstStyle/>
        <a:p>
          <a:endParaRPr lang="en-US"/>
        </a:p>
      </dgm:t>
    </dgm:pt>
    <dgm:pt modelId="{6A0CC1DC-EE94-D14D-8B18-83F3D118407C}">
      <dgm:prSet phldrT="[Text]"/>
      <dgm:spPr/>
      <dgm:t>
        <a:bodyPr/>
        <a:lstStyle/>
        <a:p>
          <a:r>
            <a:rPr lang="en-US" b="1" dirty="0" smtClean="0">
              <a:solidFill>
                <a:srgbClr val="00117E"/>
              </a:solidFill>
            </a:rPr>
            <a:t>Learning</a:t>
          </a:r>
          <a:endParaRPr lang="en-US" b="1" dirty="0">
            <a:solidFill>
              <a:srgbClr val="00117E"/>
            </a:solidFill>
          </a:endParaRPr>
        </a:p>
      </dgm:t>
    </dgm:pt>
    <dgm:pt modelId="{88A4031E-ABDD-1945-A6B7-09C7D95033CC}" type="parTrans" cxnId="{DCDB99AA-8E72-3740-9173-C98106CFE787}">
      <dgm:prSet/>
      <dgm:spPr/>
      <dgm:t>
        <a:bodyPr/>
        <a:lstStyle/>
        <a:p>
          <a:endParaRPr lang="en-US"/>
        </a:p>
      </dgm:t>
    </dgm:pt>
    <dgm:pt modelId="{0EB9B058-C188-D944-83FB-43BEEDDA1B45}" type="sibTrans" cxnId="{DCDB99AA-8E72-3740-9173-C98106CFE787}">
      <dgm:prSet/>
      <dgm:spPr/>
      <dgm:t>
        <a:bodyPr/>
        <a:lstStyle/>
        <a:p>
          <a:endParaRPr lang="en-US" dirty="0"/>
        </a:p>
      </dgm:t>
    </dgm:pt>
    <dgm:pt modelId="{5005168A-A975-CD4B-8044-84231FA76CB4}">
      <dgm:prSet phldrT="[Text]"/>
      <dgm:spPr/>
      <dgm:t>
        <a:bodyPr/>
        <a:lstStyle/>
        <a:p>
          <a:r>
            <a:rPr lang="en-US" b="1" dirty="0" smtClean="0">
              <a:solidFill>
                <a:srgbClr val="00117E"/>
              </a:solidFill>
            </a:rPr>
            <a:t>Teaching</a:t>
          </a:r>
          <a:endParaRPr lang="en-US" b="1" dirty="0">
            <a:solidFill>
              <a:srgbClr val="00117E"/>
            </a:solidFill>
          </a:endParaRPr>
        </a:p>
      </dgm:t>
    </dgm:pt>
    <dgm:pt modelId="{E066EFCE-D831-E147-8E99-24B5DED5E51C}" type="parTrans" cxnId="{DDD14039-9989-B64D-9329-5E74AA400632}">
      <dgm:prSet/>
      <dgm:spPr/>
      <dgm:t>
        <a:bodyPr/>
        <a:lstStyle/>
        <a:p>
          <a:endParaRPr lang="en-US"/>
        </a:p>
      </dgm:t>
    </dgm:pt>
    <dgm:pt modelId="{B7AA3705-C7FC-EA44-916B-2FAB45891C7C}" type="sibTrans" cxnId="{DDD14039-9989-B64D-9329-5E74AA400632}">
      <dgm:prSet/>
      <dgm:spPr>
        <a:solidFill>
          <a:schemeClr val="accent3">
            <a:lumMod val="85000"/>
          </a:schemeClr>
        </a:solidFill>
      </dgm:spPr>
      <dgm:t>
        <a:bodyPr/>
        <a:lstStyle/>
        <a:p>
          <a:endParaRPr lang="en-US" dirty="0"/>
        </a:p>
      </dgm:t>
    </dgm:pt>
    <dgm:pt modelId="{AFBD3BDE-5D26-0B4A-A829-602E2BFB03D0}">
      <dgm:prSet phldrT="[Text]"/>
      <dgm:spPr/>
      <dgm:t>
        <a:bodyPr/>
        <a:lstStyle/>
        <a:p>
          <a:r>
            <a:rPr lang="en-US" b="1" dirty="0" smtClean="0">
              <a:solidFill>
                <a:srgbClr val="00117E"/>
              </a:solidFill>
            </a:rPr>
            <a:t>Enhancing</a:t>
          </a:r>
          <a:endParaRPr lang="en-US" b="1" dirty="0">
            <a:solidFill>
              <a:srgbClr val="00117E"/>
            </a:solidFill>
          </a:endParaRPr>
        </a:p>
      </dgm:t>
    </dgm:pt>
    <dgm:pt modelId="{0A2905AB-1896-444A-A187-3EFA2FA0ACC1}" type="parTrans" cxnId="{CA23C991-310C-4D47-861B-284CA3905D7B}">
      <dgm:prSet/>
      <dgm:spPr/>
      <dgm:t>
        <a:bodyPr/>
        <a:lstStyle/>
        <a:p>
          <a:endParaRPr lang="en-US"/>
        </a:p>
      </dgm:t>
    </dgm:pt>
    <dgm:pt modelId="{6152F142-3CD0-E548-AA2C-B683DB4A3BCF}" type="sibTrans" cxnId="{CA23C991-310C-4D47-861B-284CA3905D7B}">
      <dgm:prSet/>
      <dgm:spPr/>
      <dgm:t>
        <a:bodyPr/>
        <a:lstStyle/>
        <a:p>
          <a:endParaRPr lang="en-US" dirty="0"/>
        </a:p>
      </dgm:t>
    </dgm:pt>
    <dgm:pt modelId="{95C8160D-F6A7-2946-9B74-523498C7E8A4}">
      <dgm:prSet phldrT="[Text]"/>
      <dgm:spPr/>
      <dgm:t>
        <a:bodyPr/>
        <a:lstStyle/>
        <a:p>
          <a:r>
            <a:rPr lang="en-US" b="1" dirty="0" smtClean="0">
              <a:solidFill>
                <a:srgbClr val="00117E"/>
              </a:solidFill>
            </a:rPr>
            <a:t>Supporting</a:t>
          </a:r>
          <a:endParaRPr lang="en-US" b="1" dirty="0">
            <a:solidFill>
              <a:srgbClr val="00117E"/>
            </a:solidFill>
          </a:endParaRPr>
        </a:p>
      </dgm:t>
    </dgm:pt>
    <dgm:pt modelId="{974B1D68-364A-7D4D-AC66-028D152A5421}" type="parTrans" cxnId="{BB0E2CC6-8DB8-5040-A6D2-8B764139A1AB}">
      <dgm:prSet/>
      <dgm:spPr/>
      <dgm:t>
        <a:bodyPr/>
        <a:lstStyle/>
        <a:p>
          <a:endParaRPr lang="en-US"/>
        </a:p>
      </dgm:t>
    </dgm:pt>
    <dgm:pt modelId="{C586709B-6B6A-FE47-A507-0BC3CF2DC6E4}" type="sibTrans" cxnId="{BB0E2CC6-8DB8-5040-A6D2-8B764139A1AB}">
      <dgm:prSet/>
      <dgm:spPr/>
      <dgm:t>
        <a:bodyPr/>
        <a:lstStyle/>
        <a:p>
          <a:endParaRPr lang="en-US" dirty="0"/>
        </a:p>
      </dgm:t>
    </dgm:pt>
    <dgm:pt modelId="{5568C93A-6816-AD48-A76F-24B35C62E018}">
      <dgm:prSet phldrT="[Text]"/>
      <dgm:spPr/>
      <dgm:t>
        <a:bodyPr/>
        <a:lstStyle/>
        <a:p>
          <a:r>
            <a:rPr lang="en-US" b="1" dirty="0" smtClean="0">
              <a:solidFill>
                <a:srgbClr val="00117E"/>
              </a:solidFill>
            </a:rPr>
            <a:t>Sharing</a:t>
          </a:r>
          <a:endParaRPr lang="en-US" b="1" dirty="0">
            <a:solidFill>
              <a:srgbClr val="00117E"/>
            </a:solidFill>
          </a:endParaRPr>
        </a:p>
      </dgm:t>
    </dgm:pt>
    <dgm:pt modelId="{F28C576A-F4B6-5E42-9451-10EB1E022A39}" type="parTrans" cxnId="{4E1FB308-469A-4547-8196-6649712D3502}">
      <dgm:prSet/>
      <dgm:spPr/>
      <dgm:t>
        <a:bodyPr/>
        <a:lstStyle/>
        <a:p>
          <a:endParaRPr lang="en-US"/>
        </a:p>
      </dgm:t>
    </dgm:pt>
    <dgm:pt modelId="{76E23BBB-DA7C-1144-981C-73AF143B8DA5}" type="sibTrans" cxnId="{4E1FB308-469A-4547-8196-6649712D3502}">
      <dgm:prSet/>
      <dgm:spPr/>
      <dgm:t>
        <a:bodyPr/>
        <a:lstStyle/>
        <a:p>
          <a:endParaRPr lang="en-US" dirty="0"/>
        </a:p>
      </dgm:t>
    </dgm:pt>
    <dgm:pt modelId="{68E7BAA3-CFE6-FC4F-9476-25C866166E9A}" type="pres">
      <dgm:prSet presAssocID="{9326FBE3-4772-2647-A067-5E8F375AE70E}" presName="cycle" presStyleCnt="0">
        <dgm:presLayoutVars>
          <dgm:dir/>
          <dgm:resizeHandles val="exact"/>
        </dgm:presLayoutVars>
      </dgm:prSet>
      <dgm:spPr/>
      <dgm:t>
        <a:bodyPr/>
        <a:lstStyle/>
        <a:p>
          <a:endParaRPr lang="en-US"/>
        </a:p>
      </dgm:t>
    </dgm:pt>
    <dgm:pt modelId="{D0E65504-9738-0144-AB11-3CA47AAD4627}" type="pres">
      <dgm:prSet presAssocID="{6A0CC1DC-EE94-D14D-8B18-83F3D118407C}" presName="dummy" presStyleCnt="0"/>
      <dgm:spPr/>
      <dgm:t>
        <a:bodyPr/>
        <a:lstStyle/>
        <a:p>
          <a:endParaRPr lang="en-US"/>
        </a:p>
      </dgm:t>
    </dgm:pt>
    <dgm:pt modelId="{48F132A2-4056-A84B-B762-BF6DE61FCCC7}" type="pres">
      <dgm:prSet presAssocID="{6A0CC1DC-EE94-D14D-8B18-83F3D118407C}" presName="node" presStyleLbl="revTx" presStyleIdx="0" presStyleCnt="5" custRadScaleRad="95566" custRadScaleInc="8149">
        <dgm:presLayoutVars>
          <dgm:bulletEnabled val="1"/>
        </dgm:presLayoutVars>
      </dgm:prSet>
      <dgm:spPr/>
      <dgm:t>
        <a:bodyPr/>
        <a:lstStyle/>
        <a:p>
          <a:endParaRPr lang="en-US"/>
        </a:p>
      </dgm:t>
    </dgm:pt>
    <dgm:pt modelId="{32948E22-CC97-8248-959B-48739E1330DA}" type="pres">
      <dgm:prSet presAssocID="{0EB9B058-C188-D944-83FB-43BEEDDA1B45}" presName="sibTrans" presStyleLbl="node1" presStyleIdx="0" presStyleCnt="5"/>
      <dgm:spPr/>
      <dgm:t>
        <a:bodyPr/>
        <a:lstStyle/>
        <a:p>
          <a:endParaRPr lang="en-US"/>
        </a:p>
      </dgm:t>
    </dgm:pt>
    <dgm:pt modelId="{516A35C8-50B9-8F47-842D-40CC4CE9E65B}" type="pres">
      <dgm:prSet presAssocID="{5005168A-A975-CD4B-8044-84231FA76CB4}" presName="dummy" presStyleCnt="0"/>
      <dgm:spPr/>
      <dgm:t>
        <a:bodyPr/>
        <a:lstStyle/>
        <a:p>
          <a:endParaRPr lang="en-US"/>
        </a:p>
      </dgm:t>
    </dgm:pt>
    <dgm:pt modelId="{9A854710-B62F-E047-B885-845C28E1EC2A}" type="pres">
      <dgm:prSet presAssocID="{5005168A-A975-CD4B-8044-84231FA76CB4}" presName="node" presStyleLbl="revTx" presStyleIdx="1" presStyleCnt="5" custScaleX="111601" custScaleY="98439">
        <dgm:presLayoutVars>
          <dgm:bulletEnabled val="1"/>
        </dgm:presLayoutVars>
      </dgm:prSet>
      <dgm:spPr/>
      <dgm:t>
        <a:bodyPr/>
        <a:lstStyle/>
        <a:p>
          <a:endParaRPr lang="en-US"/>
        </a:p>
      </dgm:t>
    </dgm:pt>
    <dgm:pt modelId="{0B5E9BF7-291A-284D-94FF-F32C6D82D213}" type="pres">
      <dgm:prSet presAssocID="{B7AA3705-C7FC-EA44-916B-2FAB45891C7C}" presName="sibTrans" presStyleLbl="node1" presStyleIdx="1" presStyleCnt="5" custScaleX="112854" custScaleY="96878"/>
      <dgm:spPr/>
      <dgm:t>
        <a:bodyPr/>
        <a:lstStyle/>
        <a:p>
          <a:endParaRPr lang="en-US"/>
        </a:p>
      </dgm:t>
    </dgm:pt>
    <dgm:pt modelId="{3A2F2327-10D5-024B-A77D-01C5623CA1EF}" type="pres">
      <dgm:prSet presAssocID="{AFBD3BDE-5D26-0B4A-A829-602E2BFB03D0}" presName="dummy" presStyleCnt="0"/>
      <dgm:spPr/>
      <dgm:t>
        <a:bodyPr/>
        <a:lstStyle/>
        <a:p>
          <a:endParaRPr lang="en-US"/>
        </a:p>
      </dgm:t>
    </dgm:pt>
    <dgm:pt modelId="{AC274CE4-FF13-944D-986E-2DDF464ABE37}" type="pres">
      <dgm:prSet presAssocID="{AFBD3BDE-5D26-0B4A-A829-602E2BFB03D0}" presName="node" presStyleLbl="revTx" presStyleIdx="2" presStyleCnt="5" custScaleX="116155" custRadScaleRad="95692" custRadScaleInc="3076">
        <dgm:presLayoutVars>
          <dgm:bulletEnabled val="1"/>
        </dgm:presLayoutVars>
      </dgm:prSet>
      <dgm:spPr/>
      <dgm:t>
        <a:bodyPr/>
        <a:lstStyle/>
        <a:p>
          <a:endParaRPr lang="en-US"/>
        </a:p>
      </dgm:t>
    </dgm:pt>
    <dgm:pt modelId="{78F69DBD-A0AE-B141-9C4C-814CDCB725FD}" type="pres">
      <dgm:prSet presAssocID="{6152F142-3CD0-E548-AA2C-B683DB4A3BCF}" presName="sibTrans" presStyleLbl="node1" presStyleIdx="2" presStyleCnt="5" custScaleX="132062" custLinFactNeighborX="-3282" custLinFactNeighborY="-1094"/>
      <dgm:spPr/>
      <dgm:t>
        <a:bodyPr/>
        <a:lstStyle/>
        <a:p>
          <a:endParaRPr lang="en-US"/>
        </a:p>
      </dgm:t>
    </dgm:pt>
    <dgm:pt modelId="{0E1CE340-14E3-DC4D-8DE8-BB7DB36FF22F}" type="pres">
      <dgm:prSet presAssocID="{95C8160D-F6A7-2946-9B74-523498C7E8A4}" presName="dummy" presStyleCnt="0"/>
      <dgm:spPr/>
      <dgm:t>
        <a:bodyPr/>
        <a:lstStyle/>
        <a:p>
          <a:endParaRPr lang="en-US"/>
        </a:p>
      </dgm:t>
    </dgm:pt>
    <dgm:pt modelId="{CDB00F95-11D7-1842-B554-2E945279B75F}" type="pres">
      <dgm:prSet presAssocID="{95C8160D-F6A7-2946-9B74-523498C7E8A4}" presName="node" presStyleLbl="revTx" presStyleIdx="3" presStyleCnt="5" custScaleX="118767" custScaleY="82014">
        <dgm:presLayoutVars>
          <dgm:bulletEnabled val="1"/>
        </dgm:presLayoutVars>
      </dgm:prSet>
      <dgm:spPr/>
      <dgm:t>
        <a:bodyPr/>
        <a:lstStyle/>
        <a:p>
          <a:endParaRPr lang="en-US"/>
        </a:p>
      </dgm:t>
    </dgm:pt>
    <dgm:pt modelId="{A78C3A54-C83D-914E-AE7F-E876335F4BCA}" type="pres">
      <dgm:prSet presAssocID="{C586709B-6B6A-FE47-A507-0BC3CF2DC6E4}" presName="sibTrans" presStyleLbl="node1" presStyleIdx="3" presStyleCnt="5" custScaleX="118856" custLinFactNeighborX="-1395" custLinFactNeighborY="-1116"/>
      <dgm:spPr/>
      <dgm:t>
        <a:bodyPr/>
        <a:lstStyle/>
        <a:p>
          <a:endParaRPr lang="en-US"/>
        </a:p>
      </dgm:t>
    </dgm:pt>
    <dgm:pt modelId="{099D12DF-56B5-7D4B-B07B-223DD05D5C68}" type="pres">
      <dgm:prSet presAssocID="{5568C93A-6816-AD48-A76F-24B35C62E018}" presName="dummy" presStyleCnt="0"/>
      <dgm:spPr/>
      <dgm:t>
        <a:bodyPr/>
        <a:lstStyle/>
        <a:p>
          <a:endParaRPr lang="en-US"/>
        </a:p>
      </dgm:t>
    </dgm:pt>
    <dgm:pt modelId="{9E0CD89B-B70C-164F-81C6-31208B1DCFAE}" type="pres">
      <dgm:prSet presAssocID="{5568C93A-6816-AD48-A76F-24B35C62E018}" presName="node" presStyleLbl="revTx" presStyleIdx="4" presStyleCnt="5">
        <dgm:presLayoutVars>
          <dgm:bulletEnabled val="1"/>
        </dgm:presLayoutVars>
      </dgm:prSet>
      <dgm:spPr/>
      <dgm:t>
        <a:bodyPr/>
        <a:lstStyle/>
        <a:p>
          <a:endParaRPr lang="en-US"/>
        </a:p>
      </dgm:t>
    </dgm:pt>
    <dgm:pt modelId="{85C515FA-5A1B-ED41-863F-C8E69963F60A}" type="pres">
      <dgm:prSet presAssocID="{76E23BBB-DA7C-1144-981C-73AF143B8DA5}" presName="sibTrans" presStyleLbl="node1" presStyleIdx="4" presStyleCnt="5" custLinFactNeighborX="273" custLinFactNeighborY="1915"/>
      <dgm:spPr/>
      <dgm:t>
        <a:bodyPr/>
        <a:lstStyle/>
        <a:p>
          <a:endParaRPr lang="en-US"/>
        </a:p>
      </dgm:t>
    </dgm:pt>
  </dgm:ptLst>
  <dgm:cxnLst>
    <dgm:cxn modelId="{F9EBFB4B-D05B-4C6F-A7F3-03306ACCE7B6}" type="presOf" srcId="{5005168A-A975-CD4B-8044-84231FA76CB4}" destId="{9A854710-B62F-E047-B885-845C28E1EC2A}" srcOrd="0" destOrd="0" presId="urn:microsoft.com/office/officeart/2005/8/layout/cycle1"/>
    <dgm:cxn modelId="{1C8001FD-8614-414C-B4C8-6F7C0CEF321C}" type="presOf" srcId="{5568C93A-6816-AD48-A76F-24B35C62E018}" destId="{9E0CD89B-B70C-164F-81C6-31208B1DCFAE}" srcOrd="0" destOrd="0" presId="urn:microsoft.com/office/officeart/2005/8/layout/cycle1"/>
    <dgm:cxn modelId="{FC1ACC44-1DDF-4162-AB33-14230906F4D4}" type="presOf" srcId="{C586709B-6B6A-FE47-A507-0BC3CF2DC6E4}" destId="{A78C3A54-C83D-914E-AE7F-E876335F4BCA}" srcOrd="0" destOrd="0" presId="urn:microsoft.com/office/officeart/2005/8/layout/cycle1"/>
    <dgm:cxn modelId="{0C426D67-81F0-40D2-ABE6-BDF2C497A490}" type="presOf" srcId="{76E23BBB-DA7C-1144-981C-73AF143B8DA5}" destId="{85C515FA-5A1B-ED41-863F-C8E69963F60A}" srcOrd="0" destOrd="0" presId="urn:microsoft.com/office/officeart/2005/8/layout/cycle1"/>
    <dgm:cxn modelId="{4E1FB308-469A-4547-8196-6649712D3502}" srcId="{9326FBE3-4772-2647-A067-5E8F375AE70E}" destId="{5568C93A-6816-AD48-A76F-24B35C62E018}" srcOrd="4" destOrd="0" parTransId="{F28C576A-F4B6-5E42-9451-10EB1E022A39}" sibTransId="{76E23BBB-DA7C-1144-981C-73AF143B8DA5}"/>
    <dgm:cxn modelId="{85BD09B4-A9B9-4904-86B9-CBD4042711E9}" type="presOf" srcId="{0EB9B058-C188-D944-83FB-43BEEDDA1B45}" destId="{32948E22-CC97-8248-959B-48739E1330DA}" srcOrd="0" destOrd="0" presId="urn:microsoft.com/office/officeart/2005/8/layout/cycle1"/>
    <dgm:cxn modelId="{3E2861B8-C84E-46E1-824D-0F9300F0AD57}" type="presOf" srcId="{6152F142-3CD0-E548-AA2C-B683DB4A3BCF}" destId="{78F69DBD-A0AE-B141-9C4C-814CDCB725FD}" srcOrd="0" destOrd="0" presId="urn:microsoft.com/office/officeart/2005/8/layout/cycle1"/>
    <dgm:cxn modelId="{138A32E3-DFFF-417D-B1B3-69760AD46D91}" type="presOf" srcId="{6A0CC1DC-EE94-D14D-8B18-83F3D118407C}" destId="{48F132A2-4056-A84B-B762-BF6DE61FCCC7}" srcOrd="0" destOrd="0" presId="urn:microsoft.com/office/officeart/2005/8/layout/cycle1"/>
    <dgm:cxn modelId="{C2ECC76A-33E6-48DC-92D8-175C56DD40E6}" type="presOf" srcId="{9326FBE3-4772-2647-A067-5E8F375AE70E}" destId="{68E7BAA3-CFE6-FC4F-9476-25C866166E9A}" srcOrd="0" destOrd="0" presId="urn:microsoft.com/office/officeart/2005/8/layout/cycle1"/>
    <dgm:cxn modelId="{BB0E2CC6-8DB8-5040-A6D2-8B764139A1AB}" srcId="{9326FBE3-4772-2647-A067-5E8F375AE70E}" destId="{95C8160D-F6A7-2946-9B74-523498C7E8A4}" srcOrd="3" destOrd="0" parTransId="{974B1D68-364A-7D4D-AC66-028D152A5421}" sibTransId="{C586709B-6B6A-FE47-A507-0BC3CF2DC6E4}"/>
    <dgm:cxn modelId="{ADBEBED4-A8AA-4FF1-B6E1-F83C4A970528}" type="presOf" srcId="{AFBD3BDE-5D26-0B4A-A829-602E2BFB03D0}" destId="{AC274CE4-FF13-944D-986E-2DDF464ABE37}" srcOrd="0" destOrd="0" presId="urn:microsoft.com/office/officeart/2005/8/layout/cycle1"/>
    <dgm:cxn modelId="{0F149D6D-6BF7-4485-BE06-C4BFB1BAB434}" type="presOf" srcId="{B7AA3705-C7FC-EA44-916B-2FAB45891C7C}" destId="{0B5E9BF7-291A-284D-94FF-F32C6D82D213}" srcOrd="0" destOrd="0" presId="urn:microsoft.com/office/officeart/2005/8/layout/cycle1"/>
    <dgm:cxn modelId="{CA23C991-310C-4D47-861B-284CA3905D7B}" srcId="{9326FBE3-4772-2647-A067-5E8F375AE70E}" destId="{AFBD3BDE-5D26-0B4A-A829-602E2BFB03D0}" srcOrd="2" destOrd="0" parTransId="{0A2905AB-1896-444A-A187-3EFA2FA0ACC1}" sibTransId="{6152F142-3CD0-E548-AA2C-B683DB4A3BCF}"/>
    <dgm:cxn modelId="{DDD14039-9989-B64D-9329-5E74AA400632}" srcId="{9326FBE3-4772-2647-A067-5E8F375AE70E}" destId="{5005168A-A975-CD4B-8044-84231FA76CB4}" srcOrd="1" destOrd="0" parTransId="{E066EFCE-D831-E147-8E99-24B5DED5E51C}" sibTransId="{B7AA3705-C7FC-EA44-916B-2FAB45891C7C}"/>
    <dgm:cxn modelId="{DCDB99AA-8E72-3740-9173-C98106CFE787}" srcId="{9326FBE3-4772-2647-A067-5E8F375AE70E}" destId="{6A0CC1DC-EE94-D14D-8B18-83F3D118407C}" srcOrd="0" destOrd="0" parTransId="{88A4031E-ABDD-1945-A6B7-09C7D95033CC}" sibTransId="{0EB9B058-C188-D944-83FB-43BEEDDA1B45}"/>
    <dgm:cxn modelId="{B56BF979-2518-4201-9BC2-93F66AE32130}" type="presOf" srcId="{95C8160D-F6A7-2946-9B74-523498C7E8A4}" destId="{CDB00F95-11D7-1842-B554-2E945279B75F}" srcOrd="0" destOrd="0" presId="urn:microsoft.com/office/officeart/2005/8/layout/cycle1"/>
    <dgm:cxn modelId="{EDAB19BB-892B-470D-B530-64BC175603D1}" type="presParOf" srcId="{68E7BAA3-CFE6-FC4F-9476-25C866166E9A}" destId="{D0E65504-9738-0144-AB11-3CA47AAD4627}" srcOrd="0" destOrd="0" presId="urn:microsoft.com/office/officeart/2005/8/layout/cycle1"/>
    <dgm:cxn modelId="{0EACEBBD-BD70-4DD0-B9DA-B88E9D5525BC}" type="presParOf" srcId="{68E7BAA3-CFE6-FC4F-9476-25C866166E9A}" destId="{48F132A2-4056-A84B-B762-BF6DE61FCCC7}" srcOrd="1" destOrd="0" presId="urn:microsoft.com/office/officeart/2005/8/layout/cycle1"/>
    <dgm:cxn modelId="{820449C4-F038-40F4-85B3-F475F096B74B}" type="presParOf" srcId="{68E7BAA3-CFE6-FC4F-9476-25C866166E9A}" destId="{32948E22-CC97-8248-959B-48739E1330DA}" srcOrd="2" destOrd="0" presId="urn:microsoft.com/office/officeart/2005/8/layout/cycle1"/>
    <dgm:cxn modelId="{4E5DEDA9-EA4F-49BB-A2A6-219F2B2E92B7}" type="presParOf" srcId="{68E7BAA3-CFE6-FC4F-9476-25C866166E9A}" destId="{516A35C8-50B9-8F47-842D-40CC4CE9E65B}" srcOrd="3" destOrd="0" presId="urn:microsoft.com/office/officeart/2005/8/layout/cycle1"/>
    <dgm:cxn modelId="{CF6659A3-2F14-4831-B0EA-6FFBC26871EA}" type="presParOf" srcId="{68E7BAA3-CFE6-FC4F-9476-25C866166E9A}" destId="{9A854710-B62F-E047-B885-845C28E1EC2A}" srcOrd="4" destOrd="0" presId="urn:microsoft.com/office/officeart/2005/8/layout/cycle1"/>
    <dgm:cxn modelId="{0CAC5FF7-CCD5-4997-B045-85AB282B15BD}" type="presParOf" srcId="{68E7BAA3-CFE6-FC4F-9476-25C866166E9A}" destId="{0B5E9BF7-291A-284D-94FF-F32C6D82D213}" srcOrd="5" destOrd="0" presId="urn:microsoft.com/office/officeart/2005/8/layout/cycle1"/>
    <dgm:cxn modelId="{FE30E84E-7E89-41AE-96C7-7B663DA01220}" type="presParOf" srcId="{68E7BAA3-CFE6-FC4F-9476-25C866166E9A}" destId="{3A2F2327-10D5-024B-A77D-01C5623CA1EF}" srcOrd="6" destOrd="0" presId="urn:microsoft.com/office/officeart/2005/8/layout/cycle1"/>
    <dgm:cxn modelId="{684C9D93-8905-4238-9AF0-DAE4EECA9C85}" type="presParOf" srcId="{68E7BAA3-CFE6-FC4F-9476-25C866166E9A}" destId="{AC274CE4-FF13-944D-986E-2DDF464ABE37}" srcOrd="7" destOrd="0" presId="urn:microsoft.com/office/officeart/2005/8/layout/cycle1"/>
    <dgm:cxn modelId="{BBE58802-3362-4E07-99F9-9CFE3AA669C6}" type="presParOf" srcId="{68E7BAA3-CFE6-FC4F-9476-25C866166E9A}" destId="{78F69DBD-A0AE-B141-9C4C-814CDCB725FD}" srcOrd="8" destOrd="0" presId="urn:microsoft.com/office/officeart/2005/8/layout/cycle1"/>
    <dgm:cxn modelId="{E0C669A4-E18F-4240-B4E8-847668C62B19}" type="presParOf" srcId="{68E7BAA3-CFE6-FC4F-9476-25C866166E9A}" destId="{0E1CE340-14E3-DC4D-8DE8-BB7DB36FF22F}" srcOrd="9" destOrd="0" presId="urn:microsoft.com/office/officeart/2005/8/layout/cycle1"/>
    <dgm:cxn modelId="{44746053-3402-4898-B220-D20368BB34D8}" type="presParOf" srcId="{68E7BAA3-CFE6-FC4F-9476-25C866166E9A}" destId="{CDB00F95-11D7-1842-B554-2E945279B75F}" srcOrd="10" destOrd="0" presId="urn:microsoft.com/office/officeart/2005/8/layout/cycle1"/>
    <dgm:cxn modelId="{8AD64D22-111F-4E81-A474-7F98754022DC}" type="presParOf" srcId="{68E7BAA3-CFE6-FC4F-9476-25C866166E9A}" destId="{A78C3A54-C83D-914E-AE7F-E876335F4BCA}" srcOrd="11" destOrd="0" presId="urn:microsoft.com/office/officeart/2005/8/layout/cycle1"/>
    <dgm:cxn modelId="{C04197F2-3085-4C53-B939-FC4EA636B650}" type="presParOf" srcId="{68E7BAA3-CFE6-FC4F-9476-25C866166E9A}" destId="{099D12DF-56B5-7D4B-B07B-223DD05D5C68}" srcOrd="12" destOrd="0" presId="urn:microsoft.com/office/officeart/2005/8/layout/cycle1"/>
    <dgm:cxn modelId="{CA141315-B058-4F3E-9929-D8F44940655E}" type="presParOf" srcId="{68E7BAA3-CFE6-FC4F-9476-25C866166E9A}" destId="{9E0CD89B-B70C-164F-81C6-31208B1DCFAE}" srcOrd="13" destOrd="0" presId="urn:microsoft.com/office/officeart/2005/8/layout/cycle1"/>
    <dgm:cxn modelId="{BB1421A6-9DE1-462E-937B-8F6D2190FE06}" type="presParOf" srcId="{68E7BAA3-CFE6-FC4F-9476-25C866166E9A}" destId="{85C515FA-5A1B-ED41-863F-C8E69963F60A}" srcOrd="14" destOrd="0" presId="urn:microsoft.com/office/officeart/2005/8/layout/cycle1"/>
  </dgm:cxnLst>
  <dgm:bg>
    <a:noFill/>
  </dgm:bg>
  <dgm:whole>
    <a:ln>
      <a:noFill/>
    </a:ln>
  </dgm:whole>
  <dgm:extLst>
    <a:ext uri="http://schemas.microsoft.com/office/drawing/2008/diagram">
      <dsp:dataModelExt xmlns:dsp="http://schemas.microsoft.com/office/drawing/2008/diagram" relId="rId2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5E3AE6-B1E3-48EE-9B88-A19EC95E6D79}">
      <dsp:nvSpPr>
        <dsp:cNvPr id="0" name=""/>
        <dsp:cNvSpPr/>
      </dsp:nvSpPr>
      <dsp:spPr>
        <a:xfrm>
          <a:off x="2456081" y="-659416"/>
          <a:ext cx="4920019" cy="4920019"/>
        </a:xfrm>
        <a:prstGeom prst="circularArrow">
          <a:avLst>
            <a:gd name="adj1" fmla="val 5544"/>
            <a:gd name="adj2" fmla="val 330680"/>
            <a:gd name="adj3" fmla="val 12319208"/>
            <a:gd name="adj4" fmla="val 18350685"/>
            <a:gd name="adj5" fmla="val 575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5CF8E3-F73A-4077-9FEA-E2CA136C6455}">
      <dsp:nvSpPr>
        <dsp:cNvPr id="0" name=""/>
        <dsp:cNvSpPr/>
      </dsp:nvSpPr>
      <dsp:spPr>
        <a:xfrm>
          <a:off x="845687" y="380995"/>
          <a:ext cx="3552988" cy="1918698"/>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1"/>
              </a:solidFill>
              <a:effectLst>
                <a:outerShdw blurRad="38100" dist="38100" dir="2700000" algn="tl">
                  <a:srgbClr val="000000">
                    <a:alpha val="43137"/>
                  </a:srgbClr>
                </a:outerShdw>
              </a:effectLst>
            </a:rPr>
            <a:t>Debbie Waggoner</a:t>
          </a:r>
          <a:r>
            <a:rPr lang="en-US" sz="2000" kern="1200" dirty="0" smtClean="0">
              <a:solidFill>
                <a:schemeClr val="tx1"/>
              </a:solidFill>
            </a:rPr>
            <a:t>,  KDE/CKEC Instructional Specialist – Math &amp; Social Studies Emphasis</a:t>
          </a:r>
          <a:endParaRPr lang="en-US" sz="2000" kern="1200" dirty="0">
            <a:solidFill>
              <a:schemeClr val="tx1"/>
            </a:solidFill>
          </a:endParaRPr>
        </a:p>
      </dsp:txBody>
      <dsp:txXfrm>
        <a:off x="939350" y="474658"/>
        <a:ext cx="3365662" cy="1731372"/>
      </dsp:txXfrm>
    </dsp:sp>
    <dsp:sp modelId="{5A11FEC5-F3BA-4A31-9A2D-A651D023C7D2}">
      <dsp:nvSpPr>
        <dsp:cNvPr id="0" name=""/>
        <dsp:cNvSpPr/>
      </dsp:nvSpPr>
      <dsp:spPr>
        <a:xfrm>
          <a:off x="3536601" y="1981203"/>
          <a:ext cx="2438392" cy="1461490"/>
        </a:xfrm>
        <a:prstGeom prst="roundRect">
          <a:avLst/>
        </a:prstGeom>
        <a:solidFill>
          <a:schemeClr val="accent5">
            <a:hueOff val="2042989"/>
            <a:satOff val="1394"/>
            <a:lumOff val="-392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1"/>
              </a:solidFill>
              <a:effectLst>
                <a:outerShdw blurRad="38100" dist="38100" dir="2700000" algn="tl">
                  <a:srgbClr val="000000">
                    <a:alpha val="43137"/>
                  </a:srgbClr>
                </a:outerShdw>
              </a:effectLst>
            </a:rPr>
            <a:t>Kelly Philbeck</a:t>
          </a:r>
          <a:r>
            <a:rPr lang="en-US" sz="2000" kern="1200" dirty="0" smtClean="0">
              <a:solidFill>
                <a:schemeClr val="tx1"/>
              </a:solidFill>
            </a:rPr>
            <a:t>, KDE Literacy/LDC</a:t>
          </a:r>
          <a:endParaRPr lang="en-US" sz="2000" kern="1200" dirty="0">
            <a:solidFill>
              <a:schemeClr val="tx1"/>
            </a:solidFill>
          </a:endParaRPr>
        </a:p>
      </dsp:txBody>
      <dsp:txXfrm>
        <a:off x="3607945" y="2052547"/>
        <a:ext cx="2295704" cy="1318802"/>
      </dsp:txXfrm>
    </dsp:sp>
    <dsp:sp modelId="{D3B60169-6430-4C5E-A5DC-E80135EF4899}">
      <dsp:nvSpPr>
        <dsp:cNvPr id="0" name=""/>
        <dsp:cNvSpPr/>
      </dsp:nvSpPr>
      <dsp:spPr>
        <a:xfrm>
          <a:off x="4970687" y="3366487"/>
          <a:ext cx="2465829" cy="1281715"/>
        </a:xfrm>
        <a:prstGeom prst="roundRect">
          <a:avLst/>
        </a:prstGeom>
        <a:solidFill>
          <a:schemeClr val="accent3">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1"/>
              </a:solidFill>
              <a:effectLst>
                <a:outerShdw blurRad="38100" dist="38100" dir="2700000" algn="tl">
                  <a:srgbClr val="000000">
                    <a:alpha val="43137"/>
                  </a:srgbClr>
                </a:outerShdw>
              </a:effectLst>
            </a:rPr>
            <a:t>Mike Cassady, </a:t>
          </a:r>
          <a:r>
            <a:rPr lang="en-US" sz="2000" kern="1200" dirty="0" smtClean="0">
              <a:solidFill>
                <a:schemeClr val="tx1"/>
              </a:solidFill>
            </a:rPr>
            <a:t>PGES Consultant CKEC/KDE </a:t>
          </a:r>
          <a:endParaRPr lang="en-US" sz="2000" kern="1200" dirty="0">
            <a:solidFill>
              <a:schemeClr val="tx1"/>
            </a:solidFill>
          </a:endParaRPr>
        </a:p>
      </dsp:txBody>
      <dsp:txXfrm>
        <a:off x="5033255" y="3429055"/>
        <a:ext cx="2340693" cy="1156579"/>
      </dsp:txXfrm>
    </dsp:sp>
    <dsp:sp modelId="{11CCE641-D54B-4DDB-A4F8-E541684A115A}">
      <dsp:nvSpPr>
        <dsp:cNvPr id="0" name=""/>
        <dsp:cNvSpPr/>
      </dsp:nvSpPr>
      <dsp:spPr>
        <a:xfrm>
          <a:off x="4464679" y="228598"/>
          <a:ext cx="2715815" cy="1842495"/>
        </a:xfrm>
        <a:prstGeom prst="roundRect">
          <a:avLst/>
        </a:prstGeom>
        <a:solidFill>
          <a:schemeClr val="accent5">
            <a:hueOff val="6128967"/>
            <a:satOff val="4183"/>
            <a:lumOff val="-1176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1"/>
              </a:solidFill>
              <a:effectLst>
                <a:outerShdw blurRad="38100" dist="38100" dir="2700000" algn="tl">
                  <a:srgbClr val="000000">
                    <a:alpha val="43137"/>
                  </a:srgbClr>
                </a:outerShdw>
              </a:effectLst>
            </a:rPr>
            <a:t>Terry Rhodes, </a:t>
          </a:r>
          <a:r>
            <a:rPr lang="en-US" sz="2000" kern="1200" dirty="0" smtClean="0">
              <a:solidFill>
                <a:schemeClr val="tx1"/>
              </a:solidFill>
            </a:rPr>
            <a:t>KDE/CKEC  Instructional Specialist – Science Emphasis </a:t>
          </a:r>
          <a:endParaRPr lang="en-US" sz="2000" kern="1200" dirty="0">
            <a:solidFill>
              <a:schemeClr val="tx1"/>
            </a:solidFill>
          </a:endParaRPr>
        </a:p>
      </dsp:txBody>
      <dsp:txXfrm>
        <a:off x="4554622" y="318541"/>
        <a:ext cx="2535929" cy="1662609"/>
      </dsp:txXfrm>
    </dsp:sp>
    <dsp:sp modelId="{E86A0463-E559-4398-B2DE-527FD339B2DA}">
      <dsp:nvSpPr>
        <dsp:cNvPr id="0" name=""/>
        <dsp:cNvSpPr/>
      </dsp:nvSpPr>
      <dsp:spPr>
        <a:xfrm>
          <a:off x="1143469" y="3047998"/>
          <a:ext cx="3109833" cy="1613885"/>
        </a:xfrm>
        <a:prstGeom prst="roundRect">
          <a:avLst/>
        </a:prstGeom>
        <a:solidFill>
          <a:schemeClr val="accent5">
            <a:hueOff val="8171956"/>
            <a:satOff val="5577"/>
            <a:lumOff val="-1568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1"/>
              </a:solidFill>
              <a:effectLst>
                <a:outerShdw blurRad="38100" dist="38100" dir="2700000" algn="tl">
                  <a:srgbClr val="000000">
                    <a:alpha val="43137"/>
                  </a:srgbClr>
                </a:outerShdw>
              </a:effectLst>
            </a:rPr>
            <a:t>Monica Osborne </a:t>
          </a:r>
          <a:r>
            <a:rPr lang="en-US" sz="2000" b="0" i="1" kern="1200" dirty="0" smtClean="0">
              <a:solidFill>
                <a:schemeClr val="tx1"/>
              </a:solidFill>
              <a:effectLst>
                <a:outerShdw blurRad="38100" dist="38100" dir="2700000" algn="tl">
                  <a:srgbClr val="000000">
                    <a:alpha val="43137"/>
                  </a:srgbClr>
                </a:outerShdw>
              </a:effectLst>
            </a:rPr>
            <a:t>subbing for  Rebecca Woosley</a:t>
          </a:r>
          <a:r>
            <a:rPr lang="en-US" sz="2000" b="0" i="1" kern="1200" dirty="0" smtClean="0">
              <a:solidFill>
                <a:schemeClr val="tx1"/>
              </a:solidFill>
            </a:rPr>
            <a:t>, </a:t>
          </a:r>
          <a:r>
            <a:rPr lang="en-US" sz="2000" kern="1200" dirty="0" smtClean="0">
              <a:solidFill>
                <a:schemeClr val="tx1"/>
              </a:solidFill>
            </a:rPr>
            <a:t>Effectiveness Coach, KDE</a:t>
          </a:r>
          <a:endParaRPr lang="en-US" sz="2000" kern="1200" dirty="0">
            <a:solidFill>
              <a:schemeClr val="tx1"/>
            </a:solidFill>
          </a:endParaRPr>
        </a:p>
      </dsp:txBody>
      <dsp:txXfrm>
        <a:off x="1222252" y="3126781"/>
        <a:ext cx="2952267" cy="14563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F132A2-4056-A84B-B762-BF6DE61FCCC7}">
      <dsp:nvSpPr>
        <dsp:cNvPr id="0" name=""/>
        <dsp:cNvSpPr/>
      </dsp:nvSpPr>
      <dsp:spPr>
        <a:xfrm>
          <a:off x="2890421" y="122236"/>
          <a:ext cx="1001735" cy="1001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00117E"/>
              </a:solidFill>
            </a:rPr>
            <a:t>Learning</a:t>
          </a:r>
          <a:endParaRPr lang="en-US" sz="1800" b="1" kern="1200" dirty="0">
            <a:solidFill>
              <a:srgbClr val="00117E"/>
            </a:solidFill>
          </a:endParaRPr>
        </a:p>
      </dsp:txBody>
      <dsp:txXfrm>
        <a:off x="2890421" y="122236"/>
        <a:ext cx="1001735" cy="1001735"/>
      </dsp:txXfrm>
    </dsp:sp>
    <dsp:sp modelId="{32948E22-CC97-8248-959B-48739E1330DA}">
      <dsp:nvSpPr>
        <dsp:cNvPr id="0" name=""/>
        <dsp:cNvSpPr/>
      </dsp:nvSpPr>
      <dsp:spPr>
        <a:xfrm>
          <a:off x="538879" y="154063"/>
          <a:ext cx="3755981" cy="3755981"/>
        </a:xfrm>
        <a:prstGeom prst="circularArrow">
          <a:avLst>
            <a:gd name="adj1" fmla="val 5201"/>
            <a:gd name="adj2" fmla="val 335955"/>
            <a:gd name="adj3" fmla="val 20992667"/>
            <a:gd name="adj4" fmla="val 19618744"/>
            <a:gd name="adj5" fmla="val 6068"/>
          </a:avLst>
        </a:prstGeom>
        <a:gradFill rotWithShape="0">
          <a:gsLst>
            <a:gs pos="0">
              <a:schemeClr val="accent2">
                <a:hueOff val="0"/>
                <a:satOff val="0"/>
                <a:lumOff val="0"/>
                <a:alphaOff val="0"/>
                <a:tint val="96000"/>
                <a:satMod val="120000"/>
                <a:lumMod val="120000"/>
              </a:schemeClr>
            </a:gs>
            <a:gs pos="100000">
              <a:schemeClr val="accent2">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sp>
    <dsp:sp modelId="{9A854710-B62F-E047-B885-845C28E1EC2A}">
      <dsp:nvSpPr>
        <dsp:cNvPr id="0" name=""/>
        <dsp:cNvSpPr/>
      </dsp:nvSpPr>
      <dsp:spPr>
        <a:xfrm>
          <a:off x="3437667" y="1900646"/>
          <a:ext cx="1117946" cy="986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00117E"/>
              </a:solidFill>
            </a:rPr>
            <a:t>Teaching</a:t>
          </a:r>
          <a:endParaRPr lang="en-US" sz="1800" b="1" kern="1200" dirty="0">
            <a:solidFill>
              <a:srgbClr val="00117E"/>
            </a:solidFill>
          </a:endParaRPr>
        </a:p>
      </dsp:txBody>
      <dsp:txXfrm>
        <a:off x="3437667" y="1900646"/>
        <a:ext cx="1117946" cy="986098"/>
      </dsp:txXfrm>
    </dsp:sp>
    <dsp:sp modelId="{0B5E9BF7-291A-284D-94FF-F32C6D82D213}">
      <dsp:nvSpPr>
        <dsp:cNvPr id="0" name=""/>
        <dsp:cNvSpPr/>
      </dsp:nvSpPr>
      <dsp:spPr>
        <a:xfrm>
          <a:off x="378991" y="-45382"/>
          <a:ext cx="4238775" cy="3638720"/>
        </a:xfrm>
        <a:prstGeom prst="circularArrow">
          <a:avLst>
            <a:gd name="adj1" fmla="val 5201"/>
            <a:gd name="adj2" fmla="val 335955"/>
            <a:gd name="adj3" fmla="val 4071017"/>
            <a:gd name="adj4" fmla="val 2513746"/>
            <a:gd name="adj5" fmla="val 6068"/>
          </a:avLst>
        </a:prstGeom>
        <a:solidFill>
          <a:schemeClr val="accent3">
            <a:lumMod val="85000"/>
          </a:schemeClr>
        </a:soli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sp>
    <dsp:sp modelId="{AC274CE4-FF13-944D-986E-2DDF464ABE37}">
      <dsp:nvSpPr>
        <dsp:cNvPr id="0" name=""/>
        <dsp:cNvSpPr/>
      </dsp:nvSpPr>
      <dsp:spPr>
        <a:xfrm>
          <a:off x="1809496" y="2972344"/>
          <a:ext cx="1163565" cy="1001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00117E"/>
              </a:solidFill>
            </a:rPr>
            <a:t>Enhancing</a:t>
          </a:r>
          <a:endParaRPr lang="en-US" sz="1800" b="1" kern="1200" dirty="0">
            <a:solidFill>
              <a:srgbClr val="00117E"/>
            </a:solidFill>
          </a:endParaRPr>
        </a:p>
      </dsp:txBody>
      <dsp:txXfrm>
        <a:off x="1809496" y="2972344"/>
        <a:ext cx="1163565" cy="1001735"/>
      </dsp:txXfrm>
    </dsp:sp>
    <dsp:sp modelId="{78F69DBD-A0AE-B141-9C4C-814CDCB725FD}">
      <dsp:nvSpPr>
        <dsp:cNvPr id="0" name=""/>
        <dsp:cNvSpPr/>
      </dsp:nvSpPr>
      <dsp:spPr>
        <a:xfrm>
          <a:off x="-267458" y="-144908"/>
          <a:ext cx="4960224" cy="3755981"/>
        </a:xfrm>
        <a:prstGeom prst="circularArrow">
          <a:avLst>
            <a:gd name="adj1" fmla="val 5201"/>
            <a:gd name="adj2" fmla="val 335955"/>
            <a:gd name="adj3" fmla="val 8172556"/>
            <a:gd name="adj4" fmla="val 6504953"/>
            <a:gd name="adj5" fmla="val 6068"/>
          </a:avLst>
        </a:prstGeom>
        <a:gradFill rotWithShape="0">
          <a:gsLst>
            <a:gs pos="0">
              <a:schemeClr val="accent4">
                <a:hueOff val="0"/>
                <a:satOff val="0"/>
                <a:lumOff val="0"/>
                <a:alphaOff val="0"/>
                <a:tint val="96000"/>
                <a:satMod val="120000"/>
                <a:lumMod val="120000"/>
              </a:schemeClr>
            </a:gs>
            <a:gs pos="100000">
              <a:schemeClr val="accent4">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sp>
    <dsp:sp modelId="{CDB00F95-11D7-1842-B554-2E945279B75F}">
      <dsp:nvSpPr>
        <dsp:cNvPr id="0" name=""/>
        <dsp:cNvSpPr/>
      </dsp:nvSpPr>
      <dsp:spPr>
        <a:xfrm>
          <a:off x="232143" y="1982914"/>
          <a:ext cx="1189731" cy="821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00117E"/>
              </a:solidFill>
            </a:rPr>
            <a:t>Supporting</a:t>
          </a:r>
          <a:endParaRPr lang="en-US" sz="1800" b="1" kern="1200" dirty="0">
            <a:solidFill>
              <a:srgbClr val="00117E"/>
            </a:solidFill>
          </a:endParaRPr>
        </a:p>
      </dsp:txBody>
      <dsp:txXfrm>
        <a:off x="232143" y="1982914"/>
        <a:ext cx="1189731" cy="821563"/>
      </dsp:txXfrm>
    </dsp:sp>
    <dsp:sp modelId="{A78C3A54-C83D-914E-AE7F-E876335F4BCA}">
      <dsp:nvSpPr>
        <dsp:cNvPr id="0" name=""/>
        <dsp:cNvSpPr/>
      </dsp:nvSpPr>
      <dsp:spPr>
        <a:xfrm>
          <a:off x="127324" y="-41149"/>
          <a:ext cx="4464209" cy="3755981"/>
        </a:xfrm>
        <a:prstGeom prst="circularArrow">
          <a:avLst>
            <a:gd name="adj1" fmla="val 5201"/>
            <a:gd name="adj2" fmla="val 335955"/>
            <a:gd name="adj3" fmla="val 12297658"/>
            <a:gd name="adj4" fmla="val 10584984"/>
            <a:gd name="adj5" fmla="val 6068"/>
          </a:avLst>
        </a:prstGeom>
        <a:gradFill rotWithShape="0">
          <a:gsLst>
            <a:gs pos="0">
              <a:schemeClr val="accent5">
                <a:hueOff val="0"/>
                <a:satOff val="0"/>
                <a:lumOff val="0"/>
                <a:alphaOff val="0"/>
                <a:tint val="96000"/>
                <a:satMod val="120000"/>
                <a:lumMod val="120000"/>
              </a:schemeClr>
            </a:gs>
            <a:gs pos="100000">
              <a:schemeClr val="accent5">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sp>
    <dsp:sp modelId="{9E0CD89B-B70C-164F-81C6-31208B1DCFAE}">
      <dsp:nvSpPr>
        <dsp:cNvPr id="0" name=""/>
        <dsp:cNvSpPr/>
      </dsp:nvSpPr>
      <dsp:spPr>
        <a:xfrm>
          <a:off x="931487" y="29765"/>
          <a:ext cx="1001735" cy="1001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00117E"/>
              </a:solidFill>
            </a:rPr>
            <a:t>Sharing</a:t>
          </a:r>
          <a:endParaRPr lang="en-US" sz="1800" b="1" kern="1200" dirty="0">
            <a:solidFill>
              <a:srgbClr val="00117E"/>
            </a:solidFill>
          </a:endParaRPr>
        </a:p>
      </dsp:txBody>
      <dsp:txXfrm>
        <a:off x="931487" y="29765"/>
        <a:ext cx="1001735" cy="1001735"/>
      </dsp:txXfrm>
    </dsp:sp>
    <dsp:sp modelId="{85C515FA-5A1B-ED41-863F-C8E69963F60A}">
      <dsp:nvSpPr>
        <dsp:cNvPr id="0" name=""/>
        <dsp:cNvSpPr/>
      </dsp:nvSpPr>
      <dsp:spPr>
        <a:xfrm>
          <a:off x="415645" y="105697"/>
          <a:ext cx="3755981" cy="3755981"/>
        </a:xfrm>
        <a:prstGeom prst="circularArrow">
          <a:avLst>
            <a:gd name="adj1" fmla="val 5201"/>
            <a:gd name="adj2" fmla="val 335955"/>
            <a:gd name="adj3" fmla="val 17145868"/>
            <a:gd name="adj4" fmla="val 15472192"/>
            <a:gd name="adj5" fmla="val 6068"/>
          </a:avLst>
        </a:prstGeom>
        <a:gradFill rotWithShape="0">
          <a:gsLst>
            <a:gs pos="0">
              <a:schemeClr val="accent6">
                <a:hueOff val="0"/>
                <a:satOff val="0"/>
                <a:lumOff val="0"/>
                <a:alphaOff val="0"/>
                <a:tint val="96000"/>
                <a:satMod val="120000"/>
                <a:lumMod val="120000"/>
              </a:schemeClr>
            </a:gs>
            <a:gs pos="100000">
              <a:schemeClr val="accent6">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a:defRPr sz="1200"/>
            </a:lvl1pPr>
          </a:lstStyle>
          <a:p>
            <a:fld id="{5FFECAD6-B06E-4DD7-8DD2-89B069669941}" type="datetimeFigureOut">
              <a:rPr lang="en-US" smtClean="0"/>
              <a:t>1/17/2014</a:t>
            </a:fld>
            <a:endParaRPr lang="en-US" dirty="0"/>
          </a:p>
        </p:txBody>
      </p:sp>
      <p:sp>
        <p:nvSpPr>
          <p:cNvPr id="4" name="Footer Placeholder 3"/>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lIns="91440" tIns="45720" rIns="91440" bIns="45720" rtlCol="0" anchor="b"/>
          <a:lstStyle>
            <a:lvl1pPr algn="r">
              <a:defRPr sz="1200"/>
            </a:lvl1pPr>
          </a:lstStyle>
          <a:p>
            <a:fld id="{B8C67188-EB53-4260-80E6-E2FCBAFFFFFA}" type="slidenum">
              <a:rPr lang="en-US" smtClean="0"/>
              <a:t>‹#›</a:t>
            </a:fld>
            <a:endParaRPr lang="en-US" dirty="0"/>
          </a:p>
        </p:txBody>
      </p:sp>
    </p:spTree>
    <p:extLst>
      <p:ext uri="{BB962C8B-B14F-4D97-AF65-F5344CB8AC3E}">
        <p14:creationId xmlns:p14="http://schemas.microsoft.com/office/powerpoint/2010/main" val="3665844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2305" tIns="46153" rIns="92305" bIns="46153" rtlCol="0"/>
          <a:lstStyle>
            <a:lvl1pPr algn="l">
              <a:defRPr sz="1200"/>
            </a:lvl1pPr>
          </a:lstStyle>
          <a:p>
            <a:endParaRPr lang="en-US" dirty="0"/>
          </a:p>
        </p:txBody>
      </p:sp>
      <p:sp>
        <p:nvSpPr>
          <p:cNvPr id="3" name="Date Placeholder 2"/>
          <p:cNvSpPr>
            <a:spLocks noGrp="1"/>
          </p:cNvSpPr>
          <p:nvPr>
            <p:ph type="dt" idx="1"/>
          </p:nvPr>
        </p:nvSpPr>
        <p:spPr>
          <a:xfrm>
            <a:off x="3884614" y="0"/>
            <a:ext cx="2971800" cy="464820"/>
          </a:xfrm>
          <a:prstGeom prst="rect">
            <a:avLst/>
          </a:prstGeom>
        </p:spPr>
        <p:txBody>
          <a:bodyPr vert="horz" lIns="92305" tIns="46153" rIns="92305" bIns="46153" rtlCol="0"/>
          <a:lstStyle>
            <a:lvl1pPr algn="r">
              <a:defRPr sz="1200"/>
            </a:lvl1pPr>
          </a:lstStyle>
          <a:p>
            <a:fld id="{73AD4DBA-7FC0-2340-9563-BD93D68A75B5}" type="datetimeFigureOut">
              <a:rPr lang="en-US" smtClean="0"/>
              <a:t>1/17/2014</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2305" tIns="46153" rIns="92305" bIns="46153"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2305" tIns="46153" rIns="92305" bIns="4615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2305" tIns="46153" rIns="92305" bIns="4615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4" y="8829967"/>
            <a:ext cx="2971800" cy="464820"/>
          </a:xfrm>
          <a:prstGeom prst="rect">
            <a:avLst/>
          </a:prstGeom>
        </p:spPr>
        <p:txBody>
          <a:bodyPr vert="horz" lIns="92305" tIns="46153" rIns="92305" bIns="46153" rtlCol="0" anchor="b"/>
          <a:lstStyle>
            <a:lvl1pPr algn="r">
              <a:defRPr sz="1200"/>
            </a:lvl1pPr>
          </a:lstStyle>
          <a:p>
            <a:fld id="{C130D59F-7EDA-BF4F-940E-824FAA9C064E}" type="slidenum">
              <a:rPr lang="en-US" smtClean="0"/>
              <a:t>‹#›</a:t>
            </a:fld>
            <a:endParaRPr lang="en-US" dirty="0"/>
          </a:p>
        </p:txBody>
      </p:sp>
    </p:spTree>
    <p:extLst>
      <p:ext uri="{BB962C8B-B14F-4D97-AF65-F5344CB8AC3E}">
        <p14:creationId xmlns:p14="http://schemas.microsoft.com/office/powerpoint/2010/main" val="276146149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ea typeface="ＭＳ Ｐゴシック" pitchFamily="34" charset="-128"/>
              </a:defRPr>
            </a:lvl1pPr>
            <a:lvl2pPr marL="742950" indent="-285750" eaLnBrk="0" hangingPunct="0">
              <a:defRPr>
                <a:solidFill>
                  <a:schemeClr val="tx1"/>
                </a:solidFill>
                <a:latin typeface="Verdana" pitchFamily="34" charset="0"/>
                <a:ea typeface="ＭＳ Ｐゴシック" pitchFamily="34" charset="-128"/>
              </a:defRPr>
            </a:lvl2pPr>
            <a:lvl3pPr marL="1143000" indent="-228600" eaLnBrk="0" hangingPunct="0">
              <a:defRPr>
                <a:solidFill>
                  <a:schemeClr val="tx1"/>
                </a:solidFill>
                <a:latin typeface="Verdana" pitchFamily="34" charset="0"/>
                <a:ea typeface="ＭＳ Ｐゴシック" pitchFamily="34" charset="-128"/>
              </a:defRPr>
            </a:lvl3pPr>
            <a:lvl4pPr marL="1600200" indent="-228600" eaLnBrk="0" hangingPunct="0">
              <a:defRPr>
                <a:solidFill>
                  <a:schemeClr val="tx1"/>
                </a:solidFill>
                <a:latin typeface="Verdana" pitchFamily="34" charset="0"/>
                <a:ea typeface="ＭＳ Ｐゴシック" pitchFamily="34" charset="-128"/>
              </a:defRPr>
            </a:lvl4pPr>
            <a:lvl5pPr marL="2057400" indent="-228600" eaLnBrk="0" hangingPunct="0">
              <a:defRPr>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pPr eaLnBrk="1" hangingPunct="1"/>
            <a:fld id="{6B37F27A-3622-4088-8435-C182E53833CC}" type="slidenum">
              <a:rPr lang="en-US" altLang="en-US" smtClean="0">
                <a:latin typeface="Arial" pitchFamily="34" charset="0"/>
              </a:rPr>
              <a:pPr eaLnBrk="1" hangingPunct="1"/>
              <a:t>1</a:t>
            </a:fld>
            <a:endParaRPr lang="en-US" altLang="en-US" smtClean="0">
              <a:latin typeface="Arial" pitchFamily="34" charset="0"/>
            </a:endParaRPr>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p:cNvSpPr>
            <a:spLocks noGrp="1" noRot="1" noChangeAspect="1"/>
          </p:cNvSpPr>
          <p:nvPr>
            <p:ph type="sldImg"/>
          </p:nvPr>
        </p:nvSpPr>
        <p:spPr>
          <a:ln/>
        </p:spPr>
      </p:sp>
      <p:sp>
        <p:nvSpPr>
          <p:cNvPr id="131074" name="Notes Placeholder 2"/>
          <p:cNvSpPr>
            <a:spLocks noGrp="1"/>
          </p:cNvSpPr>
          <p:nvPr>
            <p:ph type="body" idx="1"/>
          </p:nvPr>
        </p:nvSpPr>
        <p:spPr/>
        <p:txBody>
          <a:bodyPr/>
          <a:lstStyle/>
          <a:p>
            <a:pPr defTabSz="461526">
              <a:spcBef>
                <a:spcPct val="0"/>
              </a:spcBef>
              <a:defRPr/>
            </a:pPr>
            <a:r>
              <a:rPr lang="en-US" b="1" dirty="0" smtClean="0">
                <a:solidFill>
                  <a:schemeClr val="bg2">
                    <a:lumMod val="25000"/>
                  </a:schemeClr>
                </a:solidFill>
              </a:rPr>
              <a:t>I </a:t>
            </a:r>
            <a:r>
              <a:rPr lang="en-US" b="1" dirty="0">
                <a:solidFill>
                  <a:schemeClr val="bg2">
                    <a:lumMod val="25000"/>
                  </a:schemeClr>
                </a:solidFill>
              </a:rPr>
              <a:t>can </a:t>
            </a:r>
            <a:r>
              <a:rPr lang="en-US" b="1" dirty="0" smtClean="0">
                <a:solidFill>
                  <a:schemeClr val="bg2">
                    <a:lumMod val="25000"/>
                  </a:schemeClr>
                </a:solidFill>
              </a:rPr>
              <a:t>explain why student </a:t>
            </a:r>
            <a:r>
              <a:rPr lang="en-US" b="1" dirty="0">
                <a:solidFill>
                  <a:schemeClr val="bg2">
                    <a:lumMod val="25000"/>
                  </a:schemeClr>
                </a:solidFill>
              </a:rPr>
              <a:t>voice </a:t>
            </a:r>
            <a:r>
              <a:rPr lang="en-US" b="1" dirty="0" smtClean="0">
                <a:solidFill>
                  <a:schemeClr val="bg2">
                    <a:lumMod val="25000"/>
                  </a:schemeClr>
                </a:solidFill>
              </a:rPr>
              <a:t>surveys </a:t>
            </a:r>
            <a:r>
              <a:rPr lang="en-US" b="1" dirty="0">
                <a:solidFill>
                  <a:schemeClr val="bg2">
                    <a:lumMod val="25000"/>
                  </a:schemeClr>
                </a:solidFill>
              </a:rPr>
              <a:t>are important.</a:t>
            </a:r>
          </a:p>
          <a:p>
            <a:pPr eaLnBrk="1" hangingPunct="1">
              <a:spcBef>
                <a:spcPct val="0"/>
              </a:spcBef>
            </a:pPr>
            <a:r>
              <a:rPr lang="en-US" dirty="0" smtClean="0"/>
              <a:t>The session will provide</a:t>
            </a:r>
            <a:r>
              <a:rPr lang="en-US" baseline="0" dirty="0" smtClean="0"/>
              <a:t> you with a fundamental understanding of why this measure is valuable.</a:t>
            </a:r>
            <a:endParaRPr lang="en-US" dirty="0" smtClean="0"/>
          </a:p>
          <a:p>
            <a:pPr eaLnBrk="1" hangingPunct="1">
              <a:spcBef>
                <a:spcPct val="0"/>
              </a:spcBef>
            </a:pPr>
            <a:endParaRPr lang="en-US" dirty="0"/>
          </a:p>
          <a:p>
            <a:pPr defTabSz="461526">
              <a:spcBef>
                <a:spcPct val="0"/>
              </a:spcBef>
              <a:defRPr/>
            </a:pPr>
            <a:r>
              <a:rPr lang="en-US" b="1" dirty="0">
                <a:solidFill>
                  <a:schemeClr val="bg2">
                    <a:lumMod val="25000"/>
                  </a:schemeClr>
                </a:solidFill>
              </a:rPr>
              <a:t>I can </a:t>
            </a:r>
            <a:r>
              <a:rPr lang="en-US" b="1" dirty="0" smtClean="0">
                <a:solidFill>
                  <a:schemeClr val="bg2">
                    <a:lumMod val="25000"/>
                  </a:schemeClr>
                </a:solidFill>
              </a:rPr>
              <a:t>explain why </a:t>
            </a:r>
            <a:r>
              <a:rPr lang="en-US" b="1" dirty="0">
                <a:solidFill>
                  <a:schemeClr val="bg2">
                    <a:lumMod val="25000"/>
                  </a:schemeClr>
                </a:solidFill>
              </a:rPr>
              <a:t>student perception surveys are a valid measure of teacher effectiveness.</a:t>
            </a:r>
          </a:p>
          <a:p>
            <a:pPr eaLnBrk="1" hangingPunct="1">
              <a:spcBef>
                <a:spcPct val="0"/>
              </a:spcBef>
            </a:pPr>
            <a:r>
              <a:rPr lang="en-US" dirty="0" smtClean="0"/>
              <a:t>The session will examine the Measure</a:t>
            </a:r>
            <a:r>
              <a:rPr lang="en-US" baseline="0" dirty="0" smtClean="0"/>
              <a:t> of Effective Teaching </a:t>
            </a:r>
            <a:r>
              <a:rPr lang="en-US" dirty="0" smtClean="0"/>
              <a:t>research</a:t>
            </a:r>
            <a:r>
              <a:rPr lang="en-US" baseline="0" dirty="0" smtClean="0"/>
              <a:t> data that supports this measure.</a:t>
            </a:r>
          </a:p>
          <a:p>
            <a:pPr eaLnBrk="1" hangingPunct="1">
              <a:spcBef>
                <a:spcPct val="0"/>
              </a:spcBef>
            </a:pPr>
            <a:endParaRPr lang="en-US" baseline="0" dirty="0" smtClean="0"/>
          </a:p>
          <a:p>
            <a:pPr eaLnBrk="1" hangingPunct="1">
              <a:spcBef>
                <a:spcPct val="0"/>
              </a:spcBef>
            </a:pPr>
            <a:r>
              <a:rPr lang="en-US" b="1" baseline="0" dirty="0" smtClean="0"/>
              <a:t>I can use the SV Toolkit to implement the survey.</a:t>
            </a:r>
          </a:p>
          <a:p>
            <a:pPr eaLnBrk="1" hangingPunct="1">
              <a:spcBef>
                <a:spcPct val="0"/>
              </a:spcBef>
            </a:pPr>
            <a:r>
              <a:rPr lang="en-US" b="0" baseline="0" dirty="0" smtClean="0"/>
              <a:t>During the session we will briefly review KDE resources that will support your district’s implementation of the survey.</a:t>
            </a:r>
            <a:endParaRPr lang="en-US" b="0" dirty="0"/>
          </a:p>
          <a:p>
            <a:pPr eaLnBrk="1" hangingPunct="1">
              <a:spcBef>
                <a:spcPct val="0"/>
              </a:spcBef>
            </a:pPr>
            <a:endParaRPr lang="en-US" dirty="0"/>
          </a:p>
          <a:p>
            <a:pPr defTabSz="461526">
              <a:spcBef>
                <a:spcPct val="0"/>
              </a:spcBef>
              <a:defRPr/>
            </a:pPr>
            <a:r>
              <a:rPr lang="en-US" b="1" dirty="0">
                <a:solidFill>
                  <a:schemeClr val="bg2">
                    <a:lumMod val="25000"/>
                  </a:schemeClr>
                </a:solidFill>
              </a:rPr>
              <a:t>I can access Student Voice Survey data.</a:t>
            </a:r>
          </a:p>
          <a:p>
            <a:pPr eaLnBrk="1" hangingPunct="1">
              <a:spcBef>
                <a:spcPct val="0"/>
              </a:spcBef>
            </a:pPr>
            <a:r>
              <a:rPr lang="en-US" dirty="0" smtClean="0"/>
              <a:t>During</a:t>
            </a:r>
            <a:r>
              <a:rPr lang="en-US" baseline="0" dirty="0" smtClean="0"/>
              <a:t> the session </a:t>
            </a:r>
            <a:r>
              <a:rPr lang="en-US" dirty="0" smtClean="0"/>
              <a:t>you will be show how to locate</a:t>
            </a:r>
            <a:r>
              <a:rPr lang="en-US" baseline="0" dirty="0" smtClean="0"/>
              <a:t> and access the survey data.</a:t>
            </a:r>
            <a:endParaRPr lang="en-US" dirty="0"/>
          </a:p>
          <a:p>
            <a:pPr eaLnBrk="1" hangingPunct="1">
              <a:spcBef>
                <a:spcPct val="0"/>
              </a:spcBef>
            </a:pPr>
            <a:endParaRPr lang="en-US" dirty="0"/>
          </a:p>
          <a:p>
            <a:pPr defTabSz="461526">
              <a:spcBef>
                <a:spcPct val="0"/>
              </a:spcBef>
              <a:defRPr/>
            </a:pPr>
            <a:r>
              <a:rPr lang="en-US" b="1" dirty="0">
                <a:solidFill>
                  <a:schemeClr val="bg2">
                    <a:lumMod val="25000"/>
                  </a:schemeClr>
                </a:solidFill>
              </a:rPr>
              <a:t>I can use the results to improve student achievement. </a:t>
            </a:r>
            <a:endParaRPr lang="en-US" dirty="0" smtClean="0"/>
          </a:p>
          <a:p>
            <a:pPr eaLnBrk="1" hangingPunct="1">
              <a:spcBef>
                <a:spcPct val="0"/>
              </a:spcBef>
            </a:pPr>
            <a:r>
              <a:rPr lang="en-US" dirty="0" smtClean="0"/>
              <a:t>The session will demonstrate</a:t>
            </a:r>
            <a:r>
              <a:rPr lang="en-US" baseline="0" dirty="0" smtClean="0"/>
              <a:t> how the survey results connect to the FfT as well as how you can use those results to impact instruction.</a:t>
            </a:r>
            <a:endParaRPr lang="en-US" dirty="0"/>
          </a:p>
          <a:p>
            <a:pPr eaLnBrk="1" hangingPunct="1">
              <a:spcBef>
                <a:spcPct val="0"/>
              </a:spcBef>
            </a:pPr>
            <a:r>
              <a:rPr lang="en-US" dirty="0"/>
              <a:t>So, let’s get started with our first learning </a:t>
            </a:r>
            <a:r>
              <a:rPr lang="en-US" dirty="0" smtClean="0"/>
              <a:t>target.</a:t>
            </a:r>
            <a:endParaRPr lang="en-US" b="1" dirty="0"/>
          </a:p>
        </p:txBody>
      </p:sp>
      <p:sp>
        <p:nvSpPr>
          <p:cNvPr id="131075" name="Slide Number Placeholder 3"/>
          <p:cNvSpPr>
            <a:spLocks noGrp="1"/>
          </p:cNvSpPr>
          <p:nvPr>
            <p:ph type="sldNum" sz="quarter" idx="5"/>
          </p:nvPr>
        </p:nvSpPr>
        <p:spPr>
          <a:ln>
            <a:miter lim="800000"/>
            <a:headEnd/>
            <a:tailEnd/>
          </a:ln>
        </p:spPr>
        <p:txBody>
          <a:bodyPr/>
          <a:lstStyle/>
          <a:p>
            <a:pPr>
              <a:defRPr/>
            </a:pPr>
            <a:fld id="{45769CEC-C208-E940-AC55-5D08755E9842}" type="slidenum">
              <a:rPr lang="en-US">
                <a:cs typeface="Arial" charset="0"/>
              </a:rPr>
              <a:pPr>
                <a:defRPr/>
              </a:pPr>
              <a:t>17</a:t>
            </a:fld>
            <a:endParaRPr lang="en-US" dirty="0">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6" name="Notes Placeholder 2"/>
          <p:cNvSpPr>
            <a:spLocks noGrp="1"/>
          </p:cNvSpPr>
          <p:nvPr>
            <p:ph type="body" idx="1"/>
          </p:nvPr>
        </p:nvSpPr>
        <p:spPr bwMode="auto"/>
        <p:txBody>
          <a:bodyPr wrap="square" numCol="1" anchor="t" anchorCtr="0" compatLnSpc="1">
            <a:prstTxWarp prst="textNoShape">
              <a:avLst/>
            </a:prstTxWarp>
          </a:bodyPr>
          <a:lstStyle/>
          <a:p>
            <a:pPr>
              <a:spcBef>
                <a:spcPct val="0"/>
              </a:spcBef>
              <a:defRPr/>
            </a:pPr>
            <a:r>
              <a:rPr lang="en-US" dirty="0" smtClean="0"/>
              <a:t>This document provides common language for teacher effectiveness. Using the performance levels, it allows for supervisor and teacher discussion, evaluation, and teacher reflection around a rubric. You may have started sharing this document with teachers in your district and you may have begun conversations about what it means to be an effective teacher. This framework is a foundation for beginning those conversations. </a:t>
            </a:r>
          </a:p>
          <a:p>
            <a:pPr>
              <a:spcBef>
                <a:spcPct val="0"/>
              </a:spcBef>
              <a:defRPr/>
            </a:pPr>
            <a:endParaRPr lang="en-US" dirty="0" smtClean="0"/>
          </a:p>
          <a:p>
            <a:pPr>
              <a:spcBef>
                <a:spcPct val="0"/>
              </a:spcBef>
              <a:defRPr/>
            </a:pPr>
            <a:r>
              <a:rPr lang="en-US" dirty="0" smtClean="0"/>
              <a:t>The Teacher Professional Growth &amp; Effectiveness System that</a:t>
            </a:r>
            <a:r>
              <a:rPr lang="en-US" baseline="0" dirty="0" smtClean="0"/>
              <a:t> will be piloted during the next school year </a:t>
            </a:r>
            <a:r>
              <a:rPr lang="en-US" dirty="0" smtClean="0"/>
              <a:t>also proposes multiple ways for measuring a teacher’s effectiveness. Although the Kentucky Framework for Teaching provides us the common language, the additional measures provide different processes within the system for measuring effectiveness.</a:t>
            </a:r>
          </a:p>
        </p:txBody>
      </p:sp>
      <p:sp>
        <p:nvSpPr>
          <p:cNvPr id="1392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A1FF9F3-FFB5-4696-9E47-DD17E47815E6}" type="slidenum">
              <a:rPr lang="en-US">
                <a:cs typeface="Arial" charset="0"/>
              </a:rPr>
              <a:pPr fontAlgn="base">
                <a:spcBef>
                  <a:spcPct val="0"/>
                </a:spcBef>
                <a:spcAft>
                  <a:spcPct val="0"/>
                </a:spcAft>
                <a:defRPr/>
              </a:pPr>
              <a:t>18</a:t>
            </a:fld>
            <a:endParaRPr lang="en-US" dirty="0">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The Teacher Professional Growth and Effectiveness System is designed to provide multiple sources of evidence to</a:t>
            </a:r>
            <a:r>
              <a:rPr lang="en-US" baseline="0" dirty="0" smtClean="0"/>
              <a:t> inform professional practice. </a:t>
            </a:r>
            <a:r>
              <a:rPr lang="en-US" dirty="0" smtClean="0"/>
              <a:t>During</a:t>
            </a:r>
            <a:r>
              <a:rPr lang="en-US" baseline="0" dirty="0" smtClean="0"/>
              <a:t> our session today, we will focus on Student Voice and the impact it can have on improving teacher practice.</a:t>
            </a:r>
            <a:endParaRPr lang="en-US" dirty="0" smtClean="0"/>
          </a:p>
        </p:txBody>
      </p:sp>
      <p:sp>
        <p:nvSpPr>
          <p:cNvPr id="81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8526" indent="-287895">
              <a:defRPr>
                <a:solidFill>
                  <a:schemeClr val="tx1"/>
                </a:solidFill>
                <a:latin typeface="Calibri" pitchFamily="34" charset="0"/>
              </a:defRPr>
            </a:lvl2pPr>
            <a:lvl3pPr marL="1151577" indent="-230316">
              <a:defRPr>
                <a:solidFill>
                  <a:schemeClr val="tx1"/>
                </a:solidFill>
                <a:latin typeface="Calibri" pitchFamily="34" charset="0"/>
              </a:defRPr>
            </a:lvl3pPr>
            <a:lvl4pPr marL="1612209" indent="-230316">
              <a:defRPr>
                <a:solidFill>
                  <a:schemeClr val="tx1"/>
                </a:solidFill>
                <a:latin typeface="Calibri" pitchFamily="34" charset="0"/>
              </a:defRPr>
            </a:lvl4pPr>
            <a:lvl5pPr marL="2072841" indent="-230316">
              <a:defRPr>
                <a:solidFill>
                  <a:schemeClr val="tx1"/>
                </a:solidFill>
                <a:latin typeface="Calibri" pitchFamily="34" charset="0"/>
              </a:defRPr>
            </a:lvl5pPr>
            <a:lvl6pPr marL="2533472" indent="-230316" fontAlgn="base">
              <a:spcBef>
                <a:spcPct val="0"/>
              </a:spcBef>
              <a:spcAft>
                <a:spcPct val="0"/>
              </a:spcAft>
              <a:defRPr>
                <a:solidFill>
                  <a:schemeClr val="tx1"/>
                </a:solidFill>
                <a:latin typeface="Calibri" pitchFamily="34" charset="0"/>
              </a:defRPr>
            </a:lvl6pPr>
            <a:lvl7pPr marL="2994103" indent="-230316" fontAlgn="base">
              <a:spcBef>
                <a:spcPct val="0"/>
              </a:spcBef>
              <a:spcAft>
                <a:spcPct val="0"/>
              </a:spcAft>
              <a:defRPr>
                <a:solidFill>
                  <a:schemeClr val="tx1"/>
                </a:solidFill>
                <a:latin typeface="Calibri" pitchFamily="34" charset="0"/>
              </a:defRPr>
            </a:lvl7pPr>
            <a:lvl8pPr marL="3454733" indent="-230316" fontAlgn="base">
              <a:spcBef>
                <a:spcPct val="0"/>
              </a:spcBef>
              <a:spcAft>
                <a:spcPct val="0"/>
              </a:spcAft>
              <a:defRPr>
                <a:solidFill>
                  <a:schemeClr val="tx1"/>
                </a:solidFill>
                <a:latin typeface="Calibri" pitchFamily="34" charset="0"/>
              </a:defRPr>
            </a:lvl8pPr>
            <a:lvl9pPr marL="3915366" indent="-230316" fontAlgn="base">
              <a:spcBef>
                <a:spcPct val="0"/>
              </a:spcBef>
              <a:spcAft>
                <a:spcPct val="0"/>
              </a:spcAft>
              <a:defRPr>
                <a:solidFill>
                  <a:schemeClr val="tx1"/>
                </a:solidFill>
                <a:latin typeface="Calibri" pitchFamily="34" charset="0"/>
              </a:defRPr>
            </a:lvl9pPr>
          </a:lstStyle>
          <a:p>
            <a:pPr>
              <a:defRPr/>
            </a:pPr>
            <a:fld id="{8F28EE62-4F55-495B-AF71-1E336F41E47D}" type="slidenum">
              <a:rPr lang="en-US">
                <a:solidFill>
                  <a:prstClr val="black"/>
                </a:solidFill>
              </a:rPr>
              <a:pPr>
                <a:defRPr/>
              </a:pPr>
              <a:t>19</a:t>
            </a:fld>
            <a:endParaRPr lang="en-US" dirty="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start with the question: </a:t>
            </a:r>
            <a:r>
              <a:rPr lang="en-US" i="1" dirty="0" smtClean="0"/>
              <a:t>Why is student voice an important measure of teacher effectiveness?</a:t>
            </a:r>
            <a:endParaRPr lang="en-US" dirty="0"/>
          </a:p>
        </p:txBody>
      </p:sp>
      <p:sp>
        <p:nvSpPr>
          <p:cNvPr id="4" name="Slide Number Placeholder 3"/>
          <p:cNvSpPr>
            <a:spLocks noGrp="1"/>
          </p:cNvSpPr>
          <p:nvPr>
            <p:ph type="sldNum" sz="quarter" idx="10"/>
          </p:nvPr>
        </p:nvSpPr>
        <p:spPr/>
        <p:txBody>
          <a:bodyPr/>
          <a:lstStyle/>
          <a:p>
            <a:fld id="{C130D59F-7EDA-BF4F-940E-824FAA9C064E}" type="slidenum">
              <a:rPr lang="en-US" smtClean="0"/>
              <a:t>20</a:t>
            </a:fld>
            <a:endParaRPr lang="en-US" dirty="0"/>
          </a:p>
        </p:txBody>
      </p:sp>
    </p:spTree>
    <p:extLst>
      <p:ext uri="{BB962C8B-B14F-4D97-AF65-F5344CB8AC3E}">
        <p14:creationId xmlns:p14="http://schemas.microsoft.com/office/powerpoint/2010/main" val="3217184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MET Project,</a:t>
            </a:r>
            <a:r>
              <a:rPr lang="en-US" baseline="0" dirty="0" smtClean="0"/>
              <a:t> funded by the Bill and Melinda Gates Foundation, was a 3 year study. KY leaders were present in Phoenix when the result of the study were announced in Jan. of 2013.</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C130D59F-7EDA-BF4F-940E-824FAA9C064E}" type="slidenum">
              <a:rPr lang="en-US" smtClean="0"/>
              <a:t>21</a:t>
            </a:fld>
            <a:endParaRPr lang="en-US" dirty="0"/>
          </a:p>
        </p:txBody>
      </p:sp>
    </p:spTree>
    <p:extLst>
      <p:ext uri="{BB962C8B-B14F-4D97-AF65-F5344CB8AC3E}">
        <p14:creationId xmlns:p14="http://schemas.microsoft.com/office/powerpoint/2010/main" val="3941073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Evidence</a:t>
            </a:r>
            <a:r>
              <a:rPr lang="en-US" baseline="0" dirty="0" smtClean="0"/>
              <a:t> from the perspective of students was one of the key fundamentals used to measure teacher effectiveness in the MET study.</a:t>
            </a:r>
            <a:endParaRPr lang="en-US" dirty="0" smtClean="0"/>
          </a:p>
          <a:p>
            <a:endParaRPr lang="en-US" dirty="0"/>
          </a:p>
        </p:txBody>
      </p:sp>
      <p:sp>
        <p:nvSpPr>
          <p:cNvPr id="4" name="Slide Number Placeholder 3"/>
          <p:cNvSpPr>
            <a:spLocks noGrp="1"/>
          </p:cNvSpPr>
          <p:nvPr>
            <p:ph type="sldNum" sz="quarter" idx="10"/>
          </p:nvPr>
        </p:nvSpPr>
        <p:spPr/>
        <p:txBody>
          <a:bodyPr/>
          <a:lstStyle/>
          <a:p>
            <a:fld id="{C130D59F-7EDA-BF4F-940E-824FAA9C064E}" type="slidenum">
              <a:rPr lang="en-US" smtClean="0"/>
              <a:t>22</a:t>
            </a:fld>
            <a:endParaRPr lang="en-US" dirty="0"/>
          </a:p>
        </p:txBody>
      </p:sp>
    </p:spTree>
    <p:extLst>
      <p:ext uri="{BB962C8B-B14F-4D97-AF65-F5344CB8AC3E}">
        <p14:creationId xmlns:p14="http://schemas.microsoft.com/office/powerpoint/2010/main" val="3941073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 Hattie, author</a:t>
            </a:r>
            <a:r>
              <a:rPr lang="en-US" baseline="0" dirty="0" smtClean="0"/>
              <a:t> of </a:t>
            </a:r>
            <a:r>
              <a:rPr lang="en-US" u="sng" baseline="0" dirty="0" smtClean="0"/>
              <a:t>Visible </a:t>
            </a:r>
            <a:r>
              <a:rPr lang="en-US" u="none" baseline="0" dirty="0" smtClean="0"/>
              <a:t>Learning, says it best. </a:t>
            </a:r>
          </a:p>
          <a:p>
            <a:endParaRPr lang="en-US" u="none" baseline="0" dirty="0" smtClean="0"/>
          </a:p>
          <a:p>
            <a:r>
              <a:rPr lang="en-US" u="none" dirty="0" smtClean="0"/>
              <a:t>Understanding</a:t>
            </a:r>
            <a:r>
              <a:rPr lang="en-US" dirty="0" smtClean="0"/>
              <a:t> the power of student</a:t>
            </a:r>
            <a:r>
              <a:rPr lang="en-US" baseline="0" dirty="0" smtClean="0"/>
              <a:t> feedback helps us recognize the impact of student voice on measuring teacher effectiveness.</a:t>
            </a:r>
            <a:endParaRPr lang="en-US" dirty="0"/>
          </a:p>
        </p:txBody>
      </p:sp>
      <p:sp>
        <p:nvSpPr>
          <p:cNvPr id="4" name="Slide Number Placeholder 3"/>
          <p:cNvSpPr>
            <a:spLocks noGrp="1"/>
          </p:cNvSpPr>
          <p:nvPr>
            <p:ph type="sldNum" sz="quarter" idx="10"/>
          </p:nvPr>
        </p:nvSpPr>
        <p:spPr/>
        <p:txBody>
          <a:bodyPr/>
          <a:lstStyle/>
          <a:p>
            <a:fld id="{C130D59F-7EDA-BF4F-940E-824FAA9C064E}" type="slidenum">
              <a:rPr lang="en-US" smtClean="0"/>
              <a:t>23</a:t>
            </a:fld>
            <a:endParaRPr lang="en-US" dirty="0"/>
          </a:p>
        </p:txBody>
      </p:sp>
    </p:spTree>
    <p:extLst>
      <p:ext uri="{BB962C8B-B14F-4D97-AF65-F5344CB8AC3E}">
        <p14:creationId xmlns:p14="http://schemas.microsoft.com/office/powerpoint/2010/main" val="4138527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most common question from teachers when they learn that KY will use student voice as one evidence of effective practice.</a:t>
            </a:r>
            <a:endParaRPr lang="en-US" dirty="0"/>
          </a:p>
        </p:txBody>
      </p:sp>
      <p:sp>
        <p:nvSpPr>
          <p:cNvPr id="4" name="Slide Number Placeholder 3"/>
          <p:cNvSpPr>
            <a:spLocks noGrp="1"/>
          </p:cNvSpPr>
          <p:nvPr>
            <p:ph type="sldNum" sz="quarter" idx="10"/>
          </p:nvPr>
        </p:nvSpPr>
        <p:spPr/>
        <p:txBody>
          <a:bodyPr/>
          <a:lstStyle/>
          <a:p>
            <a:fld id="{C130D59F-7EDA-BF4F-940E-824FAA9C064E}" type="slidenum">
              <a:rPr lang="en-US" smtClean="0"/>
              <a:t>24</a:t>
            </a:fld>
            <a:endParaRPr lang="en-US" dirty="0"/>
          </a:p>
        </p:txBody>
      </p:sp>
    </p:spTree>
    <p:extLst>
      <p:ext uri="{BB962C8B-B14F-4D97-AF65-F5344CB8AC3E}">
        <p14:creationId xmlns:p14="http://schemas.microsoft.com/office/powerpoint/2010/main" val="3217184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screenshot</a:t>
            </a:r>
            <a:r>
              <a:rPr lang="en-US" baseline="0" dirty="0" smtClean="0"/>
              <a:t> from the full MET project report shows the positive impact of the results for ELA and for math. Notice that as the number of positive student responses goes up, student gains increase as well. </a:t>
            </a:r>
            <a:r>
              <a:rPr lang="en-US" b="1" baseline="0" dirty="0" smtClean="0"/>
              <a:t>This positive impact is just part of the evidence that validates that student voice correlates with teacher effectiveness.</a:t>
            </a:r>
          </a:p>
          <a:p>
            <a:endParaRPr lang="en-US" dirty="0" smtClean="0"/>
          </a:p>
          <a:p>
            <a:r>
              <a:rPr lang="en-US" dirty="0" smtClean="0"/>
              <a:t>You can access the final</a:t>
            </a:r>
            <a:r>
              <a:rPr lang="en-US" baseline="0" dirty="0" smtClean="0"/>
              <a:t> MET report by clicking on the title on this slide.</a:t>
            </a:r>
            <a:endParaRPr lang="en-US" dirty="0"/>
          </a:p>
        </p:txBody>
      </p:sp>
      <p:sp>
        <p:nvSpPr>
          <p:cNvPr id="4" name="Slide Number Placeholder 3"/>
          <p:cNvSpPr>
            <a:spLocks noGrp="1"/>
          </p:cNvSpPr>
          <p:nvPr>
            <p:ph type="sldNum" sz="quarter" idx="10"/>
          </p:nvPr>
        </p:nvSpPr>
        <p:spPr/>
        <p:txBody>
          <a:bodyPr/>
          <a:lstStyle/>
          <a:p>
            <a:fld id="{C130D59F-7EDA-BF4F-940E-824FAA9C064E}" type="slidenum">
              <a:rPr lang="en-US" smtClean="0"/>
              <a:t>25</a:t>
            </a:fld>
            <a:endParaRPr lang="en-US" dirty="0"/>
          </a:p>
        </p:txBody>
      </p:sp>
    </p:spTree>
    <p:extLst>
      <p:ext uri="{BB962C8B-B14F-4D97-AF65-F5344CB8AC3E}">
        <p14:creationId xmlns:p14="http://schemas.microsoft.com/office/powerpoint/2010/main" val="13245776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results are clear. There</a:t>
            </a:r>
            <a:r>
              <a:rPr lang="en-US" baseline="0" dirty="0" smtClean="0"/>
              <a:t> is a solid connection between students’ perceptions and their growth – and their growth is the ultimate outcome.</a:t>
            </a:r>
            <a:endParaRPr lang="en-US" dirty="0"/>
          </a:p>
        </p:txBody>
      </p:sp>
      <p:sp>
        <p:nvSpPr>
          <p:cNvPr id="4" name="Slide Number Placeholder 3"/>
          <p:cNvSpPr>
            <a:spLocks noGrp="1"/>
          </p:cNvSpPr>
          <p:nvPr>
            <p:ph type="sldNum" sz="quarter" idx="10"/>
          </p:nvPr>
        </p:nvSpPr>
        <p:spPr/>
        <p:txBody>
          <a:bodyPr/>
          <a:lstStyle/>
          <a:p>
            <a:fld id="{C130D59F-7EDA-BF4F-940E-824FAA9C064E}" type="slidenum">
              <a:rPr lang="en-US" smtClean="0"/>
              <a:t>26</a:t>
            </a:fld>
            <a:endParaRPr lang="en-US" dirty="0"/>
          </a:p>
        </p:txBody>
      </p:sp>
    </p:spTree>
    <p:extLst>
      <p:ext uri="{BB962C8B-B14F-4D97-AF65-F5344CB8AC3E}">
        <p14:creationId xmlns:p14="http://schemas.microsoft.com/office/powerpoint/2010/main" val="2460000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latin typeface="Arial" pitchFamily="34" charset="0"/>
            </a:endParaRPr>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ea typeface="ＭＳ Ｐゴシック" pitchFamily="34" charset="-128"/>
              </a:defRPr>
            </a:lvl1pPr>
            <a:lvl2pPr marL="742950" indent="-285750" eaLnBrk="0" hangingPunct="0">
              <a:defRPr>
                <a:solidFill>
                  <a:schemeClr val="tx1"/>
                </a:solidFill>
                <a:latin typeface="Verdana" pitchFamily="34" charset="0"/>
                <a:ea typeface="ＭＳ Ｐゴシック" pitchFamily="34" charset="-128"/>
              </a:defRPr>
            </a:lvl2pPr>
            <a:lvl3pPr marL="1143000" indent="-228600" eaLnBrk="0" hangingPunct="0">
              <a:defRPr>
                <a:solidFill>
                  <a:schemeClr val="tx1"/>
                </a:solidFill>
                <a:latin typeface="Verdana" pitchFamily="34" charset="0"/>
                <a:ea typeface="ＭＳ Ｐゴシック" pitchFamily="34" charset="-128"/>
              </a:defRPr>
            </a:lvl3pPr>
            <a:lvl4pPr marL="1600200" indent="-228600" eaLnBrk="0" hangingPunct="0">
              <a:defRPr>
                <a:solidFill>
                  <a:schemeClr val="tx1"/>
                </a:solidFill>
                <a:latin typeface="Verdana" pitchFamily="34" charset="0"/>
                <a:ea typeface="ＭＳ Ｐゴシック" pitchFamily="34" charset="-128"/>
              </a:defRPr>
            </a:lvl4pPr>
            <a:lvl5pPr marL="2057400" indent="-228600" eaLnBrk="0" hangingPunct="0">
              <a:defRPr>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pPr eaLnBrk="1" hangingPunct="1"/>
            <a:fld id="{0AD382FF-1CB5-4F08-B432-5488B52D15E8}" type="slidenum">
              <a:rPr lang="en-US" altLang="en-US" smtClean="0"/>
              <a:pPr eaLnBrk="1" hangingPunct="1"/>
              <a:t>2</a:t>
            </a:fld>
            <a:endParaRPr lang="en-US"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30D59F-7EDA-BF4F-940E-824FAA9C064E}" type="slidenum">
              <a:rPr lang="en-US" smtClean="0"/>
              <a:t>27</a:t>
            </a:fld>
            <a:endParaRPr lang="en-US" dirty="0"/>
          </a:p>
        </p:txBody>
      </p:sp>
    </p:spTree>
    <p:extLst>
      <p:ext uri="{BB962C8B-B14F-4D97-AF65-F5344CB8AC3E}">
        <p14:creationId xmlns:p14="http://schemas.microsoft.com/office/powerpoint/2010/main" val="12228225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the Student</a:t>
            </a:r>
            <a:r>
              <a:rPr lang="en-US" baseline="0" dirty="0" smtClean="0"/>
              <a:t> Voice Survey? It -</a:t>
            </a:r>
          </a:p>
          <a:p>
            <a:endParaRPr lang="en-US" baseline="0" dirty="0" smtClean="0"/>
          </a:p>
          <a:p>
            <a:pPr>
              <a:buFont typeface="Wingdings" panose="05000000000000000000" pitchFamily="2" charset="2"/>
              <a:buChar char="Ø"/>
            </a:pPr>
            <a:r>
              <a:rPr lang="en-US" dirty="0" smtClean="0"/>
              <a:t>Is a confidential, on-line survey</a:t>
            </a:r>
          </a:p>
          <a:p>
            <a:endParaRPr lang="en-US" dirty="0" smtClean="0"/>
          </a:p>
          <a:p>
            <a:pPr>
              <a:buFont typeface="Wingdings" panose="05000000000000000000" pitchFamily="2" charset="2"/>
              <a:buChar char="Ø"/>
            </a:pPr>
            <a:r>
              <a:rPr lang="en-US" dirty="0" smtClean="0"/>
              <a:t>Asks students for feedback about their teaching and learning classroom experiences</a:t>
            </a:r>
          </a:p>
          <a:p>
            <a:endParaRPr lang="en-US" dirty="0" smtClean="0"/>
          </a:p>
          <a:p>
            <a:pPr>
              <a:buFont typeface="Wingdings" panose="05000000000000000000" pitchFamily="2" charset="2"/>
              <a:buChar char="Ø"/>
            </a:pPr>
            <a:r>
              <a:rPr lang="en-US" dirty="0" smtClean="0"/>
              <a:t>Is organized around 7 teaching practices</a:t>
            </a:r>
          </a:p>
          <a:p>
            <a:endParaRPr lang="en-US" dirty="0" smtClean="0"/>
          </a:p>
          <a:p>
            <a:pPr>
              <a:buFont typeface="Wingdings" panose="05000000000000000000" pitchFamily="2" charset="2"/>
              <a:buChar char="Ø"/>
            </a:pPr>
            <a:r>
              <a:rPr lang="en-US" dirty="0" smtClean="0"/>
              <a:t>Poses questions aligned to the </a:t>
            </a:r>
            <a:r>
              <a:rPr lang="en-US" i="1" dirty="0" smtClean="0"/>
              <a:t>Framework for Teaching</a:t>
            </a:r>
          </a:p>
          <a:p>
            <a:endParaRPr lang="en-US" dirty="0"/>
          </a:p>
        </p:txBody>
      </p:sp>
      <p:sp>
        <p:nvSpPr>
          <p:cNvPr id="4" name="Slide Number Placeholder 3"/>
          <p:cNvSpPr>
            <a:spLocks noGrp="1"/>
          </p:cNvSpPr>
          <p:nvPr>
            <p:ph type="sldNum" sz="quarter" idx="10"/>
          </p:nvPr>
        </p:nvSpPr>
        <p:spPr/>
        <p:txBody>
          <a:bodyPr/>
          <a:lstStyle/>
          <a:p>
            <a:fld id="{C130D59F-7EDA-BF4F-940E-824FAA9C064E}" type="slidenum">
              <a:rPr lang="en-US" smtClean="0"/>
              <a:t>28</a:t>
            </a:fld>
            <a:endParaRPr lang="en-US" dirty="0"/>
          </a:p>
        </p:txBody>
      </p:sp>
    </p:spTree>
    <p:extLst>
      <p:ext uri="{BB962C8B-B14F-4D97-AF65-F5344CB8AC3E}">
        <p14:creationId xmlns:p14="http://schemas.microsoft.com/office/powerpoint/2010/main" val="2337124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look</a:t>
            </a:r>
            <a:r>
              <a:rPr lang="en-US" baseline="0" dirty="0" smtClean="0"/>
              <a:t> at how the survey will be administered in your school. </a:t>
            </a:r>
            <a:endParaRPr lang="en-US" dirty="0"/>
          </a:p>
        </p:txBody>
      </p:sp>
      <p:sp>
        <p:nvSpPr>
          <p:cNvPr id="4" name="Slide Number Placeholder 3"/>
          <p:cNvSpPr>
            <a:spLocks noGrp="1"/>
          </p:cNvSpPr>
          <p:nvPr>
            <p:ph type="sldNum" sz="quarter" idx="10"/>
          </p:nvPr>
        </p:nvSpPr>
        <p:spPr/>
        <p:txBody>
          <a:bodyPr/>
          <a:lstStyle/>
          <a:p>
            <a:fld id="{C130D59F-7EDA-BF4F-940E-824FAA9C064E}" type="slidenum">
              <a:rPr lang="en-US" smtClean="0"/>
              <a:t>29</a:t>
            </a:fld>
            <a:endParaRPr lang="en-US" dirty="0"/>
          </a:p>
        </p:txBody>
      </p:sp>
    </p:spTree>
    <p:extLst>
      <p:ext uri="{BB962C8B-B14F-4D97-AF65-F5344CB8AC3E}">
        <p14:creationId xmlns:p14="http://schemas.microsoft.com/office/powerpoint/2010/main" val="32446337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dirty="0" smtClean="0">
                <a:cs typeface="+mn-cs"/>
              </a:rPr>
              <a:t>The important things to know about Student Voice at this time are noted in the bullets on the screen</a:t>
            </a:r>
            <a:r>
              <a:rPr lang="en-US" baseline="0" dirty="0" smtClean="0">
                <a:cs typeface="+mn-cs"/>
              </a:rPr>
              <a:t> in this slide and the next one.</a:t>
            </a:r>
            <a:endParaRPr lang="en-US" dirty="0" smtClean="0">
              <a:cs typeface="+mn-cs"/>
            </a:endParaRPr>
          </a:p>
          <a:p>
            <a:pPr eaLnBrk="1" hangingPunct="1">
              <a:defRPr/>
            </a:pPr>
            <a:endParaRPr lang="en-US" dirty="0" smtClean="0">
              <a:cs typeface="+mn-cs"/>
            </a:endParaRPr>
          </a:p>
          <a:p>
            <a:pPr eaLnBrk="1" hangingPunct="1">
              <a:defRPr/>
            </a:pPr>
            <a:r>
              <a:rPr lang="en-US" dirty="0" smtClean="0">
                <a:cs typeface="+mn-cs"/>
              </a:rPr>
              <a:t>(click through the bullets reading each as it comes up)</a:t>
            </a:r>
          </a:p>
          <a:p>
            <a:endParaRPr lang="en-US" dirty="0" smtClean="0"/>
          </a:p>
          <a:p>
            <a:r>
              <a:rPr lang="en-US" dirty="0" smtClean="0"/>
              <a:t>We</a:t>
            </a:r>
            <a:r>
              <a:rPr lang="en-US" baseline="0" dirty="0" smtClean="0"/>
              <a:t> have provided copies of the questions for you in the packet and you can also access them from the Student Voice Toolkit found on the KDE website.</a:t>
            </a:r>
            <a:endParaRPr lang="en-US" dirty="0"/>
          </a:p>
        </p:txBody>
      </p:sp>
      <p:sp>
        <p:nvSpPr>
          <p:cNvPr id="4" name="Slide Number Placeholder 3"/>
          <p:cNvSpPr>
            <a:spLocks noGrp="1"/>
          </p:cNvSpPr>
          <p:nvPr>
            <p:ph type="sldNum" sz="quarter" idx="10"/>
          </p:nvPr>
        </p:nvSpPr>
        <p:spPr/>
        <p:txBody>
          <a:bodyPr/>
          <a:lstStyle/>
          <a:p>
            <a:fld id="{C130D59F-7EDA-BF4F-940E-824FAA9C064E}" type="slidenum">
              <a:rPr lang="en-US" smtClean="0"/>
              <a:t>30</a:t>
            </a:fld>
            <a:endParaRPr lang="en-US" dirty="0"/>
          </a:p>
        </p:txBody>
      </p:sp>
    </p:spTree>
    <p:extLst>
      <p:ext uri="{BB962C8B-B14F-4D97-AF65-F5344CB8AC3E}">
        <p14:creationId xmlns:p14="http://schemas.microsoft.com/office/powerpoint/2010/main" val="36912632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eaLnBrk="1" hangingPunct="1">
              <a:defRPr/>
            </a:pPr>
            <a:r>
              <a:rPr lang="en-US" dirty="0" smtClean="0">
                <a:cs typeface="+mn-cs"/>
              </a:rPr>
              <a:t>The important things to know about Student Voice at this time are noted in the bullets on the screen.</a:t>
            </a:r>
          </a:p>
          <a:p>
            <a:pPr eaLnBrk="1" hangingPunct="1">
              <a:defRPr/>
            </a:pPr>
            <a:endParaRPr lang="en-US" dirty="0" smtClean="0">
              <a:cs typeface="+mn-cs"/>
            </a:endParaRPr>
          </a:p>
          <a:p>
            <a:pPr eaLnBrk="1" hangingPunct="1">
              <a:defRPr/>
            </a:pPr>
            <a:r>
              <a:rPr lang="en-US" dirty="0" smtClean="0">
                <a:cs typeface="+mn-cs"/>
              </a:rPr>
              <a:t>(click through the bullets reading each as it comes up)</a:t>
            </a:r>
          </a:p>
          <a:p>
            <a:pPr>
              <a:defRPr/>
            </a:pPr>
            <a:endParaRPr lang="en-US" dirty="0" smtClean="0">
              <a:cs typeface="+mn-cs"/>
            </a:endParaRPr>
          </a:p>
          <a:p>
            <a:pPr marL="224348" indent="-224348">
              <a:buFontTx/>
              <a:buAutoNum type="arabicPeriod"/>
              <a:defRPr/>
            </a:pPr>
            <a:endParaRPr lang="en-US" dirty="0">
              <a:cs typeface="+mn-cs"/>
            </a:endParaRPr>
          </a:p>
        </p:txBody>
      </p:sp>
      <p:sp>
        <p:nvSpPr>
          <p:cNvPr id="153603" name="Slide Number Placeholder 3"/>
          <p:cNvSpPr>
            <a:spLocks noGrp="1"/>
          </p:cNvSpPr>
          <p:nvPr>
            <p:ph type="sldNum" sz="quarter" idx="5"/>
          </p:nvPr>
        </p:nvSpPr>
        <p:spPr>
          <a:ln>
            <a:miter lim="800000"/>
            <a:headEnd/>
            <a:tailEnd/>
          </a:ln>
        </p:spPr>
        <p:txBody>
          <a:bodyPr/>
          <a:lstStyle/>
          <a:p>
            <a:pPr>
              <a:defRPr/>
            </a:pPr>
            <a:fld id="{4CDC4ECA-19B5-5545-8A0B-A4CA970BAD1D}" type="slidenum">
              <a:rPr lang="en-US">
                <a:cs typeface="Arial" charset="0"/>
              </a:rPr>
              <a:pPr>
                <a:defRPr/>
              </a:pPr>
              <a:t>31</a:t>
            </a:fld>
            <a:endParaRPr lang="en-US" dirty="0">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Student Voice Survey</a:t>
            </a:r>
            <a:r>
              <a:rPr lang="en-US" baseline="0" dirty="0" smtClean="0"/>
              <a:t> Toolkit, located at the link to the KDE web page you see on the screen, provides all the guidance and supporting documents districts and schools will need to implement the survey.</a:t>
            </a:r>
          </a:p>
          <a:p>
            <a:endParaRPr lang="en-US" baseline="0" dirty="0" smtClean="0"/>
          </a:p>
          <a:p>
            <a:r>
              <a:rPr lang="en-US" baseline="0" dirty="0" smtClean="0"/>
              <a:t>It is important for your districts Point of Contact to review and use this Toolkit </a:t>
            </a:r>
            <a:r>
              <a:rPr lang="en-US" b="1" baseline="0" dirty="0" smtClean="0"/>
              <a:t>NOW,</a:t>
            </a:r>
            <a:r>
              <a:rPr lang="en-US" b="0" baseline="0" dirty="0" smtClean="0"/>
              <a:t> so all teachers participating in the pilot (and their students) will be ready for survey implementation the last two weeks of March. There are some district/school decisions and preparation that need to be made in advance. </a:t>
            </a:r>
            <a:endParaRPr lang="en-US" b="1" baseline="0" dirty="0" smtClean="0"/>
          </a:p>
          <a:p>
            <a:r>
              <a:rPr lang="en-US" baseline="0" dirty="0" smtClean="0"/>
              <a:t> 	http://education.ky.gov/teachers/HiEffTeach/Pages/Student-Voice-Survey.aspx</a:t>
            </a:r>
          </a:p>
          <a:p>
            <a:endParaRPr lang="en-US" dirty="0"/>
          </a:p>
        </p:txBody>
      </p:sp>
      <p:sp>
        <p:nvSpPr>
          <p:cNvPr id="4" name="Slide Number Placeholder 3"/>
          <p:cNvSpPr>
            <a:spLocks noGrp="1"/>
          </p:cNvSpPr>
          <p:nvPr>
            <p:ph type="sldNum" sz="quarter" idx="10"/>
          </p:nvPr>
        </p:nvSpPr>
        <p:spPr/>
        <p:txBody>
          <a:bodyPr/>
          <a:lstStyle/>
          <a:p>
            <a:fld id="{AF5F65A9-2A43-49EA-98FC-A6F085777606}" type="slidenum">
              <a:rPr lang="en-US" smtClean="0"/>
              <a:pPr/>
              <a:t>32</a:t>
            </a:fld>
            <a:endParaRPr lang="en-US" dirty="0"/>
          </a:p>
        </p:txBody>
      </p:sp>
    </p:spTree>
    <p:extLst>
      <p:ext uri="{BB962C8B-B14F-4D97-AF65-F5344CB8AC3E}">
        <p14:creationId xmlns:p14="http://schemas.microsoft.com/office/powerpoint/2010/main" val="17980882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Teachers with fewer than 10 students will not be able to participate</a:t>
            </a:r>
            <a:r>
              <a:rPr lang="en-US" baseline="0" dirty="0" smtClean="0"/>
              <a:t> in the Survey, but as long as art, music, PE teacher, etc. have at least 10 students, they are eligible to participate. </a:t>
            </a:r>
            <a:endParaRPr lang="en-US" dirty="0"/>
          </a:p>
        </p:txBody>
      </p:sp>
      <p:sp>
        <p:nvSpPr>
          <p:cNvPr id="4" name="Slide Number Placeholder 3"/>
          <p:cNvSpPr>
            <a:spLocks noGrp="1"/>
          </p:cNvSpPr>
          <p:nvPr>
            <p:ph type="sldNum" sz="quarter" idx="10"/>
          </p:nvPr>
        </p:nvSpPr>
        <p:spPr/>
        <p:txBody>
          <a:bodyPr/>
          <a:lstStyle/>
          <a:p>
            <a:fld id="{C130D59F-7EDA-BF4F-940E-824FAA9C064E}" type="slidenum">
              <a:rPr lang="en-US" smtClean="0"/>
              <a:t>33</a:t>
            </a:fld>
            <a:endParaRPr lang="en-US" dirty="0"/>
          </a:p>
        </p:txBody>
      </p:sp>
    </p:spTree>
    <p:extLst>
      <p:ext uri="{BB962C8B-B14F-4D97-AF65-F5344CB8AC3E}">
        <p14:creationId xmlns:p14="http://schemas.microsoft.com/office/powerpoint/2010/main" val="15796979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important to carefully read and follow all the directions</a:t>
            </a:r>
            <a:r>
              <a:rPr lang="en-US" baseline="0" dirty="0" smtClean="0"/>
              <a:t> included in the Toolkit. Additional resources needed included in the Toolkit are the confidentiality agreement, the parent permission letter, and directions on preparing the campus portal.</a:t>
            </a:r>
          </a:p>
          <a:p>
            <a:endParaRPr lang="en-US" baseline="0" dirty="0" smtClean="0"/>
          </a:p>
          <a:p>
            <a:r>
              <a:rPr lang="en-US" baseline="0" dirty="0" smtClean="0"/>
              <a:t>We have also posted the FAQ that is posted with the Toolkit. It is an easy to use summary of the purpose and the implementation process that you will find helpful when used </a:t>
            </a:r>
            <a:r>
              <a:rPr lang="en-US" b="1" baseline="0" dirty="0" smtClean="0"/>
              <a:t>WITH</a:t>
            </a:r>
            <a:r>
              <a:rPr lang="en-US" b="0" baseline="0" dirty="0" smtClean="0"/>
              <a:t> </a:t>
            </a:r>
            <a:r>
              <a:rPr lang="en-US" b="0" baseline="0" smtClean="0"/>
              <a:t>the Guide.</a:t>
            </a:r>
            <a:endParaRPr lang="en-US" dirty="0"/>
          </a:p>
        </p:txBody>
      </p:sp>
      <p:sp>
        <p:nvSpPr>
          <p:cNvPr id="4" name="Slide Number Placeholder 3"/>
          <p:cNvSpPr>
            <a:spLocks noGrp="1"/>
          </p:cNvSpPr>
          <p:nvPr>
            <p:ph type="sldNum" sz="quarter" idx="10"/>
          </p:nvPr>
        </p:nvSpPr>
        <p:spPr/>
        <p:txBody>
          <a:bodyPr/>
          <a:lstStyle/>
          <a:p>
            <a:fld id="{C130D59F-7EDA-BF4F-940E-824FAA9C064E}" type="slidenum">
              <a:rPr lang="en-US" smtClean="0"/>
              <a:t>34</a:t>
            </a:fld>
            <a:endParaRPr lang="en-US" dirty="0"/>
          </a:p>
        </p:txBody>
      </p:sp>
    </p:spTree>
    <p:extLst>
      <p:ext uri="{BB962C8B-B14F-4D97-AF65-F5344CB8AC3E}">
        <p14:creationId xmlns:p14="http://schemas.microsoft.com/office/powerpoint/2010/main" val="36602985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30D59F-7EDA-BF4F-940E-824FAA9C064E}" type="slidenum">
              <a:rPr lang="en-US" smtClean="0"/>
              <a:t>35</a:t>
            </a:fld>
            <a:endParaRPr lang="en-US" dirty="0"/>
          </a:p>
        </p:txBody>
      </p:sp>
    </p:spTree>
    <p:extLst>
      <p:ext uri="{BB962C8B-B14F-4D97-AF65-F5344CB8AC3E}">
        <p14:creationId xmlns:p14="http://schemas.microsoft.com/office/powerpoint/2010/main" val="3966699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proctoring process will be one on one; reading and clarifying Student Voice Survey questions; and inputting individual student responses into Infinite Campus. </a:t>
            </a:r>
            <a:endParaRPr lang="en-US" dirty="0"/>
          </a:p>
        </p:txBody>
      </p:sp>
      <p:sp>
        <p:nvSpPr>
          <p:cNvPr id="4" name="Slide Number Placeholder 3"/>
          <p:cNvSpPr>
            <a:spLocks noGrp="1"/>
          </p:cNvSpPr>
          <p:nvPr>
            <p:ph type="sldNum" sz="quarter" idx="10"/>
          </p:nvPr>
        </p:nvSpPr>
        <p:spPr/>
        <p:txBody>
          <a:bodyPr/>
          <a:lstStyle/>
          <a:p>
            <a:fld id="{C130D59F-7EDA-BF4F-940E-824FAA9C064E}" type="slidenum">
              <a:rPr lang="en-US" smtClean="0"/>
              <a:t>36</a:t>
            </a:fld>
            <a:endParaRPr lang="en-US" dirty="0"/>
          </a:p>
        </p:txBody>
      </p:sp>
    </p:spTree>
    <p:extLst>
      <p:ext uri="{BB962C8B-B14F-4D97-AF65-F5344CB8AC3E}">
        <p14:creationId xmlns:p14="http://schemas.microsoft.com/office/powerpoint/2010/main" val="3966699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We also want to recognize the 21 participating  districts in our region. </a:t>
            </a:r>
          </a:p>
          <a:p>
            <a:endParaRPr lang="en-US" altLang="en-US" smtClean="0"/>
          </a:p>
          <a:p>
            <a:r>
              <a:rPr lang="en-US" altLang="en-US" smtClean="0"/>
              <a:t>New participants stand  briefly as a few districts “fly in” and we name them</a:t>
            </a:r>
          </a:p>
          <a:p>
            <a:r>
              <a:rPr lang="en-US" altLang="en-US" smtClean="0"/>
              <a:t> </a:t>
            </a:r>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ea typeface="ＭＳ Ｐゴシック" pitchFamily="34" charset="-128"/>
              </a:defRPr>
            </a:lvl1pPr>
            <a:lvl2pPr marL="742950" indent="-285750" eaLnBrk="0" hangingPunct="0">
              <a:defRPr>
                <a:solidFill>
                  <a:schemeClr val="tx1"/>
                </a:solidFill>
                <a:latin typeface="Verdana" pitchFamily="34" charset="0"/>
                <a:ea typeface="ＭＳ Ｐゴシック" pitchFamily="34" charset="-128"/>
              </a:defRPr>
            </a:lvl2pPr>
            <a:lvl3pPr marL="1143000" indent="-228600" eaLnBrk="0" hangingPunct="0">
              <a:defRPr>
                <a:solidFill>
                  <a:schemeClr val="tx1"/>
                </a:solidFill>
                <a:latin typeface="Verdana" pitchFamily="34" charset="0"/>
                <a:ea typeface="ＭＳ Ｐゴシック" pitchFamily="34" charset="-128"/>
              </a:defRPr>
            </a:lvl3pPr>
            <a:lvl4pPr marL="1600200" indent="-228600" eaLnBrk="0" hangingPunct="0">
              <a:defRPr>
                <a:solidFill>
                  <a:schemeClr val="tx1"/>
                </a:solidFill>
                <a:latin typeface="Verdana" pitchFamily="34" charset="0"/>
                <a:ea typeface="ＭＳ Ｐゴシック" pitchFamily="34" charset="-128"/>
              </a:defRPr>
            </a:lvl4pPr>
            <a:lvl5pPr marL="2057400" indent="-228600" eaLnBrk="0" hangingPunct="0">
              <a:defRPr>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pPr eaLnBrk="1" hangingPunct="1"/>
            <a:fld id="{5CFEB0A0-5996-4C68-A0AD-B60A4D6B4327}" type="slidenum">
              <a:rPr lang="en-US" altLang="en-US" smtClean="0"/>
              <a:pPr eaLnBrk="1" hangingPunct="1"/>
              <a:t>3</a:t>
            </a:fld>
            <a:endParaRPr lang="en-US"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dirty="0" smtClean="0">
                <a:cs typeface="+mn-cs"/>
              </a:rPr>
              <a:t>Students respond to the effectiveness of teacher practice. </a:t>
            </a:r>
            <a:endParaRPr lang="en-US" b="1" dirty="0" smtClean="0">
              <a:cs typeface="+mn-cs"/>
            </a:endParaRPr>
          </a:p>
          <a:p>
            <a:pPr eaLnBrk="1" hangingPunct="1">
              <a:defRPr/>
            </a:pPr>
            <a:endParaRPr lang="en-US" dirty="0" smtClean="0">
              <a:cs typeface="+mn-cs"/>
            </a:endParaRPr>
          </a:p>
          <a:p>
            <a:pPr eaLnBrk="1" hangingPunct="1">
              <a:defRPr/>
            </a:pPr>
            <a:r>
              <a:rPr lang="en-US" dirty="0" smtClean="0">
                <a:cs typeface="+mn-cs"/>
              </a:rPr>
              <a:t>According to Harvard</a:t>
            </a:r>
            <a:r>
              <a:rPr lang="en-US" baseline="0" dirty="0" smtClean="0">
                <a:cs typeface="+mn-cs"/>
              </a:rPr>
              <a:t> researcher, </a:t>
            </a:r>
            <a:r>
              <a:rPr lang="en-US" dirty="0" smtClean="0">
                <a:cs typeface="+mn-cs"/>
              </a:rPr>
              <a:t>Dr. Ferguson, “Educators often think caring [nurturing] is the most critical practice for student achievement, … but actually the practices most highly correlated with high achievement were, in order:”</a:t>
            </a:r>
          </a:p>
          <a:p>
            <a:pPr eaLnBrk="1" hangingPunct="1">
              <a:defRPr/>
            </a:pPr>
            <a:r>
              <a:rPr lang="en-US" dirty="0" smtClean="0">
                <a:cs typeface="+mn-cs"/>
              </a:rPr>
              <a:t/>
            </a:r>
            <a:br>
              <a:rPr lang="en-US" dirty="0" smtClean="0">
                <a:cs typeface="+mn-cs"/>
              </a:rPr>
            </a:br>
            <a:r>
              <a:rPr lang="en-US" dirty="0" smtClean="0">
                <a:cs typeface="+mn-cs"/>
              </a:rPr>
              <a:t>• </a:t>
            </a:r>
            <a:r>
              <a:rPr lang="en-US" b="1" dirty="0" smtClean="0">
                <a:cs typeface="+mn-cs"/>
              </a:rPr>
              <a:t>Discipline</a:t>
            </a:r>
            <a:r>
              <a:rPr lang="en-US" dirty="0" smtClean="0">
                <a:cs typeface="+mn-cs"/>
              </a:rPr>
              <a:t> (students responding that they treated the teacher with respect, their class was well-behaved, their class didn't waste time)</a:t>
            </a:r>
            <a:br>
              <a:rPr lang="en-US" dirty="0" smtClean="0">
                <a:cs typeface="+mn-cs"/>
              </a:rPr>
            </a:br>
            <a:r>
              <a:rPr lang="en-US" dirty="0" smtClean="0">
                <a:cs typeface="+mn-cs"/>
              </a:rPr>
              <a:t>• </a:t>
            </a:r>
            <a:r>
              <a:rPr lang="en-US" b="1" dirty="0" smtClean="0">
                <a:cs typeface="+mn-cs"/>
              </a:rPr>
              <a:t>Transparency</a:t>
            </a:r>
            <a:r>
              <a:rPr lang="en-US" dirty="0" smtClean="0">
                <a:cs typeface="+mn-cs"/>
              </a:rPr>
              <a:t> ( equates to challenging students: they</a:t>
            </a:r>
            <a:r>
              <a:rPr lang="en-US" baseline="0" dirty="0" smtClean="0">
                <a:cs typeface="+mn-cs"/>
              </a:rPr>
              <a:t> </a:t>
            </a:r>
            <a:r>
              <a:rPr lang="en-US" dirty="0" smtClean="0">
                <a:cs typeface="+mn-cs"/>
              </a:rPr>
              <a:t>respond that they ‘learn a lot every day,’  and they ‘learn to correct (their) mistakes’</a:t>
            </a:r>
            <a:br>
              <a:rPr lang="en-US" dirty="0" smtClean="0">
                <a:cs typeface="+mn-cs"/>
              </a:rPr>
            </a:br>
            <a:r>
              <a:rPr lang="en-US" dirty="0" smtClean="0">
                <a:cs typeface="+mn-cs"/>
              </a:rPr>
              <a:t>• </a:t>
            </a:r>
            <a:r>
              <a:rPr lang="en-US" b="1" dirty="0" smtClean="0">
                <a:cs typeface="+mn-cs"/>
              </a:rPr>
              <a:t>Understand</a:t>
            </a:r>
            <a:r>
              <a:rPr lang="en-US" dirty="0" smtClean="0">
                <a:cs typeface="+mn-cs"/>
              </a:rPr>
              <a:t>  (students responding that their teacher clearly explains difficult concepts/processes/ideas)</a:t>
            </a:r>
          </a:p>
          <a:p>
            <a:pPr eaLnBrk="1" hangingPunct="1">
              <a:defRPr/>
            </a:pPr>
            <a:endParaRPr lang="en-US" dirty="0" smtClean="0">
              <a:cs typeface="+mn-cs"/>
            </a:endParaRPr>
          </a:p>
          <a:p>
            <a:pPr eaLnBrk="1" hangingPunct="1">
              <a:defRPr/>
            </a:pPr>
            <a:r>
              <a:rPr lang="en-US" dirty="0" smtClean="0">
                <a:cs typeface="+mn-cs"/>
              </a:rPr>
              <a:t>“Teachers who were in the top quartile in terms of the numbers of students reporting that they practiced the seven [teaching practices], Ferguson said, had students achieving a half year of learning more than students of teachers in the bottom quartile of the seven [teaching practices].” </a:t>
            </a:r>
          </a:p>
          <a:p>
            <a:pPr eaLnBrk="1" hangingPunct="1">
              <a:defRPr/>
            </a:pPr>
            <a:endParaRPr lang="en-US" dirty="0" smtClean="0">
              <a:cs typeface="+mn-cs"/>
            </a:endParaRPr>
          </a:p>
          <a:p>
            <a:pPr eaLnBrk="1" hangingPunct="1">
              <a:defRPr/>
            </a:pPr>
            <a:r>
              <a:rPr lang="en-US" b="1" dirty="0" smtClean="0">
                <a:cs typeface="+mn-cs"/>
              </a:rPr>
              <a:t>This is part of the reason why student perception data is so critical in terms of changing teacher practice and the impact that change can have on student achievement.</a:t>
            </a:r>
          </a:p>
          <a:p>
            <a:pPr eaLnBrk="1" hangingPunct="1">
              <a:defRPr/>
            </a:pPr>
            <a:endParaRPr lang="en-US" b="0" dirty="0" smtClean="0">
              <a:cs typeface="+mn-cs"/>
            </a:endParaRPr>
          </a:p>
          <a:p>
            <a:pPr eaLnBrk="1" hangingPunct="1">
              <a:defRPr/>
            </a:pPr>
            <a:r>
              <a:rPr lang="en-US" b="0" dirty="0" smtClean="0">
                <a:cs typeface="+mn-cs"/>
              </a:rPr>
              <a:t>Source of quotes: http://blogs.edweek.org/edweek/inside-school-research/2012/04/the_most_and_least_effective.html</a:t>
            </a:r>
          </a:p>
          <a:p>
            <a:pPr eaLnBrk="1" hangingPunct="1">
              <a:defRPr/>
            </a:pPr>
            <a:r>
              <a:rPr lang="en-US" dirty="0" smtClean="0">
                <a:cs typeface="+mn-cs"/>
              </a:rPr>
              <a:t>(an article by Sarah Sparks in the August 9, 2012 Education Week, “Studies Give Nuanced Look at Teacher Effectiveness”)</a:t>
            </a:r>
          </a:p>
        </p:txBody>
      </p:sp>
      <p:sp>
        <p:nvSpPr>
          <p:cNvPr id="4" name="Slide Number Placeholder 3"/>
          <p:cNvSpPr>
            <a:spLocks noGrp="1"/>
          </p:cNvSpPr>
          <p:nvPr>
            <p:ph type="sldNum" sz="quarter" idx="10"/>
          </p:nvPr>
        </p:nvSpPr>
        <p:spPr/>
        <p:txBody>
          <a:bodyPr/>
          <a:lstStyle/>
          <a:p>
            <a:fld id="{C130D59F-7EDA-BF4F-940E-824FAA9C064E}" type="slidenum">
              <a:rPr lang="en-US" smtClean="0"/>
              <a:t>37</a:t>
            </a:fld>
            <a:endParaRPr lang="en-US" dirty="0"/>
          </a:p>
        </p:txBody>
      </p:sp>
    </p:spTree>
    <p:extLst>
      <p:ext uri="{BB962C8B-B14F-4D97-AF65-F5344CB8AC3E}">
        <p14:creationId xmlns:p14="http://schemas.microsoft.com/office/powerpoint/2010/main" val="32332104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Now let’s stop and look at the connections</a:t>
            </a:r>
            <a:r>
              <a:rPr lang="en-US" baseline="0" dirty="0" smtClean="0"/>
              <a:t> between the Framework for Teaching and the Student Voice Survey questions. You will need to use the copies of Domain 2 and 3 included in today’s packet.</a:t>
            </a:r>
            <a:endParaRPr lang="en-US" dirty="0" smtClean="0"/>
          </a:p>
          <a:p>
            <a:pPr eaLnBrk="1" hangingPunct="1">
              <a:defRPr/>
            </a:pPr>
            <a:endParaRPr lang="en-US" dirty="0" smtClean="0">
              <a:cs typeface="+mn-cs"/>
            </a:endParaRPr>
          </a:p>
          <a:p>
            <a:pPr eaLnBrk="1" hangingPunct="1">
              <a:defRPr/>
            </a:pPr>
            <a:r>
              <a:rPr lang="en-US" b="0" dirty="0" smtClean="0">
                <a:cs typeface="+mn-cs"/>
              </a:rPr>
              <a:t>These</a:t>
            </a:r>
            <a:r>
              <a:rPr lang="en-US" b="0" baseline="0" dirty="0" smtClean="0">
                <a:cs typeface="+mn-cs"/>
              </a:rPr>
              <a:t> 7 elements of Teaching Practice align with components of the FfT. Let’s look at the connections between </a:t>
            </a:r>
            <a:r>
              <a:rPr lang="en-US" b="1" baseline="0" dirty="0" smtClean="0">
                <a:cs typeface="+mn-cs"/>
              </a:rPr>
              <a:t>Nurture</a:t>
            </a:r>
            <a:r>
              <a:rPr lang="en-US" b="0" baseline="0" dirty="0" smtClean="0">
                <a:cs typeface="+mn-cs"/>
              </a:rPr>
              <a:t> and </a:t>
            </a:r>
            <a:r>
              <a:rPr lang="en-US" b="1" baseline="0" dirty="0" smtClean="0">
                <a:cs typeface="+mn-cs"/>
              </a:rPr>
              <a:t>Engage</a:t>
            </a:r>
            <a:r>
              <a:rPr lang="en-US" b="0" baseline="0" dirty="0" smtClean="0">
                <a:cs typeface="+mn-cs"/>
              </a:rPr>
              <a:t> and the Framework for Teaching.</a:t>
            </a:r>
          </a:p>
          <a:p>
            <a:pPr eaLnBrk="1" hangingPunct="1">
              <a:defRPr/>
            </a:pPr>
            <a:endParaRPr lang="en-US" b="1" baseline="0" dirty="0" smtClean="0">
              <a:cs typeface="+mn-cs"/>
            </a:endParaRPr>
          </a:p>
          <a:p>
            <a:pPr eaLnBrk="1" hangingPunct="1">
              <a:defRPr/>
            </a:pPr>
            <a:r>
              <a:rPr lang="en-US" b="1" baseline="0" dirty="0" smtClean="0">
                <a:cs typeface="+mn-cs"/>
              </a:rPr>
              <a:t>You will note that there is a question (in red) in place of five of those aligned components. </a:t>
            </a:r>
          </a:p>
          <a:p>
            <a:pPr eaLnBrk="1" hangingPunct="1">
              <a:defRPr/>
            </a:pPr>
            <a:endParaRPr lang="en-US" b="1" baseline="0" dirty="0" smtClean="0">
              <a:cs typeface="+mn-cs"/>
            </a:endParaRPr>
          </a:p>
          <a:p>
            <a:pPr eaLnBrk="1" hangingPunct="1">
              <a:defRPr/>
            </a:pPr>
            <a:r>
              <a:rPr lang="en-US" b="1" baseline="0" dirty="0" smtClean="0">
                <a:cs typeface="+mn-cs"/>
              </a:rPr>
              <a:t>Now let’s pause and take  some time at your tables to compare Domain 2 &amp; 3 to the S.T.U.D.E.N.T. Voice criteria.</a:t>
            </a:r>
          </a:p>
          <a:p>
            <a:pPr eaLnBrk="1" hangingPunct="1">
              <a:defRPr/>
            </a:pPr>
            <a:endParaRPr lang="en-US" dirty="0">
              <a:cs typeface="+mn-cs"/>
            </a:endParaRPr>
          </a:p>
        </p:txBody>
      </p:sp>
      <p:sp>
        <p:nvSpPr>
          <p:cNvPr id="4" name="Slide Number Placeholder 3"/>
          <p:cNvSpPr>
            <a:spLocks noGrp="1"/>
          </p:cNvSpPr>
          <p:nvPr>
            <p:ph type="sldNum" sz="quarter" idx="5"/>
          </p:nvPr>
        </p:nvSpPr>
        <p:spPr/>
        <p:txBody>
          <a:bodyPr/>
          <a:lstStyle/>
          <a:p>
            <a:pPr>
              <a:defRPr/>
            </a:pPr>
            <a:fld id="{0C03E616-8861-3844-AEA3-A7B0CB655BC0}" type="slidenum">
              <a:rPr lang="en-US"/>
              <a:pPr>
                <a:defRPr/>
              </a:pPr>
              <a:t>38</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dirty="0" smtClean="0">
                <a:cs typeface="+mn-cs"/>
              </a:rPr>
              <a:t>Did your responses match? </a:t>
            </a:r>
            <a:r>
              <a:rPr lang="en-US" b="1" i="0" u="sng" baseline="0" dirty="0" smtClean="0">
                <a:cs typeface="+mn-cs"/>
              </a:rPr>
              <a:t>One important connection to make here is the relationship that students perceive between formative assessment and their own growth.</a:t>
            </a:r>
          </a:p>
          <a:p>
            <a:pPr eaLnBrk="1" hangingPunct="1">
              <a:defRPr/>
            </a:pPr>
            <a:endParaRPr lang="en-US" i="0" baseline="0" dirty="0" smtClean="0">
              <a:cs typeface="+mn-cs"/>
            </a:endParaRPr>
          </a:p>
          <a:p>
            <a:pPr eaLnBrk="1" hangingPunct="1">
              <a:defRPr/>
            </a:pPr>
            <a:endParaRPr lang="en-US" b="1" dirty="0">
              <a:cs typeface="+mn-cs"/>
            </a:endParaRPr>
          </a:p>
        </p:txBody>
      </p:sp>
      <p:sp>
        <p:nvSpPr>
          <p:cNvPr id="4" name="Slide Number Placeholder 3"/>
          <p:cNvSpPr>
            <a:spLocks noGrp="1"/>
          </p:cNvSpPr>
          <p:nvPr>
            <p:ph type="sldNum" sz="quarter" idx="5"/>
          </p:nvPr>
        </p:nvSpPr>
        <p:spPr/>
        <p:txBody>
          <a:bodyPr/>
          <a:lstStyle/>
          <a:p>
            <a:pPr>
              <a:defRPr/>
            </a:pPr>
            <a:fld id="{0C03E616-8861-3844-AEA3-A7B0CB655BC0}" type="slidenum">
              <a:rPr lang="en-US"/>
              <a:pPr>
                <a:defRPr/>
              </a:pPr>
              <a:t>39</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Four</a:t>
            </a:r>
            <a:r>
              <a:rPr lang="en-US" baseline="0" dirty="0" smtClean="0"/>
              <a:t> KY teachers are here with us today to share with you the impact the that the feedback from students has had on their practice.</a:t>
            </a:r>
          </a:p>
          <a:p>
            <a:r>
              <a:rPr lang="en-US" baseline="0" dirty="0" smtClean="0"/>
              <a:t>Abby Dobie and Natalie Allen– from Jessamine Co.</a:t>
            </a:r>
          </a:p>
          <a:p>
            <a:r>
              <a:rPr lang="en-US" baseline="0" dirty="0" smtClean="0"/>
              <a:t>Michelle Divine – from Washington Co.</a:t>
            </a:r>
          </a:p>
          <a:p>
            <a:r>
              <a:rPr lang="en-US" baseline="0" dirty="0" smtClean="0"/>
              <a:t>Brandy Beasley – from Anderson Co.</a:t>
            </a:r>
          </a:p>
          <a:p>
            <a:r>
              <a:rPr lang="en-US" b="1" baseline="0" dirty="0" smtClean="0"/>
              <a:t>They will respond to 4 questions:</a:t>
            </a:r>
          </a:p>
          <a:p>
            <a:pPr lvl="0"/>
            <a:r>
              <a:rPr lang="en-US" sz="1200" kern="1200" dirty="0" smtClean="0">
                <a:solidFill>
                  <a:schemeClr val="tx1"/>
                </a:solidFill>
                <a:effectLst/>
                <a:latin typeface="+mn-lt"/>
                <a:ea typeface="+mn-ea"/>
                <a:cs typeface="+mn-cs"/>
              </a:rPr>
              <a:t> 	1. Provide background information.  What do you teach?  How long have you been teaching?  </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	2. What have you learned about your teaching from the feedback students gave? </a:t>
            </a:r>
          </a:p>
          <a:p>
            <a:r>
              <a:rPr lang="en-US" sz="1200" kern="1200" dirty="0" smtClean="0">
                <a:solidFill>
                  <a:schemeClr val="tx1"/>
                </a:solidFill>
                <a:effectLst/>
                <a:latin typeface="+mn-lt"/>
                <a:ea typeface="+mn-ea"/>
                <a:cs typeface="+mn-cs"/>
              </a:rPr>
              <a:t> </a:t>
            </a:r>
          </a:p>
          <a:p>
            <a:pPr lvl="0"/>
            <a:r>
              <a:rPr lang="en-US" sz="1200" b="1" u="none" kern="1200" dirty="0" smtClean="0">
                <a:solidFill>
                  <a:schemeClr val="tx1"/>
                </a:solidFill>
                <a:effectLst/>
                <a:latin typeface="+mn-lt"/>
                <a:ea typeface="+mn-ea"/>
                <a:cs typeface="+mn-cs"/>
              </a:rPr>
              <a:t>	3. </a:t>
            </a:r>
            <a:r>
              <a:rPr lang="en-US" sz="1200" b="1" u="sng" kern="1200" dirty="0" smtClean="0">
                <a:solidFill>
                  <a:schemeClr val="tx1"/>
                </a:solidFill>
                <a:effectLst/>
                <a:latin typeface="+mn-lt"/>
                <a:ea typeface="+mn-ea"/>
                <a:cs typeface="+mn-cs"/>
              </a:rPr>
              <a:t>How has the student feedback impacted your practice?</a:t>
            </a:r>
            <a:endParaRPr lang="en-US" sz="1200" kern="1200" dirty="0" smtClean="0">
              <a:solidFill>
                <a:schemeClr val="tx1"/>
              </a:solidFill>
              <a:effectLst/>
              <a:latin typeface="+mn-lt"/>
              <a:ea typeface="+mn-ea"/>
              <a:cs typeface="+mn-cs"/>
            </a:endParaRPr>
          </a:p>
          <a:p>
            <a:r>
              <a:rPr lang="en-US" sz="1200" b="1" u="none" strike="noStrike"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	4. What is the one thing you would encourage teachers to do in order to get the most from the survey results?  </a:t>
            </a:r>
          </a:p>
          <a:p>
            <a:endParaRPr lang="en-US" dirty="0"/>
          </a:p>
        </p:txBody>
      </p:sp>
      <p:sp>
        <p:nvSpPr>
          <p:cNvPr id="4" name="Slide Number Placeholder 3"/>
          <p:cNvSpPr>
            <a:spLocks noGrp="1"/>
          </p:cNvSpPr>
          <p:nvPr>
            <p:ph type="sldNum" sz="quarter" idx="10"/>
          </p:nvPr>
        </p:nvSpPr>
        <p:spPr/>
        <p:txBody>
          <a:bodyPr/>
          <a:lstStyle/>
          <a:p>
            <a:fld id="{C130D59F-7EDA-BF4F-940E-824FAA9C064E}" type="slidenum">
              <a:rPr lang="en-US" smtClean="0"/>
              <a:t>40</a:t>
            </a:fld>
            <a:endParaRPr lang="en-US" dirty="0"/>
          </a:p>
        </p:txBody>
      </p:sp>
    </p:spTree>
    <p:extLst>
      <p:ext uri="{BB962C8B-B14F-4D97-AF65-F5344CB8AC3E}">
        <p14:creationId xmlns:p14="http://schemas.microsoft.com/office/powerpoint/2010/main" val="27978033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a:t>
            </a:r>
            <a:r>
              <a:rPr lang="en-US" baseline="0" dirty="0" smtClean="0"/>
              <a:t> teachers have the results, they need to think about how to interpret and use the results to grow professionally.</a:t>
            </a:r>
            <a:endParaRPr lang="en-US" dirty="0"/>
          </a:p>
        </p:txBody>
      </p:sp>
      <p:sp>
        <p:nvSpPr>
          <p:cNvPr id="4" name="Slide Number Placeholder 3"/>
          <p:cNvSpPr>
            <a:spLocks noGrp="1"/>
          </p:cNvSpPr>
          <p:nvPr>
            <p:ph type="sldNum" sz="quarter" idx="10"/>
          </p:nvPr>
        </p:nvSpPr>
        <p:spPr/>
        <p:txBody>
          <a:bodyPr/>
          <a:lstStyle/>
          <a:p>
            <a:fld id="{C130D59F-7EDA-BF4F-940E-824FAA9C064E}" type="slidenum">
              <a:rPr lang="en-US" smtClean="0"/>
              <a:t>41</a:t>
            </a:fld>
            <a:endParaRPr lang="en-US" dirty="0"/>
          </a:p>
        </p:txBody>
      </p:sp>
    </p:spTree>
    <p:extLst>
      <p:ext uri="{BB962C8B-B14F-4D97-AF65-F5344CB8AC3E}">
        <p14:creationId xmlns:p14="http://schemas.microsoft.com/office/powerpoint/2010/main" val="6918122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You</a:t>
            </a:r>
            <a:r>
              <a:rPr lang="en-US" b="1" baseline="0" dirty="0" smtClean="0"/>
              <a:t> can access professional learning resources by logging into CIITS and clicking on the EDS tab.</a:t>
            </a:r>
            <a:endParaRPr lang="en-US" b="1" dirty="0"/>
          </a:p>
        </p:txBody>
      </p:sp>
      <p:sp>
        <p:nvSpPr>
          <p:cNvPr id="4" name="Slide Number Placeholder 3"/>
          <p:cNvSpPr>
            <a:spLocks noGrp="1"/>
          </p:cNvSpPr>
          <p:nvPr>
            <p:ph type="sldNum" sz="quarter" idx="10"/>
          </p:nvPr>
        </p:nvSpPr>
        <p:spPr/>
        <p:txBody>
          <a:bodyPr/>
          <a:lstStyle/>
          <a:p>
            <a:fld id="{C130D59F-7EDA-BF4F-940E-824FAA9C064E}" type="slidenum">
              <a:rPr lang="en-US" smtClean="0"/>
              <a:t>42</a:t>
            </a:fld>
            <a:endParaRPr lang="en-US" dirty="0"/>
          </a:p>
        </p:txBody>
      </p:sp>
    </p:spTree>
    <p:extLst>
      <p:ext uri="{BB962C8B-B14F-4D97-AF65-F5344CB8AC3E}">
        <p14:creationId xmlns:p14="http://schemas.microsoft.com/office/powerpoint/2010/main" val="37102292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1526">
              <a:defRPr/>
            </a:pPr>
            <a:r>
              <a:rPr lang="en-US" b="1" dirty="0" smtClean="0"/>
              <a:t>This screen shows the web</a:t>
            </a:r>
            <a:r>
              <a:rPr lang="en-US" b="1" baseline="0" dirty="0" smtClean="0"/>
              <a:t> page where you will access your student voice results when you click on the EDS tab.</a:t>
            </a:r>
          </a:p>
          <a:p>
            <a:pPr defTabSz="461526">
              <a:defRPr/>
            </a:pPr>
            <a:endParaRPr lang="en-US" b="1" baseline="0" dirty="0" smtClean="0"/>
          </a:p>
          <a:p>
            <a:pPr defTabSz="461526">
              <a:defRPr/>
            </a:pPr>
            <a:r>
              <a:rPr lang="en-US" b="1" baseline="0" dirty="0" smtClean="0"/>
              <a:t>Let’s look at how to analyze some sample results.</a:t>
            </a:r>
            <a:endParaRPr lang="en-US" b="1" dirty="0" smtClean="0"/>
          </a:p>
          <a:p>
            <a:endParaRPr lang="en-US" b="1" dirty="0"/>
          </a:p>
        </p:txBody>
      </p:sp>
      <p:sp>
        <p:nvSpPr>
          <p:cNvPr id="4" name="Slide Number Placeholder 3"/>
          <p:cNvSpPr>
            <a:spLocks noGrp="1"/>
          </p:cNvSpPr>
          <p:nvPr>
            <p:ph type="sldNum" sz="quarter" idx="10"/>
          </p:nvPr>
        </p:nvSpPr>
        <p:spPr/>
        <p:txBody>
          <a:bodyPr/>
          <a:lstStyle/>
          <a:p>
            <a:fld id="{C130D59F-7EDA-BF4F-940E-824FAA9C064E}" type="slidenum">
              <a:rPr lang="en-US" smtClean="0"/>
              <a:t>43</a:t>
            </a:fld>
            <a:endParaRPr lang="en-US" dirty="0"/>
          </a:p>
        </p:txBody>
      </p:sp>
    </p:spTree>
    <p:extLst>
      <p:ext uri="{BB962C8B-B14F-4D97-AF65-F5344CB8AC3E}">
        <p14:creationId xmlns:p14="http://schemas.microsoft.com/office/powerpoint/2010/main" val="21267645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1526">
              <a:defRPr/>
            </a:pPr>
            <a:r>
              <a:rPr lang="en-US" dirty="0" smtClean="0"/>
              <a:t>This is</a:t>
            </a:r>
            <a:r>
              <a:rPr lang="en-US" baseline="0" dirty="0" smtClean="0"/>
              <a:t> an example of data that shows the percentage of positive responses a teacher received. </a:t>
            </a:r>
            <a:endParaRPr lang="en-US" dirty="0"/>
          </a:p>
        </p:txBody>
      </p:sp>
      <p:sp>
        <p:nvSpPr>
          <p:cNvPr id="4" name="Slide Number Placeholder 3"/>
          <p:cNvSpPr>
            <a:spLocks noGrp="1"/>
          </p:cNvSpPr>
          <p:nvPr>
            <p:ph type="sldNum" sz="quarter" idx="10"/>
          </p:nvPr>
        </p:nvSpPr>
        <p:spPr/>
        <p:txBody>
          <a:bodyPr/>
          <a:lstStyle/>
          <a:p>
            <a:fld id="{C130D59F-7EDA-BF4F-940E-824FAA9C064E}" type="slidenum">
              <a:rPr lang="en-US" smtClean="0"/>
              <a:t>44</a:t>
            </a:fld>
            <a:endParaRPr lang="en-US" dirty="0"/>
          </a:p>
        </p:txBody>
      </p:sp>
    </p:spTree>
    <p:extLst>
      <p:ext uri="{BB962C8B-B14F-4D97-AF65-F5344CB8AC3E}">
        <p14:creationId xmlns:p14="http://schemas.microsoft.com/office/powerpoint/2010/main" val="8484737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1526">
              <a:defRPr/>
            </a:pPr>
            <a:r>
              <a:rPr lang="en-US" dirty="0" smtClean="0"/>
              <a:t>This </a:t>
            </a:r>
            <a:r>
              <a:rPr lang="en-US" baseline="0" dirty="0" smtClean="0"/>
              <a:t>example shows the percentage of positive responses a teacher received. Let’s pause and at your tables discuss each of the questions in the box on the left of the screen. As you respond, think about </a:t>
            </a:r>
            <a:r>
              <a:rPr lang="en-US" b="1" baseline="0" dirty="0" smtClean="0"/>
              <a:t>what evidence supports your decision</a:t>
            </a:r>
            <a:r>
              <a:rPr lang="en-US" baseline="0" dirty="0" smtClean="0"/>
              <a:t>.</a:t>
            </a:r>
          </a:p>
          <a:p>
            <a:pPr defTabSz="461526">
              <a:defRPr/>
            </a:pPr>
            <a:endParaRPr lang="en-US" baseline="0" dirty="0" smtClean="0"/>
          </a:p>
          <a:p>
            <a:pPr defTabSz="461526">
              <a:defRPr/>
            </a:pPr>
            <a:r>
              <a:rPr lang="en-US" baseline="0" dirty="0" smtClean="0"/>
              <a:t>Now, let’s think about what you decided. (Teachers should have noticed that </a:t>
            </a:r>
            <a:r>
              <a:rPr lang="en-US" b="1" baseline="0" dirty="0" smtClean="0"/>
              <a:t>Trust and Discipline </a:t>
            </a:r>
            <a:r>
              <a:rPr lang="en-US" baseline="0" dirty="0" smtClean="0"/>
              <a:t>are two obvious strengths and </a:t>
            </a:r>
            <a:r>
              <a:rPr lang="en-US" b="1" baseline="0" dirty="0" smtClean="0"/>
              <a:t>Understand and Engage</a:t>
            </a:r>
            <a:r>
              <a:rPr lang="en-US" baseline="0" dirty="0" smtClean="0"/>
              <a:t> are the obvious weaknesses. This teacher has control of student behaviors and recognizes her students need to understand, but student engagement and checking for understanding are areas that needs work.)</a:t>
            </a:r>
            <a:endParaRPr lang="en-US" dirty="0" smtClean="0"/>
          </a:p>
          <a:p>
            <a:endParaRPr lang="en-US" dirty="0"/>
          </a:p>
        </p:txBody>
      </p:sp>
      <p:sp>
        <p:nvSpPr>
          <p:cNvPr id="4" name="Slide Number Placeholder 3"/>
          <p:cNvSpPr>
            <a:spLocks noGrp="1"/>
          </p:cNvSpPr>
          <p:nvPr>
            <p:ph type="sldNum" sz="quarter" idx="10"/>
          </p:nvPr>
        </p:nvSpPr>
        <p:spPr/>
        <p:txBody>
          <a:bodyPr/>
          <a:lstStyle/>
          <a:p>
            <a:fld id="{C130D59F-7EDA-BF4F-940E-824FAA9C064E}" type="slidenum">
              <a:rPr lang="en-US" smtClean="0"/>
              <a:t>45</a:t>
            </a:fld>
            <a:endParaRPr lang="en-US" dirty="0"/>
          </a:p>
        </p:txBody>
      </p:sp>
    </p:spTree>
    <p:extLst>
      <p:ext uri="{BB962C8B-B14F-4D97-AF65-F5344CB8AC3E}">
        <p14:creationId xmlns:p14="http://schemas.microsoft.com/office/powerpoint/2010/main" val="8484737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Let’s pause again to discuss the questions in the box at your table. </a:t>
            </a:r>
          </a:p>
          <a:p>
            <a:pPr defTabSz="452034"/>
            <a:endParaRPr lang="en-US" b="0" baseline="0" dirty="0" smtClean="0"/>
          </a:p>
          <a:p>
            <a:pPr defTabSz="452034"/>
            <a:r>
              <a:rPr lang="en-US" b="1" baseline="0" dirty="0" smtClean="0"/>
              <a:t>Observation evidence will likely provide other relevant evidence to support the choice of those two areas.</a:t>
            </a:r>
          </a:p>
          <a:p>
            <a:endParaRPr lang="en-US" dirty="0" smtClean="0"/>
          </a:p>
          <a:p>
            <a:pPr defTabSz="452034"/>
            <a:endParaRPr lang="en-US" b="0" baseline="0" dirty="0" smtClean="0"/>
          </a:p>
          <a:p>
            <a:pPr defTabSz="452034"/>
            <a:endParaRPr lang="en-US" b="0" baseline="0" dirty="0" smtClean="0"/>
          </a:p>
          <a:p>
            <a:endParaRPr lang="en-US" dirty="0"/>
          </a:p>
        </p:txBody>
      </p:sp>
      <p:sp>
        <p:nvSpPr>
          <p:cNvPr id="4" name="Slide Number Placeholder 3"/>
          <p:cNvSpPr>
            <a:spLocks noGrp="1"/>
          </p:cNvSpPr>
          <p:nvPr>
            <p:ph type="sldNum" sz="quarter" idx="10"/>
          </p:nvPr>
        </p:nvSpPr>
        <p:spPr/>
        <p:txBody>
          <a:bodyPr/>
          <a:lstStyle/>
          <a:p>
            <a:fld id="{C130D59F-7EDA-BF4F-940E-824FAA9C064E}" type="slidenum">
              <a:rPr lang="en-US" smtClean="0"/>
              <a:t>46</a:t>
            </a:fld>
            <a:endParaRPr lang="en-US" dirty="0"/>
          </a:p>
        </p:txBody>
      </p:sp>
    </p:spTree>
    <p:extLst>
      <p:ext uri="{BB962C8B-B14F-4D97-AF65-F5344CB8AC3E}">
        <p14:creationId xmlns:p14="http://schemas.microsoft.com/office/powerpoint/2010/main" val="848473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smtClean="0">
              <a:latin typeface="Arial" pitchFamily="34" charset="0"/>
            </a:endParaRPr>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ea typeface="ＭＳ Ｐゴシック" pitchFamily="34" charset="-128"/>
              </a:defRPr>
            </a:lvl1pPr>
            <a:lvl2pPr marL="742950" indent="-285750" eaLnBrk="0" hangingPunct="0">
              <a:defRPr>
                <a:solidFill>
                  <a:schemeClr val="tx1"/>
                </a:solidFill>
                <a:latin typeface="Verdana" pitchFamily="34" charset="0"/>
                <a:ea typeface="ＭＳ Ｐゴシック" pitchFamily="34" charset="-128"/>
              </a:defRPr>
            </a:lvl2pPr>
            <a:lvl3pPr marL="1143000" indent="-228600" eaLnBrk="0" hangingPunct="0">
              <a:defRPr>
                <a:solidFill>
                  <a:schemeClr val="tx1"/>
                </a:solidFill>
                <a:latin typeface="Verdana" pitchFamily="34" charset="0"/>
                <a:ea typeface="ＭＳ Ｐゴシック" pitchFamily="34" charset="-128"/>
              </a:defRPr>
            </a:lvl3pPr>
            <a:lvl4pPr marL="1600200" indent="-228600" eaLnBrk="0" hangingPunct="0">
              <a:defRPr>
                <a:solidFill>
                  <a:schemeClr val="tx1"/>
                </a:solidFill>
                <a:latin typeface="Verdana" pitchFamily="34" charset="0"/>
                <a:ea typeface="ＭＳ Ｐゴシック" pitchFamily="34" charset="-128"/>
              </a:defRPr>
            </a:lvl4pPr>
            <a:lvl5pPr marL="2057400" indent="-228600" eaLnBrk="0" hangingPunct="0">
              <a:defRPr>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pPr eaLnBrk="1" hangingPunct="1"/>
            <a:fld id="{0DBE6142-5030-48DB-AA58-58A7AB2C6D84}" type="slidenum">
              <a:rPr lang="en-US" altLang="en-US" smtClean="0"/>
              <a:pPr eaLnBrk="1" hangingPunct="1"/>
              <a:t>4</a:t>
            </a:fld>
            <a:endParaRPr lang="en-US"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Now, pause one more time and briefly discuss the question on the screen. Based on the student perception results, what area</a:t>
            </a:r>
            <a:r>
              <a:rPr lang="en-US" b="1" baseline="0" dirty="0" smtClean="0"/>
              <a:t> of the Framework for Teaching should this teacher address in their Professional Growth Plan?</a:t>
            </a:r>
          </a:p>
          <a:p>
            <a:endParaRPr lang="en-US" b="1" baseline="0" dirty="0" smtClean="0"/>
          </a:p>
          <a:p>
            <a:pPr defTabSz="452034">
              <a:defRPr/>
            </a:pPr>
            <a:r>
              <a:rPr lang="en-US" b="0" baseline="0" dirty="0" smtClean="0"/>
              <a:t>Did you pinpoint </a:t>
            </a:r>
            <a:r>
              <a:rPr lang="en-US" b="1" baseline="0" dirty="0" smtClean="0"/>
              <a:t>Support</a:t>
            </a:r>
            <a:r>
              <a:rPr lang="en-US" b="0" baseline="0" dirty="0" smtClean="0"/>
              <a:t>- </a:t>
            </a:r>
            <a:r>
              <a:rPr lang="en-US" b="0" dirty="0" smtClean="0"/>
              <a:t>2B:  Establishing a Culture for Learning?</a:t>
            </a:r>
          </a:p>
          <a:p>
            <a:pPr defTabSz="452034">
              <a:defRPr/>
            </a:pPr>
            <a:endParaRPr lang="en-US" b="0" dirty="0" smtClean="0"/>
          </a:p>
          <a:p>
            <a:r>
              <a:rPr lang="en-US" b="0" dirty="0" smtClean="0"/>
              <a:t>And</a:t>
            </a:r>
            <a:r>
              <a:rPr lang="en-US" b="0" baseline="0" dirty="0" smtClean="0"/>
              <a:t> </a:t>
            </a:r>
            <a:r>
              <a:rPr lang="en-US" b="1" baseline="0" dirty="0" smtClean="0"/>
              <a:t>Engage</a:t>
            </a:r>
            <a:r>
              <a:rPr lang="en-US" b="0" baseline="0" dirty="0" smtClean="0"/>
              <a:t> - 3C:  Engaging Students in Learning?</a:t>
            </a:r>
          </a:p>
          <a:p>
            <a:pPr defTabSz="452034">
              <a:defRPr/>
            </a:pPr>
            <a:endParaRPr lang="en-US" b="0" dirty="0" smtClean="0"/>
          </a:p>
        </p:txBody>
      </p:sp>
      <p:sp>
        <p:nvSpPr>
          <p:cNvPr id="4" name="Slide Number Placeholder 3"/>
          <p:cNvSpPr>
            <a:spLocks noGrp="1"/>
          </p:cNvSpPr>
          <p:nvPr>
            <p:ph type="sldNum" sz="quarter" idx="10"/>
          </p:nvPr>
        </p:nvSpPr>
        <p:spPr/>
        <p:txBody>
          <a:bodyPr/>
          <a:lstStyle/>
          <a:p>
            <a:fld id="{C130D59F-7EDA-BF4F-940E-824FAA9C064E}" type="slidenum">
              <a:rPr lang="en-US" smtClean="0"/>
              <a:t>47</a:t>
            </a:fld>
            <a:endParaRPr lang="en-US" dirty="0"/>
          </a:p>
        </p:txBody>
      </p:sp>
    </p:spTree>
    <p:extLst>
      <p:ext uri="{BB962C8B-B14F-4D97-AF65-F5344CB8AC3E}">
        <p14:creationId xmlns:p14="http://schemas.microsoft.com/office/powerpoint/2010/main" val="8484737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30D59F-7EDA-BF4F-940E-824FAA9C064E}" type="slidenum">
              <a:rPr lang="en-US" smtClean="0"/>
              <a:t>48</a:t>
            </a:fld>
            <a:endParaRPr lang="en-US" dirty="0"/>
          </a:p>
        </p:txBody>
      </p:sp>
    </p:spTree>
    <p:extLst>
      <p:ext uri="{BB962C8B-B14F-4D97-AF65-F5344CB8AC3E}">
        <p14:creationId xmlns:p14="http://schemas.microsoft.com/office/powerpoint/2010/main" val="21047494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Using the information</a:t>
            </a:r>
            <a:r>
              <a:rPr lang="en-US" b="1" baseline="0" dirty="0" smtClean="0"/>
              <a:t> from the domains and components you identified, you can make decisions for your Professional Growth Plan by clicking on the </a:t>
            </a:r>
            <a:r>
              <a:rPr lang="en-US" b="1" i="1" baseline="0" dirty="0" smtClean="0"/>
              <a:t>PD Profile </a:t>
            </a:r>
            <a:r>
              <a:rPr lang="en-US" b="1" baseline="0" dirty="0" smtClean="0"/>
              <a:t>link in the Educator Development Suite. </a:t>
            </a:r>
            <a:endParaRPr lang="en-US" b="1" dirty="0"/>
          </a:p>
        </p:txBody>
      </p:sp>
      <p:sp>
        <p:nvSpPr>
          <p:cNvPr id="4" name="Slide Number Placeholder 3"/>
          <p:cNvSpPr>
            <a:spLocks noGrp="1"/>
          </p:cNvSpPr>
          <p:nvPr>
            <p:ph type="sldNum" sz="quarter" idx="10"/>
          </p:nvPr>
        </p:nvSpPr>
        <p:spPr/>
        <p:txBody>
          <a:bodyPr/>
          <a:lstStyle/>
          <a:p>
            <a:fld id="{C130D59F-7EDA-BF4F-940E-824FAA9C064E}" type="slidenum">
              <a:rPr lang="en-US" smtClean="0"/>
              <a:t>49</a:t>
            </a:fld>
            <a:endParaRPr lang="en-US" dirty="0"/>
          </a:p>
        </p:txBody>
      </p:sp>
    </p:spTree>
    <p:extLst>
      <p:ext uri="{BB962C8B-B14F-4D97-AF65-F5344CB8AC3E}">
        <p14:creationId xmlns:p14="http://schemas.microsoft.com/office/powerpoint/2010/main" val="20881595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Using</a:t>
            </a:r>
            <a:r>
              <a:rPr lang="en-US" b="1" baseline="0" dirty="0" smtClean="0"/>
              <a:t> professional development resources found in CIITS we can move from identifying areas for growth to developing a professional learning plan that connects these areas to the Framework for Teaching.  </a:t>
            </a:r>
          </a:p>
          <a:p>
            <a:endParaRPr lang="en-US" b="1" baseline="0" dirty="0" smtClean="0"/>
          </a:p>
          <a:p>
            <a:r>
              <a:rPr lang="en-US" dirty="0" smtClean="0"/>
              <a:t>Notice where</a:t>
            </a:r>
            <a:r>
              <a:rPr lang="en-US" baseline="0" dirty="0" smtClean="0"/>
              <a:t> the PD 360 icon appears on the page.</a:t>
            </a:r>
            <a:endParaRPr lang="en-US" dirty="0"/>
          </a:p>
        </p:txBody>
      </p:sp>
      <p:sp>
        <p:nvSpPr>
          <p:cNvPr id="4" name="Slide Number Placeholder 3"/>
          <p:cNvSpPr>
            <a:spLocks noGrp="1"/>
          </p:cNvSpPr>
          <p:nvPr>
            <p:ph type="sldNum" sz="quarter" idx="10"/>
          </p:nvPr>
        </p:nvSpPr>
        <p:spPr/>
        <p:txBody>
          <a:bodyPr/>
          <a:lstStyle/>
          <a:p>
            <a:fld id="{A59D75D6-FBF1-47F1-BDBF-1C980B84E870}" type="slidenum">
              <a:rPr lang="en-US" smtClean="0"/>
              <a:t>50</a:t>
            </a:fld>
            <a:endParaRPr lang="en-US" dirty="0"/>
          </a:p>
        </p:txBody>
      </p:sp>
    </p:spTree>
    <p:extLst>
      <p:ext uri="{BB962C8B-B14F-4D97-AF65-F5344CB8AC3E}">
        <p14:creationId xmlns:p14="http://schemas.microsoft.com/office/powerpoint/2010/main" val="7204275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opening the PD 360 icon, the</a:t>
            </a:r>
            <a:r>
              <a:rPr lang="en-US" baseline="0" dirty="0" smtClean="0"/>
              <a:t> click path to locate professional learning opportunities that address growth areas connected to the Framework for Teaching begins in the area titled </a:t>
            </a:r>
            <a:r>
              <a:rPr lang="en-US" b="1" i="1" baseline="0" dirty="0" smtClean="0"/>
              <a:t>Focus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59D75D6-FBF1-47F1-BDBF-1C980B84E870}" type="slidenum">
              <a:rPr lang="en-US" smtClean="0"/>
              <a:t>51</a:t>
            </a:fld>
            <a:endParaRPr lang="en-US" dirty="0"/>
          </a:p>
        </p:txBody>
      </p:sp>
    </p:spTree>
    <p:extLst>
      <p:ext uri="{BB962C8B-B14F-4D97-AF65-F5344CB8AC3E}">
        <p14:creationId xmlns:p14="http://schemas.microsoft.com/office/powerpoint/2010/main" val="39396569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screen you see next contains several icons, the target represents the</a:t>
            </a:r>
            <a:r>
              <a:rPr lang="en-US" b="1" baseline="0" dirty="0" smtClean="0"/>
              <a:t> </a:t>
            </a:r>
            <a:r>
              <a:rPr lang="en-US" b="1" i="1" baseline="0" dirty="0" smtClean="0"/>
              <a:t>Focus</a:t>
            </a:r>
            <a:r>
              <a:rPr lang="en-US" b="1" i="0" baseline="0" dirty="0" smtClean="0"/>
              <a:t> button that will take you to professional learning connected to the FfT.</a:t>
            </a:r>
            <a:endParaRPr lang="en-US" b="1" dirty="0"/>
          </a:p>
        </p:txBody>
      </p:sp>
      <p:sp>
        <p:nvSpPr>
          <p:cNvPr id="4" name="Slide Number Placeholder 3"/>
          <p:cNvSpPr>
            <a:spLocks noGrp="1"/>
          </p:cNvSpPr>
          <p:nvPr>
            <p:ph type="sldNum" sz="quarter" idx="10"/>
          </p:nvPr>
        </p:nvSpPr>
        <p:spPr/>
        <p:txBody>
          <a:bodyPr/>
          <a:lstStyle/>
          <a:p>
            <a:fld id="{C130D59F-7EDA-BF4F-940E-824FAA9C064E}" type="slidenum">
              <a:rPr lang="en-US" smtClean="0"/>
              <a:t>52</a:t>
            </a:fld>
            <a:endParaRPr lang="en-US" dirty="0"/>
          </a:p>
        </p:txBody>
      </p:sp>
    </p:spTree>
    <p:extLst>
      <p:ext uri="{BB962C8B-B14F-4D97-AF65-F5344CB8AC3E}">
        <p14:creationId xmlns:p14="http://schemas.microsoft.com/office/powerpoint/2010/main" val="35213233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1526">
              <a:defRPr/>
            </a:pPr>
            <a:r>
              <a:rPr lang="en-US" b="1" dirty="0" smtClean="0"/>
              <a:t>From there, select the</a:t>
            </a:r>
            <a:r>
              <a:rPr lang="en-US" b="1" baseline="0" dirty="0" smtClean="0"/>
              <a:t> </a:t>
            </a:r>
            <a:r>
              <a:rPr lang="en-US" b="1" i="1" baseline="0" dirty="0" smtClean="0"/>
              <a:t>State</a:t>
            </a:r>
            <a:r>
              <a:rPr lang="en-US" b="1" i="0" baseline="0" dirty="0" smtClean="0"/>
              <a:t> button to find resources populated by KDE to support your professional growth.</a:t>
            </a:r>
          </a:p>
          <a:p>
            <a:pPr defTabSz="461526">
              <a:defRPr/>
            </a:pPr>
            <a:endParaRPr lang="en-US" b="1" dirty="0" smtClean="0"/>
          </a:p>
          <a:p>
            <a:r>
              <a:rPr lang="en-US" b="1" baseline="0" dirty="0" smtClean="0"/>
              <a:t>Notice on the screen: those resources include folders for the Danielson Framework, KY Principals, Differentiated Instruction, Closing the Achievement Gap and Special Needs.</a:t>
            </a:r>
            <a:endParaRPr lang="en-US" b="1" dirty="0"/>
          </a:p>
        </p:txBody>
      </p:sp>
      <p:sp>
        <p:nvSpPr>
          <p:cNvPr id="4" name="Slide Number Placeholder 3"/>
          <p:cNvSpPr>
            <a:spLocks noGrp="1"/>
          </p:cNvSpPr>
          <p:nvPr>
            <p:ph type="sldNum" sz="quarter" idx="10"/>
          </p:nvPr>
        </p:nvSpPr>
        <p:spPr/>
        <p:txBody>
          <a:bodyPr/>
          <a:lstStyle/>
          <a:p>
            <a:fld id="{C130D59F-7EDA-BF4F-940E-824FAA9C064E}" type="slidenum">
              <a:rPr lang="en-US" smtClean="0"/>
              <a:t>53</a:t>
            </a:fld>
            <a:endParaRPr lang="en-US" dirty="0"/>
          </a:p>
        </p:txBody>
      </p:sp>
    </p:spTree>
    <p:extLst>
      <p:ext uri="{BB962C8B-B14F-4D97-AF65-F5344CB8AC3E}">
        <p14:creationId xmlns:p14="http://schemas.microsoft.com/office/powerpoint/2010/main" val="42766186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PD 360 Resources that connect the Danielson</a:t>
            </a:r>
            <a:r>
              <a:rPr lang="en-US" b="1" baseline="0" dirty="0" smtClean="0"/>
              <a:t> Framework for Teaching can be found in the dropdown box.</a:t>
            </a:r>
            <a:endParaRPr lang="en-US" b="1" dirty="0"/>
          </a:p>
        </p:txBody>
      </p:sp>
      <p:sp>
        <p:nvSpPr>
          <p:cNvPr id="4" name="Slide Number Placeholder 3"/>
          <p:cNvSpPr>
            <a:spLocks noGrp="1"/>
          </p:cNvSpPr>
          <p:nvPr>
            <p:ph type="sldNum" sz="quarter" idx="10"/>
          </p:nvPr>
        </p:nvSpPr>
        <p:spPr/>
        <p:txBody>
          <a:bodyPr/>
          <a:lstStyle/>
          <a:p>
            <a:fld id="{A59D75D6-FBF1-47F1-BDBF-1C980B84E870}" type="slidenum">
              <a:rPr lang="en-US" smtClean="0"/>
              <a:t>54</a:t>
            </a:fld>
            <a:endParaRPr lang="en-US" dirty="0"/>
          </a:p>
        </p:txBody>
      </p:sp>
    </p:spTree>
    <p:extLst>
      <p:ext uri="{BB962C8B-B14F-4D97-AF65-F5344CB8AC3E}">
        <p14:creationId xmlns:p14="http://schemas.microsoft.com/office/powerpoint/2010/main" val="16512754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1526">
              <a:defRPr/>
            </a:pPr>
            <a:r>
              <a:rPr lang="en-US" b="1" dirty="0" smtClean="0"/>
              <a:t>This screen is what you will see next. Select the components you identified as</a:t>
            </a:r>
            <a:r>
              <a:rPr lang="en-US" b="1" baseline="0" dirty="0" smtClean="0"/>
              <a:t> needs when analyzing your student voice results. Clicking there will bring up specific professional learning opportunities that target those identified needs.</a:t>
            </a:r>
          </a:p>
          <a:p>
            <a:pPr defTabSz="461526">
              <a:defRPr/>
            </a:pPr>
            <a:endParaRPr lang="en-US" b="1" baseline="0" dirty="0" smtClean="0"/>
          </a:p>
          <a:p>
            <a:pPr defTabSz="461526">
              <a:defRPr/>
            </a:pPr>
            <a:r>
              <a:rPr lang="en-US" dirty="0" smtClean="0"/>
              <a:t>Classroom </a:t>
            </a:r>
            <a:r>
              <a:rPr lang="en-US" baseline="0" dirty="0" smtClean="0"/>
              <a:t>observation data will also provide relevant evidence that will provide teachers and leaders additional details to inform professional learning (PL) decisions.</a:t>
            </a:r>
            <a:endParaRPr lang="en-US" b="1" dirty="0" smtClean="0"/>
          </a:p>
          <a:p>
            <a:endParaRPr lang="en-US" b="1" dirty="0"/>
          </a:p>
        </p:txBody>
      </p:sp>
      <p:sp>
        <p:nvSpPr>
          <p:cNvPr id="4" name="Slide Number Placeholder 3"/>
          <p:cNvSpPr>
            <a:spLocks noGrp="1"/>
          </p:cNvSpPr>
          <p:nvPr>
            <p:ph type="sldNum" sz="quarter" idx="10"/>
          </p:nvPr>
        </p:nvSpPr>
        <p:spPr/>
        <p:txBody>
          <a:bodyPr/>
          <a:lstStyle/>
          <a:p>
            <a:fld id="{C130D59F-7EDA-BF4F-940E-824FAA9C064E}" type="slidenum">
              <a:rPr lang="en-US" smtClean="0"/>
              <a:t>55</a:t>
            </a:fld>
            <a:endParaRPr lang="en-US" dirty="0"/>
          </a:p>
        </p:txBody>
      </p:sp>
    </p:spTree>
    <p:extLst>
      <p:ext uri="{BB962C8B-B14F-4D97-AF65-F5344CB8AC3E}">
        <p14:creationId xmlns:p14="http://schemas.microsoft.com/office/powerpoint/2010/main" val="16327497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dirty="0" smtClean="0">
                <a:latin typeface="Verdana" pitchFamily="34" charset="0"/>
              </a:rPr>
              <a:t>Student Voice Results are loaded into CIITS yearly.</a:t>
            </a:r>
            <a:r>
              <a:rPr lang="en-CA" altLang="en-US" baseline="0" dirty="0" smtClean="0">
                <a:latin typeface="Verdana" pitchFamily="34" charset="0"/>
              </a:rPr>
              <a:t> In March s</a:t>
            </a:r>
            <a:r>
              <a:rPr lang="en-CA" altLang="en-US" dirty="0" smtClean="0">
                <a:latin typeface="Verdana" pitchFamily="34" charset="0"/>
              </a:rPr>
              <a:t>tudents will be asked to complete a survey on their teacher. Questions are attached</a:t>
            </a:r>
            <a:r>
              <a:rPr lang="en-CA" altLang="en-US" baseline="0" dirty="0" smtClean="0">
                <a:latin typeface="Verdana" pitchFamily="34" charset="0"/>
              </a:rPr>
              <a:t> to this Lync session.</a:t>
            </a:r>
            <a:r>
              <a:rPr lang="en-CA" altLang="en-US" dirty="0" smtClean="0">
                <a:latin typeface="Verdana" pitchFamily="34" charset="0"/>
              </a:rPr>
              <a:t> Once the results are loaded, a teacher can then view the results. </a:t>
            </a:r>
          </a:p>
          <a:p>
            <a:pPr eaLnBrk="1" hangingPunct="1">
              <a:spcBef>
                <a:spcPct val="0"/>
              </a:spcBef>
            </a:pPr>
            <a:endParaRPr lang="en-CA" altLang="en-US" dirty="0" smtClean="0">
              <a:latin typeface="Verdana" pitchFamily="34" charset="0"/>
            </a:endParaRPr>
          </a:p>
          <a:p>
            <a:pPr eaLnBrk="1" hangingPunct="1">
              <a:spcBef>
                <a:spcPct val="0"/>
              </a:spcBef>
            </a:pPr>
            <a:r>
              <a:rPr lang="en-CA" altLang="en-US" dirty="0" smtClean="0">
                <a:latin typeface="Verdana" pitchFamily="34" charset="0"/>
              </a:rPr>
              <a:t>KDE will send specific directions on administrating the survey.</a:t>
            </a:r>
          </a:p>
          <a:p>
            <a:pPr eaLnBrk="1" hangingPunct="1">
              <a:spcBef>
                <a:spcPct val="0"/>
              </a:spcBef>
            </a:pPr>
            <a:endParaRPr lang="en-CA" altLang="en-US" dirty="0" smtClean="0">
              <a:latin typeface="Verdana"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latin typeface="Arial" pitchFamily="34" charset="0"/>
              </a:rPr>
              <a:t>As always, we have your reflection sheet for you to record your thoughts and ideas throughout the meeting. </a:t>
            </a:r>
          </a:p>
          <a:p>
            <a:endParaRPr lang="en-US" altLang="en-US" b="1" smtClean="0">
              <a:latin typeface="Arial" pitchFamily="34" charset="0"/>
            </a:endParaRPr>
          </a:p>
          <a:p>
            <a:r>
              <a:rPr lang="en-US" altLang="en-US" b="1" smtClean="0">
                <a:latin typeface="Arial" pitchFamily="34" charset="0"/>
              </a:rPr>
              <a:t>(Read  Reflection questions)</a:t>
            </a:r>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ea typeface="ＭＳ Ｐゴシック" pitchFamily="34" charset="-128"/>
              </a:defRPr>
            </a:lvl1pPr>
            <a:lvl2pPr marL="742950" indent="-285750" eaLnBrk="0" hangingPunct="0">
              <a:defRPr>
                <a:solidFill>
                  <a:schemeClr val="tx1"/>
                </a:solidFill>
                <a:latin typeface="Verdana" pitchFamily="34" charset="0"/>
                <a:ea typeface="ＭＳ Ｐゴシック" pitchFamily="34" charset="-128"/>
              </a:defRPr>
            </a:lvl2pPr>
            <a:lvl3pPr marL="1143000" indent="-228600" eaLnBrk="0" hangingPunct="0">
              <a:defRPr>
                <a:solidFill>
                  <a:schemeClr val="tx1"/>
                </a:solidFill>
                <a:latin typeface="Verdana" pitchFamily="34" charset="0"/>
                <a:ea typeface="ＭＳ Ｐゴシック" pitchFamily="34" charset="-128"/>
              </a:defRPr>
            </a:lvl3pPr>
            <a:lvl4pPr marL="1600200" indent="-228600" eaLnBrk="0" hangingPunct="0">
              <a:defRPr>
                <a:solidFill>
                  <a:schemeClr val="tx1"/>
                </a:solidFill>
                <a:latin typeface="Verdana" pitchFamily="34" charset="0"/>
                <a:ea typeface="ＭＳ Ｐゴシック" pitchFamily="34" charset="-128"/>
              </a:defRPr>
            </a:lvl4pPr>
            <a:lvl5pPr marL="2057400" indent="-228600" eaLnBrk="0" hangingPunct="0">
              <a:defRPr>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pPr eaLnBrk="1" hangingPunct="1"/>
            <a:fld id="{12E9FE0D-3972-4C82-B0B1-58CA236B7D19}" type="slidenum">
              <a:rPr lang="en-US" altLang="en-US" smtClean="0"/>
              <a:pPr eaLnBrk="1" hangingPunct="1"/>
              <a:t>5</a:t>
            </a:fld>
            <a:endParaRPr lang="en-US" alt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30D59F-7EDA-BF4F-940E-824FAA9C064E}" type="slidenum">
              <a:rPr lang="en-US" smtClean="0"/>
              <a:t>57</a:t>
            </a:fld>
            <a:endParaRPr lang="en-US" dirty="0"/>
          </a:p>
        </p:txBody>
      </p:sp>
    </p:spTree>
    <p:extLst>
      <p:ext uri="{BB962C8B-B14F-4D97-AF65-F5344CB8AC3E}">
        <p14:creationId xmlns:p14="http://schemas.microsoft.com/office/powerpoint/2010/main" val="41545083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2034">
              <a:defRPr/>
            </a:pPr>
            <a:r>
              <a:rPr lang="en-US" dirty="0" smtClean="0"/>
              <a:t>This</a:t>
            </a:r>
            <a:r>
              <a:rPr lang="en-US" baseline="0" dirty="0" smtClean="0"/>
              <a:t> is a screen shot of sample student voice results for a teacher, before KY modified the Tripod Survey developed by Cambridge </a:t>
            </a:r>
            <a:endParaRPr lang="en-US" dirty="0" smtClean="0"/>
          </a:p>
          <a:p>
            <a:endParaRPr lang="en-US" b="1" dirty="0" smtClean="0"/>
          </a:p>
          <a:p>
            <a:r>
              <a:rPr lang="en-US" b="1" dirty="0" smtClean="0"/>
              <a:t>Note: you</a:t>
            </a:r>
            <a:r>
              <a:rPr lang="en-US" b="1" baseline="0" dirty="0" smtClean="0"/>
              <a:t> can also search for PD through the survey results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C130D59F-7EDA-BF4F-940E-824FAA9C064E}" type="slidenum">
              <a:rPr lang="en-US" smtClean="0"/>
              <a:t>58</a:t>
            </a:fld>
            <a:endParaRPr lang="en-US" dirty="0"/>
          </a:p>
        </p:txBody>
      </p:sp>
    </p:spTree>
    <p:extLst>
      <p:ext uri="{BB962C8B-B14F-4D97-AF65-F5344CB8AC3E}">
        <p14:creationId xmlns:p14="http://schemas.microsoft.com/office/powerpoint/2010/main" val="40981251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questions about the</a:t>
            </a:r>
            <a:r>
              <a:rPr lang="en-US" baseline="0" dirty="0" smtClean="0"/>
              <a:t> Student Voice Survey you can get support from the two sources on the screen, or by contacting your regional PGES consultant or your </a:t>
            </a:r>
            <a:r>
              <a:rPr lang="en-US" baseline="0" smtClean="0"/>
              <a:t>effectiveness coach.</a:t>
            </a:r>
            <a:endParaRPr lang="en-US" dirty="0"/>
          </a:p>
        </p:txBody>
      </p:sp>
      <p:sp>
        <p:nvSpPr>
          <p:cNvPr id="4" name="Slide Number Placeholder 3"/>
          <p:cNvSpPr>
            <a:spLocks noGrp="1"/>
          </p:cNvSpPr>
          <p:nvPr>
            <p:ph type="sldNum" sz="quarter" idx="10"/>
          </p:nvPr>
        </p:nvSpPr>
        <p:spPr/>
        <p:txBody>
          <a:bodyPr/>
          <a:lstStyle/>
          <a:p>
            <a:fld id="{C130D59F-7EDA-BF4F-940E-824FAA9C064E}" type="slidenum">
              <a:rPr lang="en-US" smtClean="0"/>
              <a:t>59</a:t>
            </a:fld>
            <a:endParaRPr lang="en-US" dirty="0"/>
          </a:p>
        </p:txBody>
      </p:sp>
    </p:spTree>
    <p:extLst>
      <p:ext uri="{BB962C8B-B14F-4D97-AF65-F5344CB8AC3E}">
        <p14:creationId xmlns:p14="http://schemas.microsoft.com/office/powerpoint/2010/main" val="20495034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BD5CD3-B7BD-4E40-ACFA-6FF492510481}" type="slidenum">
              <a:rPr lang="en-US" smtClean="0"/>
              <a:pPr/>
              <a:t>62</a:t>
            </a:fld>
            <a:endParaRPr lang="en-US"/>
          </a:p>
        </p:txBody>
      </p:sp>
    </p:spTree>
    <p:extLst>
      <p:ext uri="{BB962C8B-B14F-4D97-AF65-F5344CB8AC3E}">
        <p14:creationId xmlns:p14="http://schemas.microsoft.com/office/powerpoint/2010/main" val="21394903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30D59F-7EDA-BF4F-940E-824FAA9C064E}" type="slidenum">
              <a:rPr lang="en-US" smtClean="0"/>
              <a:t>63</a:t>
            </a:fld>
            <a:endParaRPr lang="en-US" dirty="0"/>
          </a:p>
        </p:txBody>
      </p:sp>
    </p:spTree>
    <p:extLst>
      <p:ext uri="{BB962C8B-B14F-4D97-AF65-F5344CB8AC3E}">
        <p14:creationId xmlns:p14="http://schemas.microsoft.com/office/powerpoint/2010/main" val="22913598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Unp</a:t>
            </a:r>
            <a:endParaRPr lang="en-US" dirty="0"/>
          </a:p>
        </p:txBody>
      </p:sp>
      <p:sp>
        <p:nvSpPr>
          <p:cNvPr id="4" name="Slide Number Placeholder 3"/>
          <p:cNvSpPr>
            <a:spLocks noGrp="1"/>
          </p:cNvSpPr>
          <p:nvPr>
            <p:ph type="sldNum" sz="quarter" idx="10"/>
          </p:nvPr>
        </p:nvSpPr>
        <p:spPr/>
        <p:txBody>
          <a:bodyPr/>
          <a:lstStyle/>
          <a:p>
            <a:fld id="{4ABD5CD3-B7BD-4E40-ACFA-6FF492510481}" type="slidenum">
              <a:rPr lang="en-US" smtClean="0"/>
              <a:pPr/>
              <a:t>69</a:t>
            </a:fld>
            <a:endParaRPr lang="en-US"/>
          </a:p>
        </p:txBody>
      </p:sp>
    </p:spTree>
    <p:extLst>
      <p:ext uri="{BB962C8B-B14F-4D97-AF65-F5344CB8AC3E}">
        <p14:creationId xmlns:p14="http://schemas.microsoft.com/office/powerpoint/2010/main" val="21394903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a:p>
            <a:pPr eaLnBrk="1" hangingPunct="1">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435EA6DC-3B67-4D0C-8195-DF83B9A86E09}" type="slidenum">
              <a:rPr lang="en-US" altLang="en-US" smtClean="0"/>
              <a:pPr eaLnBrk="1" hangingPunct="1">
                <a:spcBef>
                  <a:spcPct val="0"/>
                </a:spcBef>
              </a:pPr>
              <a:t>80</a:t>
            </a:fld>
            <a:endParaRPr lang="en-US" alt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r>
              <a:rPr lang="en-US" altLang="en-US" sz="1100" b="1" u="sng" dirty="0">
                <a:ea typeface="ＭＳ Ｐゴシック" pitchFamily="34" charset="-128"/>
              </a:rPr>
              <a:t>Resources CURRENTLY AVAILABLE TO INFORM HIGHLY EFFECTIVE PRACTICE…AND AS WE DO SO AND GET MORE INFORMATION FROM THE FIELD, THEN WE CAN DECIDE HOW BEST TO REVISE STANDARDS …</a:t>
            </a:r>
            <a:r>
              <a:rPr lang="en-US" altLang="en-US" sz="1100" dirty="0">
                <a:ea typeface="ＭＳ Ｐゴシック" pitchFamily="34" charset="-128"/>
              </a:rPr>
              <a:t>It is important to note that we do have a Framework that is based upon the Inquiry Arc and presented into four dimensions: 1. Developing Questions and Planning Inquiries 2. Applying Disciplinary Concepts and Tools 3. Evaluating sources and using evidence and 4. Communicating conclusions and taking informed action.</a:t>
            </a:r>
          </a:p>
          <a:p>
            <a:pPr eaLnBrk="1" hangingPunct="1">
              <a:lnSpc>
                <a:spcPct val="80000"/>
              </a:lnSpc>
              <a:spcBef>
                <a:spcPct val="0"/>
              </a:spcBef>
            </a:pPr>
            <a:r>
              <a:rPr lang="en-US" altLang="en-US" sz="1100" b="1" u="sng" dirty="0">
                <a:ea typeface="ＭＳ Ｐゴシック" pitchFamily="34" charset="-128"/>
              </a:rPr>
              <a:t>OVER TIME, </a:t>
            </a:r>
            <a:r>
              <a:rPr lang="en-US" altLang="en-US" sz="1100" dirty="0">
                <a:ea typeface="ＭＳ Ｐゴシック" pitchFamily="34" charset="-128"/>
              </a:rPr>
              <a:t>Our goal is to have a solid, defensible, world-class draft of college/career ready standards to present to the Kentucky Board of Education </a:t>
            </a:r>
            <a:r>
              <a:rPr lang="en-US" altLang="en-US" sz="1100" dirty="0" smtClean="0">
                <a:ea typeface="ＭＳ Ｐゴシック" pitchFamily="34" charset="-128"/>
              </a:rPr>
              <a:t>–</a:t>
            </a:r>
            <a:r>
              <a:rPr lang="en-US" altLang="en-US" sz="1100" b="1" u="sng" dirty="0" smtClean="0">
                <a:ea typeface="ＭＳ Ｐゴシック" pitchFamily="34" charset="-128"/>
              </a:rPr>
              <a:t>SOMETIME </a:t>
            </a:r>
            <a:r>
              <a:rPr lang="en-US" altLang="en-US" sz="1100" b="1" u="sng" dirty="0">
                <a:ea typeface="ＭＳ Ｐゴシック" pitchFamily="34" charset="-128"/>
              </a:rPr>
              <a:t>in 2014.  </a:t>
            </a:r>
            <a:endParaRPr lang="en-US" altLang="en-US" sz="1100" dirty="0">
              <a:ea typeface="ＭＳ Ｐゴシック" pitchFamily="34" charset="-128"/>
            </a:endParaRPr>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883" indent="-285725" eaLnBrk="0" hangingPunct="0">
              <a:spcBef>
                <a:spcPct val="30000"/>
              </a:spcBef>
              <a:defRPr sz="1200">
                <a:solidFill>
                  <a:schemeClr val="tx1"/>
                </a:solidFill>
                <a:latin typeface="Calibri" pitchFamily="34" charset="0"/>
                <a:ea typeface="ＭＳ Ｐゴシック" pitchFamily="34" charset="-128"/>
              </a:defRPr>
            </a:lvl2pPr>
            <a:lvl3pPr marL="1142897" indent="-228580" eaLnBrk="0" hangingPunct="0">
              <a:spcBef>
                <a:spcPct val="30000"/>
              </a:spcBef>
              <a:defRPr sz="1200">
                <a:solidFill>
                  <a:schemeClr val="tx1"/>
                </a:solidFill>
                <a:latin typeface="Calibri" pitchFamily="34" charset="0"/>
                <a:ea typeface="ＭＳ Ｐゴシック" pitchFamily="34" charset="-128"/>
              </a:defRPr>
            </a:lvl3pPr>
            <a:lvl4pPr marL="1600056" indent="-228580" eaLnBrk="0" hangingPunct="0">
              <a:spcBef>
                <a:spcPct val="30000"/>
              </a:spcBef>
              <a:defRPr sz="1200">
                <a:solidFill>
                  <a:schemeClr val="tx1"/>
                </a:solidFill>
                <a:latin typeface="Calibri" pitchFamily="34" charset="0"/>
                <a:ea typeface="ＭＳ Ｐゴシック" pitchFamily="34" charset="-128"/>
              </a:defRPr>
            </a:lvl4pPr>
            <a:lvl5pPr marL="2057214" indent="-228580" eaLnBrk="0" hangingPunct="0">
              <a:spcBef>
                <a:spcPct val="30000"/>
              </a:spcBef>
              <a:defRPr sz="1200">
                <a:solidFill>
                  <a:schemeClr val="tx1"/>
                </a:solidFill>
                <a:latin typeface="Calibri" pitchFamily="34" charset="0"/>
                <a:ea typeface="ＭＳ Ｐゴシック" pitchFamily="34" charset="-128"/>
              </a:defRPr>
            </a:lvl5pPr>
            <a:lvl6pPr marL="2514373" indent="-22858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532" indent="-22858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8691" indent="-22858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5849" indent="-22858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1F098E65-4494-4553-9DAE-3E9A0F9BBC26}" type="slidenum">
              <a:rPr lang="en-US" altLang="en-US" smtClean="0"/>
              <a:pPr eaLnBrk="1" hangingPunct="1">
                <a:spcBef>
                  <a:spcPct val="0"/>
                </a:spcBef>
              </a:pPr>
              <a:t>81</a:t>
            </a:fld>
            <a:endParaRPr lang="en-US" alt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883" indent="-285725" eaLnBrk="0" hangingPunct="0">
              <a:spcBef>
                <a:spcPct val="30000"/>
              </a:spcBef>
              <a:defRPr sz="1200">
                <a:solidFill>
                  <a:schemeClr val="tx1"/>
                </a:solidFill>
                <a:latin typeface="Calibri" pitchFamily="34" charset="0"/>
                <a:ea typeface="ＭＳ Ｐゴシック" pitchFamily="34" charset="-128"/>
              </a:defRPr>
            </a:lvl2pPr>
            <a:lvl3pPr marL="1142897" indent="-228580" eaLnBrk="0" hangingPunct="0">
              <a:spcBef>
                <a:spcPct val="30000"/>
              </a:spcBef>
              <a:defRPr sz="1200">
                <a:solidFill>
                  <a:schemeClr val="tx1"/>
                </a:solidFill>
                <a:latin typeface="Calibri" pitchFamily="34" charset="0"/>
                <a:ea typeface="ＭＳ Ｐゴシック" pitchFamily="34" charset="-128"/>
              </a:defRPr>
            </a:lvl3pPr>
            <a:lvl4pPr marL="1600056" indent="-228580" eaLnBrk="0" hangingPunct="0">
              <a:spcBef>
                <a:spcPct val="30000"/>
              </a:spcBef>
              <a:defRPr sz="1200">
                <a:solidFill>
                  <a:schemeClr val="tx1"/>
                </a:solidFill>
                <a:latin typeface="Calibri" pitchFamily="34" charset="0"/>
                <a:ea typeface="ＭＳ Ｐゴシック" pitchFamily="34" charset="-128"/>
              </a:defRPr>
            </a:lvl4pPr>
            <a:lvl5pPr marL="2057214" indent="-228580" eaLnBrk="0" hangingPunct="0">
              <a:spcBef>
                <a:spcPct val="30000"/>
              </a:spcBef>
              <a:defRPr sz="1200">
                <a:solidFill>
                  <a:schemeClr val="tx1"/>
                </a:solidFill>
                <a:latin typeface="Calibri" pitchFamily="34" charset="0"/>
                <a:ea typeface="ＭＳ Ｐゴシック" pitchFamily="34" charset="-128"/>
              </a:defRPr>
            </a:lvl5pPr>
            <a:lvl6pPr marL="2514373" indent="-22858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532" indent="-22858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8691" indent="-22858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5849" indent="-22858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05F4AC33-616E-4236-A5A2-7D54A063B8D3}" type="slidenum">
              <a:rPr lang="en-US" altLang="en-US" smtClean="0"/>
              <a:pPr eaLnBrk="1" hangingPunct="1">
                <a:spcBef>
                  <a:spcPct val="0"/>
                </a:spcBef>
              </a:pPr>
              <a:t>83</a:t>
            </a:fld>
            <a:endParaRPr lang="en-US" alt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a:p>
            <a:pPr eaLnBrk="1" hangingPunct="1">
              <a:spcBef>
                <a:spcPct val="0"/>
              </a:spcBef>
            </a:pPr>
            <a:endParaRPr lang="en-US" altLang="en-US"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9AB5BD14-2540-40B9-9AD5-319FF981AECF}" type="slidenum">
              <a:rPr lang="en-US" altLang="en-US" smtClean="0"/>
              <a:pPr eaLnBrk="1" hangingPunct="1">
                <a:spcBef>
                  <a:spcPct val="0"/>
                </a:spcBef>
              </a:pPr>
              <a:t>88</a:t>
            </a:fld>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Reference</a:t>
            </a:r>
            <a:r>
              <a:rPr lang="en-US" baseline="0" dirty="0" smtClean="0"/>
              <a:t> Capacity Building vs. Train the Trainer</a:t>
            </a:r>
            <a:endParaRPr lang="en-US" dirty="0"/>
          </a:p>
        </p:txBody>
      </p:sp>
      <p:sp>
        <p:nvSpPr>
          <p:cNvPr id="4" name="Slide Number Placeholder 3"/>
          <p:cNvSpPr>
            <a:spLocks noGrp="1"/>
          </p:cNvSpPr>
          <p:nvPr>
            <p:ph type="sldNum" sz="quarter" idx="10"/>
          </p:nvPr>
        </p:nvSpPr>
        <p:spPr/>
        <p:txBody>
          <a:bodyPr/>
          <a:lstStyle/>
          <a:p>
            <a:fld id="{60913557-7C53-471A-BB74-08C5526B88AA}" type="slidenum">
              <a:rPr lang="en-US" smtClean="0"/>
              <a:t>8</a:t>
            </a:fld>
            <a:endParaRPr lang="en-US"/>
          </a:p>
        </p:txBody>
      </p:sp>
    </p:spTree>
    <p:extLst>
      <p:ext uri="{BB962C8B-B14F-4D97-AF65-F5344CB8AC3E}">
        <p14:creationId xmlns:p14="http://schemas.microsoft.com/office/powerpoint/2010/main" val="38416249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a:p>
            <a:pPr eaLnBrk="1" hangingPunct="1">
              <a:spcBef>
                <a:spcPct val="0"/>
              </a:spcBef>
            </a:pPr>
            <a:endParaRPr lang="en-US" altLang="en-US" smtClean="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1EBC11B1-3BB9-40AF-8D64-D0B1AB9C0710}" type="slidenum">
              <a:rPr lang="en-US" altLang="en-US" smtClean="0">
                <a:latin typeface="Arial" pitchFamily="34" charset="0"/>
              </a:rPr>
              <a:pPr eaLnBrk="1" hangingPunct="1">
                <a:spcBef>
                  <a:spcPct val="0"/>
                </a:spcBef>
              </a:pPr>
              <a:t>89</a:t>
            </a:fld>
            <a:endParaRPr lang="en-US" altLang="en-US" smtClean="0">
              <a:latin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a:p>
            <a:pPr eaLnBrk="1" hangingPunct="1">
              <a:spcBef>
                <a:spcPct val="0"/>
              </a:spcBef>
            </a:pPr>
            <a:endParaRPr lang="en-US" altLang="en-US" smtClean="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1EBC11B1-3BB9-40AF-8D64-D0B1AB9C0710}" type="slidenum">
              <a:rPr lang="en-US" altLang="en-US" smtClean="0">
                <a:latin typeface="Arial" pitchFamily="34" charset="0"/>
              </a:rPr>
              <a:pPr eaLnBrk="1" hangingPunct="1">
                <a:spcBef>
                  <a:spcPct val="0"/>
                </a:spcBef>
              </a:pPr>
              <a:t>91</a:t>
            </a:fld>
            <a:endParaRPr lang="en-US" altLang="en-US" smtClean="0">
              <a:latin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1DB536D9-9A72-439D-A69A-6E67D3D0EF01}" type="slidenum">
              <a:rPr lang="en-US" altLang="en-US" smtClean="0">
                <a:latin typeface="Arial" pitchFamily="34" charset="0"/>
              </a:rPr>
              <a:pPr eaLnBrk="1" hangingPunct="1">
                <a:spcBef>
                  <a:spcPct val="0"/>
                </a:spcBef>
              </a:pPr>
              <a:t>93</a:t>
            </a:fld>
            <a:endParaRPr lang="en-US" altLang="en-US" smtClean="0">
              <a:latin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a:p>
            <a:pPr eaLnBrk="1" hangingPunct="1">
              <a:spcBef>
                <a:spcPct val="0"/>
              </a:spcBef>
            </a:pPr>
            <a:endParaRPr lang="en-US" altLang="en-US" smtClean="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1EBC11B1-3BB9-40AF-8D64-D0B1AB9C0710}" type="slidenum">
              <a:rPr lang="en-US" altLang="en-US" smtClean="0">
                <a:latin typeface="Arial" pitchFamily="34" charset="0"/>
              </a:rPr>
              <a:pPr eaLnBrk="1" hangingPunct="1">
                <a:spcBef>
                  <a:spcPct val="0"/>
                </a:spcBef>
              </a:pPr>
              <a:t>94</a:t>
            </a:fld>
            <a:endParaRPr lang="en-US" altLang="en-US" smtClean="0">
              <a:latin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a:p>
            <a:pPr eaLnBrk="1" hangingPunct="1">
              <a:spcBef>
                <a:spcPct val="0"/>
              </a:spcBef>
            </a:pPr>
            <a:endParaRPr lang="en-US" altLang="en-US" smtClean="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1EBC11B1-3BB9-40AF-8D64-D0B1AB9C0710}" type="slidenum">
              <a:rPr lang="en-US" altLang="en-US" smtClean="0">
                <a:latin typeface="Arial" pitchFamily="34" charset="0"/>
              </a:rPr>
              <a:pPr eaLnBrk="1" hangingPunct="1">
                <a:spcBef>
                  <a:spcPct val="0"/>
                </a:spcBef>
              </a:pPr>
              <a:t>96</a:t>
            </a:fld>
            <a:endParaRPr lang="en-US" altLang="en-US" smtClean="0">
              <a:latin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913557-7C53-471A-BB74-08C5526B88AA}" type="slidenum">
              <a:rPr lang="en-US" smtClean="0"/>
              <a:t>100</a:t>
            </a:fld>
            <a:endParaRPr lang="en-US"/>
          </a:p>
        </p:txBody>
      </p:sp>
    </p:spTree>
    <p:extLst>
      <p:ext uri="{BB962C8B-B14F-4D97-AF65-F5344CB8AC3E}">
        <p14:creationId xmlns:p14="http://schemas.microsoft.com/office/powerpoint/2010/main" val="12761772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913557-7C53-471A-BB74-08C5526B88AA}" type="slidenum">
              <a:rPr lang="en-US" smtClean="0"/>
              <a:t>101</a:t>
            </a:fld>
            <a:endParaRPr lang="en-US"/>
          </a:p>
        </p:txBody>
      </p:sp>
    </p:spTree>
    <p:extLst>
      <p:ext uri="{BB962C8B-B14F-4D97-AF65-F5344CB8AC3E}">
        <p14:creationId xmlns:p14="http://schemas.microsoft.com/office/powerpoint/2010/main" val="14235130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913557-7C53-471A-BB74-08C5526B88AA}" type="slidenum">
              <a:rPr lang="en-US" smtClean="0"/>
              <a:t>102</a:t>
            </a:fld>
            <a:endParaRPr lang="en-US" dirty="0"/>
          </a:p>
        </p:txBody>
      </p:sp>
    </p:spTree>
    <p:extLst>
      <p:ext uri="{BB962C8B-B14F-4D97-AF65-F5344CB8AC3E}">
        <p14:creationId xmlns:p14="http://schemas.microsoft.com/office/powerpoint/2010/main" val="33509416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We will revisit this tool every time we reconvene and we will be asking districts to share their plans with each other in Jan., Feb. and March.  </a:t>
            </a:r>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ea typeface="ＭＳ Ｐゴシック" pitchFamily="34" charset="-128"/>
              </a:defRPr>
            </a:lvl1pPr>
            <a:lvl2pPr marL="742950" indent="-285750" eaLnBrk="0" hangingPunct="0">
              <a:defRPr>
                <a:solidFill>
                  <a:schemeClr val="tx1"/>
                </a:solidFill>
                <a:latin typeface="Verdana" pitchFamily="34" charset="0"/>
                <a:ea typeface="ＭＳ Ｐゴシック" pitchFamily="34" charset="-128"/>
              </a:defRPr>
            </a:lvl2pPr>
            <a:lvl3pPr marL="1143000" indent="-228600" eaLnBrk="0" hangingPunct="0">
              <a:defRPr>
                <a:solidFill>
                  <a:schemeClr val="tx1"/>
                </a:solidFill>
                <a:latin typeface="Verdana" pitchFamily="34" charset="0"/>
                <a:ea typeface="ＭＳ Ｐゴシック" pitchFamily="34" charset="-128"/>
              </a:defRPr>
            </a:lvl3pPr>
            <a:lvl4pPr marL="1600200" indent="-228600" eaLnBrk="0" hangingPunct="0">
              <a:defRPr>
                <a:solidFill>
                  <a:schemeClr val="tx1"/>
                </a:solidFill>
                <a:latin typeface="Verdana" pitchFamily="34" charset="0"/>
                <a:ea typeface="ＭＳ Ｐゴシック" pitchFamily="34" charset="-128"/>
              </a:defRPr>
            </a:lvl4pPr>
            <a:lvl5pPr marL="2057400" indent="-228600" eaLnBrk="0" hangingPunct="0">
              <a:defRPr>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pPr eaLnBrk="1" hangingPunct="1"/>
            <a:fld id="{85874554-5FA1-43A5-8400-0789F5498F77}" type="slidenum">
              <a:rPr lang="en-US" altLang="en-US" smtClean="0"/>
              <a:pPr eaLnBrk="1" hangingPunct="1"/>
              <a:t>109</a:t>
            </a:fld>
            <a:endParaRPr lang="en-US" alt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(Just show this slide)</a:t>
            </a:r>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ea typeface="ＭＳ Ｐゴシック" pitchFamily="34" charset="-128"/>
              </a:defRPr>
            </a:lvl1pPr>
            <a:lvl2pPr marL="742950" indent="-285750" eaLnBrk="0" hangingPunct="0">
              <a:defRPr>
                <a:solidFill>
                  <a:schemeClr val="tx1"/>
                </a:solidFill>
                <a:latin typeface="Verdana" pitchFamily="34" charset="0"/>
                <a:ea typeface="ＭＳ Ｐゴシック" pitchFamily="34" charset="-128"/>
              </a:defRPr>
            </a:lvl2pPr>
            <a:lvl3pPr marL="1143000" indent="-228600" eaLnBrk="0" hangingPunct="0">
              <a:defRPr>
                <a:solidFill>
                  <a:schemeClr val="tx1"/>
                </a:solidFill>
                <a:latin typeface="Verdana" pitchFamily="34" charset="0"/>
                <a:ea typeface="ＭＳ Ｐゴシック" pitchFamily="34" charset="-128"/>
              </a:defRPr>
            </a:lvl3pPr>
            <a:lvl4pPr marL="1600200" indent="-228600" eaLnBrk="0" hangingPunct="0">
              <a:defRPr>
                <a:solidFill>
                  <a:schemeClr val="tx1"/>
                </a:solidFill>
                <a:latin typeface="Verdana" pitchFamily="34" charset="0"/>
                <a:ea typeface="ＭＳ Ｐゴシック" pitchFamily="34" charset="-128"/>
              </a:defRPr>
            </a:lvl4pPr>
            <a:lvl5pPr marL="2057400" indent="-228600" eaLnBrk="0" hangingPunct="0">
              <a:defRPr>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pPr eaLnBrk="1" hangingPunct="1"/>
            <a:fld id="{0BC3C90F-CC53-490B-B51C-8370DC4C69CD}" type="slidenum">
              <a:rPr lang="en-US" altLang="en-US" smtClean="0"/>
              <a:pPr eaLnBrk="1" hangingPunct="1"/>
              <a:t>113</a:t>
            </a:fld>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455" indent="-284689">
              <a:defRPr>
                <a:solidFill>
                  <a:schemeClr val="tx1"/>
                </a:solidFill>
                <a:latin typeface="Calibri" pitchFamily="34" charset="0"/>
              </a:defRPr>
            </a:lvl2pPr>
            <a:lvl3pPr marL="1141988" indent="-228075">
              <a:defRPr>
                <a:solidFill>
                  <a:schemeClr val="tx1"/>
                </a:solidFill>
                <a:latin typeface="Calibri" pitchFamily="34" charset="0"/>
              </a:defRPr>
            </a:lvl3pPr>
            <a:lvl4pPr marL="1599755" indent="-228075">
              <a:defRPr>
                <a:solidFill>
                  <a:schemeClr val="tx1"/>
                </a:solidFill>
                <a:latin typeface="Calibri" pitchFamily="34" charset="0"/>
              </a:defRPr>
            </a:lvl4pPr>
            <a:lvl5pPr marL="2055903" indent="-228075">
              <a:defRPr>
                <a:solidFill>
                  <a:schemeClr val="tx1"/>
                </a:solidFill>
                <a:latin typeface="Calibri" pitchFamily="34" charset="0"/>
              </a:defRPr>
            </a:lvl5pPr>
            <a:lvl6pPr marL="2521757" indent="-228075" fontAlgn="base">
              <a:spcBef>
                <a:spcPct val="0"/>
              </a:spcBef>
              <a:spcAft>
                <a:spcPct val="0"/>
              </a:spcAft>
              <a:defRPr>
                <a:solidFill>
                  <a:schemeClr val="tx1"/>
                </a:solidFill>
                <a:latin typeface="Calibri" pitchFamily="34" charset="0"/>
              </a:defRPr>
            </a:lvl6pPr>
            <a:lvl7pPr marL="2987610" indent="-228075" fontAlgn="base">
              <a:spcBef>
                <a:spcPct val="0"/>
              </a:spcBef>
              <a:spcAft>
                <a:spcPct val="0"/>
              </a:spcAft>
              <a:defRPr>
                <a:solidFill>
                  <a:schemeClr val="tx1"/>
                </a:solidFill>
                <a:latin typeface="Calibri" pitchFamily="34" charset="0"/>
              </a:defRPr>
            </a:lvl7pPr>
            <a:lvl8pPr marL="3453463" indent="-228075" fontAlgn="base">
              <a:spcBef>
                <a:spcPct val="0"/>
              </a:spcBef>
              <a:spcAft>
                <a:spcPct val="0"/>
              </a:spcAft>
              <a:defRPr>
                <a:solidFill>
                  <a:schemeClr val="tx1"/>
                </a:solidFill>
                <a:latin typeface="Calibri" pitchFamily="34" charset="0"/>
              </a:defRPr>
            </a:lvl8pPr>
            <a:lvl9pPr marL="3919317" indent="-22807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8580373-6A62-4096-8F50-3AE7354B10A7}" type="slidenum">
              <a:rPr lang="en-US" altLang="en-US"/>
              <a:pPr fontAlgn="base">
                <a:spcBef>
                  <a:spcPct val="0"/>
                </a:spcBef>
                <a:spcAft>
                  <a:spcPct val="0"/>
                </a:spcAft>
              </a:pPr>
              <a:t>13</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dirty="0" smtClean="0">
                <a:cs typeface="+mn-cs"/>
              </a:rPr>
              <a:t>Welcome to</a:t>
            </a:r>
            <a:r>
              <a:rPr lang="en-US" baseline="0" dirty="0" smtClean="0">
                <a:cs typeface="+mn-cs"/>
              </a:rPr>
              <a:t> today’s session that will  focus on </a:t>
            </a:r>
            <a:r>
              <a:rPr lang="en-US" dirty="0" smtClean="0">
                <a:cs typeface="+mn-cs"/>
              </a:rPr>
              <a:t>the Student</a:t>
            </a:r>
            <a:r>
              <a:rPr lang="en-US" baseline="0" dirty="0" smtClean="0">
                <a:cs typeface="+mn-cs"/>
              </a:rPr>
              <a:t> Voice Survey and the evidence it will provide for</a:t>
            </a:r>
            <a:r>
              <a:rPr lang="en-US" dirty="0" smtClean="0">
                <a:cs typeface="+mn-cs"/>
              </a:rPr>
              <a:t> the Teacher Professional Growth &amp; Effectiveness system. </a:t>
            </a:r>
          </a:p>
          <a:p>
            <a:pPr eaLnBrk="1" hangingPunct="1">
              <a:defRPr/>
            </a:pPr>
            <a:endParaRPr lang="en-US" baseline="0" dirty="0" smtClean="0">
              <a:cs typeface="+mn-cs"/>
            </a:endParaRPr>
          </a:p>
          <a:p>
            <a:pPr eaLnBrk="1" hangingPunct="1">
              <a:defRPr/>
            </a:pPr>
            <a:r>
              <a:rPr lang="en-US" baseline="0" dirty="0" smtClean="0">
                <a:cs typeface="+mn-cs"/>
              </a:rPr>
              <a:t>I am here today to lead your discussion for Becky Woosley, who is in Colorado supporting the Gates Common Assignments grant work.</a:t>
            </a:r>
          </a:p>
        </p:txBody>
      </p:sp>
      <p:sp>
        <p:nvSpPr>
          <p:cNvPr id="4" name="Slide Number Placeholder 3"/>
          <p:cNvSpPr>
            <a:spLocks noGrp="1"/>
          </p:cNvSpPr>
          <p:nvPr>
            <p:ph type="sldNum" sz="quarter" idx="5"/>
          </p:nvPr>
        </p:nvSpPr>
        <p:spPr/>
        <p:txBody>
          <a:bodyPr/>
          <a:lstStyle/>
          <a:p>
            <a:pPr>
              <a:defRPr/>
            </a:pPr>
            <a:fld id="{D59FF5C2-C303-4944-B65B-DD2E99E3D170}" type="slidenum">
              <a:rPr lang="en-US"/>
              <a:pPr>
                <a:defRPr/>
              </a:pPr>
              <a:t>15</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 a few minutes</a:t>
            </a:r>
            <a:r>
              <a:rPr lang="en-US" baseline="0" dirty="0" smtClean="0"/>
              <a:t> to get the group thinking about how feedback in routinely used outside of education to improve service. Ask them to reflect on:</a:t>
            </a:r>
          </a:p>
          <a:p>
            <a:pPr marL="171450" indent="-171450">
              <a:buFont typeface="Wingdings" panose="05000000000000000000" pitchFamily="2" charset="2"/>
              <a:buChar char="Ø"/>
            </a:pPr>
            <a:r>
              <a:rPr lang="en-US" dirty="0" smtClean="0"/>
              <a:t>	What</a:t>
            </a:r>
            <a:r>
              <a:rPr lang="en-US" baseline="0" dirty="0" smtClean="0"/>
              <a:t> is the purpose of these sites? (to provide support to the “customer”) </a:t>
            </a:r>
          </a:p>
          <a:p>
            <a:pPr marL="171450" indent="-171450">
              <a:buFont typeface="Wingdings" panose="05000000000000000000" pitchFamily="2" charset="2"/>
              <a:buChar char="Ø"/>
            </a:pPr>
            <a:r>
              <a:rPr lang="en-US" baseline="0" dirty="0" smtClean="0"/>
              <a:t>	Are the people providing feedback doctors, movie producers, hotel managers? (No, they are the public who uses these services.) </a:t>
            </a:r>
          </a:p>
          <a:p>
            <a:pPr marL="171450" indent="-171450">
              <a:buFont typeface="Wingdings" panose="05000000000000000000" pitchFamily="2" charset="2"/>
              <a:buChar char="Ø"/>
            </a:pPr>
            <a:r>
              <a:rPr lang="en-US" baseline="0" dirty="0" smtClean="0"/>
              <a:t>	Why is the feedback on these sites so important and valuable?  </a:t>
            </a:r>
          </a:p>
          <a:p>
            <a:endParaRPr lang="en-US" baseline="0" dirty="0" smtClean="0"/>
          </a:p>
          <a:p>
            <a:r>
              <a:rPr lang="en-US" baseline="0" dirty="0" smtClean="0"/>
              <a:t>Emphasize that the feedback on the sites is constructed by people who have had first-hand experience with what they are reviewing.  </a:t>
            </a:r>
          </a:p>
          <a:p>
            <a:r>
              <a:rPr lang="en-US" baseline="0" dirty="0" smtClean="0"/>
              <a:t>Now consider – </a:t>
            </a:r>
          </a:p>
          <a:p>
            <a:r>
              <a:rPr lang="en-US" baseline="0" dirty="0" smtClean="0"/>
              <a:t>	</a:t>
            </a:r>
            <a:r>
              <a:rPr lang="en-US" b="1" baseline="0" dirty="0" smtClean="0"/>
              <a:t>WHO  in schools really has a first-hand experience with teachers?  STUDENTS.  </a:t>
            </a:r>
            <a:endParaRPr lang="en-US" b="1" dirty="0"/>
          </a:p>
        </p:txBody>
      </p:sp>
      <p:sp>
        <p:nvSpPr>
          <p:cNvPr id="4" name="Slide Number Placeholder 3"/>
          <p:cNvSpPr>
            <a:spLocks noGrp="1"/>
          </p:cNvSpPr>
          <p:nvPr>
            <p:ph type="sldNum" sz="quarter" idx="10"/>
          </p:nvPr>
        </p:nvSpPr>
        <p:spPr/>
        <p:txBody>
          <a:bodyPr/>
          <a:lstStyle/>
          <a:p>
            <a:fld id="{CD402D10-FE6D-4540-84EF-487FFB609020}" type="slidenum">
              <a:rPr lang="en-US" smtClean="0"/>
              <a:t>16</a:t>
            </a:fld>
            <a:endParaRPr lang="en-US" dirty="0"/>
          </a:p>
        </p:txBody>
      </p:sp>
    </p:spTree>
    <p:extLst>
      <p:ext uri="{BB962C8B-B14F-4D97-AF65-F5344CB8AC3E}">
        <p14:creationId xmlns:p14="http://schemas.microsoft.com/office/powerpoint/2010/main" val="2820448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4EBD549-7476-49A9-BEE3-7B6F16D7B6FB}" type="datetime1">
              <a:rPr lang="en-US" smtClean="0"/>
              <a:t>1/17/2014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7CC710-C139-134D-BCAE-BAD71A1747D8}"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591A06-F2B3-46D5-97BE-186BDF24F9D9}" type="datetime1">
              <a:rPr lang="en-US" smtClean="0"/>
              <a:t>1/17/2014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7CC710-C139-134D-BCAE-BAD71A1747D8}"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2BAA0A62-F945-4377-9258-84F547EE31C3}" type="datetime1">
              <a:rPr lang="en-US" smtClean="0"/>
              <a:t>1/17/2014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7CC710-C139-134D-BCAE-BAD71A1747D8}" type="slidenum">
              <a:rPr lang="en-US" smtClean="0"/>
              <a:t>‹#›</a:t>
            </a:fld>
            <a:endParaRPr lang="en-US" dirty="0"/>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596489-A2B9-4019-8F5A-F4B85E978AEF}" type="datetime1">
              <a:rPr lang="en-US" smtClean="0"/>
              <a:t>1/17/2014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7CC710-C139-134D-BCAE-BAD71A1747D8}" type="slidenum">
              <a:rPr lang="en-US" smtClean="0"/>
              <a:t>‹#›</a:t>
            </a:fld>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529786-20B3-48E5-ACA5-803F7081AB2A}" type="datetime1">
              <a:rPr lang="en-US" smtClean="0"/>
              <a:t>1/17/2014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7CC710-C139-134D-BCAE-BAD71A1747D8}"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3921018A-F636-4639-A00B-455738B3CC56}" type="datetime1">
              <a:rPr lang="en-US" smtClean="0"/>
              <a:t>1/17/2014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37CC710-C139-134D-BCAE-BAD71A1747D8}" type="slidenum">
              <a:rPr lang="en-US" smtClean="0"/>
              <a:t>‹#›</a:t>
            </a:fld>
            <a:endParaRPr lang="en-US" dirty="0"/>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9639F99-E63C-46FE-8A72-F30B177BEE4F}" type="datetime1">
              <a:rPr lang="en-US" smtClean="0"/>
              <a:t>1/17/2014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37CC710-C139-134D-BCAE-BAD71A1747D8}"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0B43A8-7A39-4C7A-BB99-F54B44E9DF1D}" type="datetime1">
              <a:rPr lang="en-US" smtClean="0"/>
              <a:t>1/17/2014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37CC710-C139-134D-BCAE-BAD71A1747D8}"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F9BC2CD9-BC5F-4793-B6CE-983B4D91E716}" type="datetime1">
              <a:rPr lang="en-US" smtClean="0"/>
              <a:t>1/17/2014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37CC710-C139-134D-BCAE-BAD71A1747D8}"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4FFD438C-1E17-42EF-B0DE-C9DEDADD08DE}" type="datetime1">
              <a:rPr lang="en-US" smtClean="0"/>
              <a:t>1/17/2014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37CC710-C139-134D-BCAE-BAD71A1747D8}" type="slidenum">
              <a:rPr lang="en-US" smtClean="0"/>
              <a:t>‹#›</a:t>
            </a:fld>
            <a:endParaRPr lang="en-US" dirty="0"/>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463416-C8CF-46C2-A2FB-C98600047B41}" type="datetime1">
              <a:rPr lang="en-US" smtClean="0"/>
              <a:t>1/17/2014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37CC710-C139-134D-BCAE-BAD71A1747D8}" type="slidenum">
              <a:rPr lang="en-US" smtClean="0"/>
              <a:t>‹#›</a:t>
            </a:fld>
            <a:endParaRPr lang="en-US" dirty="0"/>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FEDC213E-273A-44B0-A3D1-91779D955885}" type="datetime1">
              <a:rPr lang="en-US" smtClean="0"/>
              <a:t>1/17/2014</a:t>
            </a:fld>
            <a:endParaRPr lang="en-US" dirty="0"/>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dirty="0"/>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537CC710-C139-134D-BCAE-BAD71A1747D8}" type="slidenum">
              <a:rPr lang="en-US" smtClean="0"/>
              <a:t>‹#›</a:t>
            </a:fld>
            <a:endParaRPr lang="en-US" dirty="0"/>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hyperlink" Target="http://sheg.stanford.edu/rlh"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hyperlink" Target="http://youtu.be/wWz08mVUIt8" TargetMode="External"/><Relationship Id="rId4" Type="http://schemas.openxmlformats.org/officeDocument/2006/relationships/image" Target="../media/image103.png"/></Relationships>
</file>

<file path=ppt/slides/_rels/slide10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05.jpg"/></Relationships>
</file>

<file path=ppt/slides/_rels/slide102.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mailto:Kelly.philbeck@education.ky.gov" TargetMode="External"/><Relationship Id="rId2" Type="http://schemas.openxmlformats.org/officeDocument/2006/relationships/image" Target="../media/image107.jpeg"/><Relationship Id="rId1" Type="http://schemas.openxmlformats.org/officeDocument/2006/relationships/slideLayout" Target="../slideLayouts/slideLayout2.xml"/><Relationship Id="rId6" Type="http://schemas.openxmlformats.org/officeDocument/2006/relationships/hyperlink" Target="http://www.aspendrl.org/" TargetMode="External"/><Relationship Id="rId5" Type="http://schemas.openxmlformats.org/officeDocument/2006/relationships/hyperlink" Target="http://www.nsrfharmony.org/" TargetMode="External"/><Relationship Id="rId4" Type="http://schemas.openxmlformats.org/officeDocument/2006/relationships/hyperlink" Target="http://www.kellyphilbeck.com/" TargetMode="External"/></Relationships>
</file>

<file path=ppt/slides/_rels/slide105.xml.rels><?xml version="1.0" encoding="UTF-8" standalone="yes"?>
<Relationships xmlns="http://schemas.openxmlformats.org/package/2006/relationships"><Relationship Id="rId2" Type="http://schemas.openxmlformats.org/officeDocument/2006/relationships/image" Target="../media/image108.wm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mailto:mike.cassady@ckec.org"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gi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6.xml"/><Relationship Id="rId6" Type="http://schemas.openxmlformats.org/officeDocument/2006/relationships/image" Target="../media/image119.wmf"/><Relationship Id="rId5" Type="http://schemas.openxmlformats.org/officeDocument/2006/relationships/image" Target="../media/image118.wmf"/><Relationship Id="rId4" Type="http://schemas.openxmlformats.org/officeDocument/2006/relationships/image" Target="../media/image117.wmf"/></Relationships>
</file>

<file path=ppt/slides/_rels/slide113.xml.rels><?xml version="1.0" encoding="UTF-8" standalone="yes"?>
<Relationships xmlns="http://schemas.openxmlformats.org/package/2006/relationships"><Relationship Id="rId3" Type="http://schemas.openxmlformats.org/officeDocument/2006/relationships/hyperlink" Target="mailto:debbie.waggoner@education.ky.gov" TargetMode="External"/><Relationship Id="rId7" Type="http://schemas.openxmlformats.org/officeDocument/2006/relationships/hyperlink" Target="mailto:mike.cassady@ckec.org" TargetMode="External"/><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hyperlink" Target="mailto:rebecca.woosley@education.ky.gov" TargetMode="External"/><Relationship Id="rId5" Type="http://schemas.openxmlformats.org/officeDocument/2006/relationships/hyperlink" Target="mailto:kelly.philbeck@education.ky.gov" TargetMode="External"/><Relationship Id="rId4" Type="http://schemas.openxmlformats.org/officeDocument/2006/relationships/hyperlink" Target="mailto:terry.rhodes@education.ky.gov"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hyperlink" Target="http://www.todaysmeet.com/CKECISLN" TargetMode="External"/><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hyperlink" Target="http://www.consumerreports.org/cro/index.htm" TargetMode="External"/><Relationship Id="rId7" Type="http://schemas.openxmlformats.org/officeDocument/2006/relationships/hyperlink" Target="http://www.angieslist.com/"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44.jpeg"/><Relationship Id="rId11" Type="http://schemas.openxmlformats.org/officeDocument/2006/relationships/image" Target="../media/image47.png"/><Relationship Id="rId5" Type="http://schemas.openxmlformats.org/officeDocument/2006/relationships/hyperlink" Target="http://www.tripadvisor.com/" TargetMode="External"/><Relationship Id="rId10" Type="http://schemas.openxmlformats.org/officeDocument/2006/relationships/hyperlink" Target="http://www.ratemds.com/" TargetMode="External"/><Relationship Id="rId4" Type="http://schemas.openxmlformats.org/officeDocument/2006/relationships/image" Target="../media/image43.jpeg"/><Relationship Id="rId9"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3" Type="http://schemas.openxmlformats.org/officeDocument/2006/relationships/hyperlink" Target="http://metproject.org/index.php"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metproject.org/downloads/MET_Ensuring_Fair_and_Reliable_Measures_Practitioner_Brief.pdf"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www.metproject.org/downloads/Asking_Students_Practitioner_Brief.pd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diagramColors" Target="../diagrams/colors2.xml"/><Relationship Id="rId3" Type="http://schemas.openxmlformats.org/officeDocument/2006/relationships/image" Target="../media/image4.png"/><Relationship Id="rId21" Type="http://schemas.openxmlformats.org/officeDocument/2006/relationships/image" Target="../media/image21.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diagramQuickStyle" Target="../diagrams/quickStyle2.xml"/><Relationship Id="rId2" Type="http://schemas.openxmlformats.org/officeDocument/2006/relationships/notesSlide" Target="../notesSlides/notesSlide3.xml"/><Relationship Id="rId16" Type="http://schemas.openxmlformats.org/officeDocument/2006/relationships/image" Target="../media/image17.png"/><Relationship Id="rId20" Type="http://schemas.openxmlformats.org/officeDocument/2006/relationships/hyperlink" Target="http://www.scott.kyschools.us/index.aspx" TargetMode="External"/><Relationship Id="rId29"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diagramLayout" Target="../diagrams/layout2.xml"/><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diagramData" Target="../diagrams/data2.xml"/><Relationship Id="rId28" Type="http://schemas.openxmlformats.org/officeDocument/2006/relationships/image" Target="../media/image23.jpeg"/><Relationship Id="rId10" Type="http://schemas.openxmlformats.org/officeDocument/2006/relationships/image" Target="../media/image11.jpeg"/><Relationship Id="rId19" Type="http://schemas.openxmlformats.org/officeDocument/2006/relationships/image" Target="../media/image20.png"/><Relationship Id="rId31" Type="http://schemas.openxmlformats.org/officeDocument/2006/relationships/image" Target="../media/image26.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2.png"/><Relationship Id="rId27" Type="http://schemas.microsoft.com/office/2007/relationships/diagramDrawing" Target="../diagrams/drawing2.xml"/><Relationship Id="rId30"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metproject.org/downloads/Asking_Students_Practitioner_Brief.pdf"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metproject.org/downloads/Asking_Students_Practitioner_Brief.pdf"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9.wmf"/></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mailto:Cathy.White@education.ky.gov"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hyperlink" Target="mailto:teacherleader@education.ky.gov"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mailto:terry.rhodes@education.ky.gov" TargetMode="External"/><Relationship Id="rId2" Type="http://schemas.openxmlformats.org/officeDocument/2006/relationships/image" Target="../media/image68.wmf"/><Relationship Id="rId1" Type="http://schemas.openxmlformats.org/officeDocument/2006/relationships/slideLayout" Target="../slideLayouts/slideLayout1.xml"/><Relationship Id="rId4" Type="http://schemas.openxmlformats.org/officeDocument/2006/relationships/hyperlink" Target="http://www.terryrhodes1science.com/"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hyperlink" Target="http://www.google.com/url?sa=i&amp;rct=j&amp;q=&amp;esrc=s&amp;source=images&amp;cd=&amp;cad=rja&amp;docid=UI27Z_S0nryA4M&amp;tbnid=x-WYC3I_PlUShM:&amp;ved=0CAUQjRw&amp;url=http://clipartmountain.com/clip5/puzzle1.htm&amp;ei=jM3EUuu3LqSMyAHh3IDwCw&amp;psig=AFQjCNHQ2z1wou-ytR9UMkLEY86ftcXI4w&amp;ust=1388715693196547"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71.tmp"/><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2.tmp"/><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docid=UI27Z_S0nryA4M&amp;tbnid=x-WYC3I_PlUShM:&amp;ved=0CAUQjRw&amp;url=http://clipartmountain.com/clip5/puzzle1.htm&amp;ei=jM3EUuu3LqSMyAHh3IDwCw&amp;psig=AFQjCNHQ2z1wou-ytR9UMkLEY86ftcXI4w&amp;ust=1388715693196547" TargetMode="External"/><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http://www.google.com/url?sa=i&amp;rct=j&amp;q=&amp;esrc=s&amp;source=images&amp;cd=&amp;cad=rja&amp;docid=4lxTb2fbv5VofM&amp;tbnid=J1Fj3uHF1VVxHM:&amp;ved=0CAUQjRw&amp;url=http://www.clker.com/clipart-puzzle-piece-yellow.html&amp;ei=B8_EUuuXOMTiyAHzwoHgCw&amp;psig=AFQjCNFPFiFu_mAciRM2D6ETmdTgJdN_2w&amp;ust=1388716138830766" TargetMode="Externa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www.google.com/url?sa=i&amp;rct=j&amp;q=&amp;esrc=s&amp;source=images&amp;cd=&amp;cad=rja&amp;docid=4lxTb2fbv5VofM&amp;tbnid=J1Fj3uHF1VVxHM:&amp;ved=0CAUQjRw&amp;url=http://www.clker.com/clipart-puzzle-piece-green.html&amp;ei=Y8_EUtXaB7GayQH_gYH4Cw&amp;psig=AFQjCNFPFiFu_mAciRM2D6ETmdTgJdN_2w&amp;ust=1388716138830766" TargetMode="External"/><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hyperlink" Target="http://www.google.com/url?sa=i&amp;rct=j&amp;q=&amp;esrc=s&amp;source=images&amp;cd=&amp;cad=rja&amp;docid=4lxTb2fbv5VofM&amp;tbnid=J1Fj3uHF1VVxHM:&amp;ved=0CAUQjRw&amp;url=http://www.clker.com/clipart-puzzle-piece-red.html&amp;ei=LtLEUqudGceayQHAkYDICw&amp;psig=AFQjCNFPFiFu_mAciRM2D6ETmdTgJdN_2w&amp;ust=1388716138830766"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www.google.com/url?sa=i&amp;rct=j&amp;q=&amp;esrc=s&amp;source=images&amp;cd=&amp;cad=rja&amp;docid=4CnjIMlaXa2W_M&amp;tbnid=n4_7QfPkaY7_pM:&amp;ved=0CAUQjRw&amp;url=http://www.downloadclipart.net/browse/14872/puzzle-piece-blue-clipart&amp;ei=09TEUpatBtKyygHYgYHgCw&amp;psig=AFQjCNEwFPxBzSMrYY5_4OGfdY_N1F3n3A&amp;ust=1388717560712369" TargetMode="External"/><Relationship Id="rId1" Type="http://schemas.openxmlformats.org/officeDocument/2006/relationships/slideLayout" Target="../slideLayouts/slideLayout7.xml"/><Relationship Id="rId4" Type="http://schemas.openxmlformats.org/officeDocument/2006/relationships/hyperlink" Target="http://www.google.com/url?sa=i&amp;rct=j&amp;q=&amp;esrc=s&amp;source=images&amp;cd=&amp;cad=rja&amp;docid=maVVIpHM9RSpXM&amp;tbnid=sQftUXJ9JDYLHM:&amp;ved=0CAUQjRw&amp;url=http://www.clker.com/clipart-blue-puzzle-piece.html&amp;ei=kdTEUuWoHOr4yQHiqYHACw&amp;psig=AFQjCNEwFPxBzSMrYY5_4OGfdY_N1F3n3A&amp;ust=1388717560712369"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8.tmp"/><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0.wm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hyperlink" Target="http://www.debbiewaggoner.com/" TargetMode="External"/><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hyperlink" Target="mailto:debbie.waggoner@education.ky.gov" TargetMode="External"/><Relationship Id="rId5" Type="http://schemas.openxmlformats.org/officeDocument/2006/relationships/hyperlink" Target="http://www.pearsonschool.com/index.cfm?locator=PS1aU9&amp;elementType=news&amp;elementId=222989" TargetMode="External"/><Relationship Id="rId4" Type="http://schemas.openxmlformats.org/officeDocument/2006/relationships/hyperlink" Target="http://www.lacoe.edu/Home/Videos/PlayVideo/TabId/202/VideoId/220/College?Career??Civic?Life?C3?"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8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8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762000" y="304800"/>
            <a:ext cx="7848600" cy="1933575"/>
          </a:xfrm>
        </p:spPr>
        <p:txBody>
          <a:bodyPr>
            <a:noAutofit/>
          </a:bodyPr>
          <a:lstStyle/>
          <a:p>
            <a:pPr algn="ctr" eaLnBrk="1" hangingPunct="1">
              <a:defRPr/>
            </a:pPr>
            <a:r>
              <a:rPr lang="en-US" sz="4400" b="1" dirty="0" smtClean="0">
                <a:effectLst>
                  <a:outerShdw blurRad="38100" dist="38100" dir="2700000" algn="tl">
                    <a:srgbClr val="000000">
                      <a:alpha val="43137"/>
                    </a:srgbClr>
                  </a:outerShdw>
                </a:effectLst>
                <a:ea typeface="MS PGothic" pitchFamily="34" charset="-128"/>
              </a:rPr>
              <a:t>CKEC Instructional Support Leadership Network  </a:t>
            </a:r>
          </a:p>
        </p:txBody>
      </p:sp>
      <p:sp>
        <p:nvSpPr>
          <p:cNvPr id="3" name="Subtitle 2"/>
          <p:cNvSpPr>
            <a:spLocks noGrp="1"/>
          </p:cNvSpPr>
          <p:nvPr>
            <p:ph type="subTitle" idx="1"/>
          </p:nvPr>
        </p:nvSpPr>
        <p:spPr>
          <a:xfrm>
            <a:off x="1013618" y="2209800"/>
            <a:ext cx="7116763" cy="862013"/>
          </a:xfrm>
        </p:spPr>
        <p:txBody>
          <a:bodyPr/>
          <a:lstStyle/>
          <a:p>
            <a:pPr>
              <a:defRPr/>
            </a:pPr>
            <a:r>
              <a:rPr lang="en-US" sz="3600" b="1" dirty="0" smtClean="0">
                <a:solidFill>
                  <a:schemeClr val="tx1"/>
                </a:solidFill>
                <a:effectLst>
                  <a:outerShdw blurRad="38100" dist="38100" dir="2700000" algn="tl">
                    <a:srgbClr val="000000">
                      <a:alpha val="43137"/>
                    </a:srgbClr>
                  </a:outerShdw>
                </a:effectLst>
                <a:ea typeface="MS PGothic" pitchFamily="34" charset="-128"/>
              </a:rPr>
              <a:t>JANUARY 16</a:t>
            </a:r>
            <a:r>
              <a:rPr lang="en-US" sz="3600" b="1" baseline="30000" dirty="0" smtClean="0">
                <a:solidFill>
                  <a:schemeClr val="tx1"/>
                </a:solidFill>
                <a:effectLst>
                  <a:outerShdw blurRad="38100" dist="38100" dir="2700000" algn="tl">
                    <a:srgbClr val="000000">
                      <a:alpha val="43137"/>
                    </a:srgbClr>
                  </a:outerShdw>
                </a:effectLst>
                <a:ea typeface="MS PGothic" pitchFamily="34" charset="-128"/>
              </a:rPr>
              <a:t>th</a:t>
            </a:r>
            <a:r>
              <a:rPr lang="en-US" sz="3600" b="1" dirty="0" smtClean="0">
                <a:solidFill>
                  <a:schemeClr val="tx1"/>
                </a:solidFill>
                <a:effectLst>
                  <a:outerShdw blurRad="38100" dist="38100" dir="2700000" algn="tl">
                    <a:srgbClr val="000000">
                      <a:alpha val="43137"/>
                    </a:srgbClr>
                  </a:outerShdw>
                </a:effectLst>
                <a:ea typeface="MS PGothic" pitchFamily="34" charset="-128"/>
              </a:rPr>
              <a:t>, 2014</a:t>
            </a:r>
            <a:endParaRPr lang="en-US" sz="3600" b="1" dirty="0">
              <a:solidFill>
                <a:schemeClr val="tx1"/>
              </a:solidFill>
              <a:effectLst>
                <a:outerShdw blurRad="38100" dist="38100" dir="2700000" algn="tl">
                  <a:srgbClr val="000000">
                    <a:alpha val="43137"/>
                  </a:srgbClr>
                </a:outerShdw>
              </a:effectLst>
              <a:ea typeface="MS PGothic" pitchFamily="34" charset="-128"/>
            </a:endParaRP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155950"/>
            <a:ext cx="3827463"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908300"/>
            <a:ext cx="1949669" cy="220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5351463"/>
            <a:ext cx="9144000" cy="1384995"/>
          </a:xfrm>
          <a:prstGeom prst="rect">
            <a:avLst/>
          </a:prstGeom>
          <a:solidFill>
            <a:schemeClr val="bg1"/>
          </a:solidFill>
        </p:spPr>
        <p:txBody>
          <a:bodyPr>
            <a:spAutoFit/>
          </a:bodyPr>
          <a:lstStyle/>
          <a:p>
            <a:pPr algn="ctr">
              <a:defRPr/>
            </a:pPr>
            <a:r>
              <a:rPr lang="en-US" sz="2800" b="1" dirty="0">
                <a:solidFill>
                  <a:srgbClr val="00B050"/>
                </a:solidFill>
                <a:effectLst>
                  <a:outerShdw blurRad="38100" dist="38100" dir="2700000" algn="tl">
                    <a:srgbClr val="000000">
                      <a:alpha val="43137"/>
                    </a:srgbClr>
                  </a:outerShdw>
                </a:effectLst>
                <a:ea typeface="MS PGothic" pitchFamily="34" charset="-128"/>
              </a:rPr>
              <a:t>Today’s materials can be accessed at</a:t>
            </a:r>
            <a:r>
              <a:rPr lang="en-US" sz="2800" b="1" dirty="0" smtClean="0">
                <a:solidFill>
                  <a:srgbClr val="00B050"/>
                </a:solidFill>
                <a:effectLst>
                  <a:outerShdw blurRad="38100" dist="38100" dir="2700000" algn="tl">
                    <a:srgbClr val="000000">
                      <a:alpha val="43137"/>
                    </a:srgbClr>
                  </a:outerShdw>
                </a:effectLst>
                <a:ea typeface="MS PGothic" pitchFamily="34" charset="-128"/>
              </a:rPr>
              <a:t>:</a:t>
            </a:r>
          </a:p>
          <a:p>
            <a:pPr algn="ctr">
              <a:defRPr/>
            </a:pPr>
            <a:r>
              <a:rPr lang="en-US" sz="2800" b="1" dirty="0" smtClean="0">
                <a:solidFill>
                  <a:srgbClr val="00B050"/>
                </a:solidFill>
                <a:effectLst>
                  <a:outerShdw blurRad="38100" dist="38100" dir="2700000" algn="tl">
                    <a:srgbClr val="000000">
                      <a:alpha val="43137"/>
                    </a:srgbClr>
                  </a:outerShdw>
                </a:effectLst>
                <a:ea typeface="MS PGothic" pitchFamily="34" charset="-128"/>
              </a:rPr>
              <a:t> </a:t>
            </a:r>
            <a:r>
              <a:rPr lang="en-US" sz="2800" b="1" u="sng" dirty="0">
                <a:effectLst>
                  <a:outerShdw blurRad="38100" dist="38100" dir="2700000" algn="tl">
                    <a:srgbClr val="000000">
                      <a:alpha val="43137"/>
                    </a:srgbClr>
                  </a:outerShdw>
                </a:effectLst>
                <a:ea typeface="MS PGothic" pitchFamily="34" charset="-128"/>
                <a:hlinkClick r:id=""/>
              </a:rPr>
              <a:t>http://www.debbiewaggoner.com/</a:t>
            </a:r>
          </a:p>
          <a:p>
            <a:pPr algn="ctr">
              <a:defRPr/>
            </a:pPr>
            <a:r>
              <a:rPr lang="en-US" sz="2800" b="1" u="sng" dirty="0" smtClean="0">
                <a:effectLst>
                  <a:outerShdw blurRad="38100" dist="38100" dir="2700000" algn="tl">
                    <a:srgbClr val="000000">
                      <a:alpha val="43137"/>
                    </a:srgbClr>
                  </a:outerShdw>
                </a:effectLst>
                <a:ea typeface="MS PGothic" pitchFamily="34" charset="-128"/>
                <a:hlinkClick r:id=""/>
              </a:rPr>
              <a:t>jan-2014-isln.html</a:t>
            </a:r>
            <a:r>
              <a:rPr lang="en-US" sz="2800" dirty="0">
                <a:ea typeface="MS PGothic" pitchFamily="34" charset="-128"/>
              </a:rPr>
              <a:t> </a:t>
            </a:r>
          </a:p>
        </p:txBody>
      </p:sp>
    </p:spTree>
    <p:extLst>
      <p:ext uri="{BB962C8B-B14F-4D97-AF65-F5344CB8AC3E}">
        <p14:creationId xmlns:p14="http://schemas.microsoft.com/office/powerpoint/2010/main" val="2495638241"/>
      </p:ext>
    </p:extLst>
  </p:cSld>
  <p:clrMapOvr>
    <a:masterClrMapping/>
  </p:clrMapOvr>
  <p:transition spd="slow" advTm="30281">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wheel(1)">
                                      <p:cBhvr>
                                        <p:cTn id="7" dur="2000"/>
                                        <p:tgtEl>
                                          <p:spTgt spid="3076"/>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eaLnBrk="1" hangingPunct="1"/>
            <a:endParaRPr lang="en-US" smtClean="0"/>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smtClean="0"/>
          </a:p>
        </p:txBody>
      </p:sp>
      <p:pic>
        <p:nvPicPr>
          <p:cNvPr id="205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743950"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722883" y="4225159"/>
            <a:ext cx="2666114" cy="461665"/>
          </a:xfrm>
          <a:prstGeom prst="rect">
            <a:avLst/>
          </a:prstGeom>
          <a:solidFill>
            <a:srgbClr val="FFFF00"/>
          </a:solidFill>
          <a:ln>
            <a:solidFill>
              <a:schemeClr val="accent1"/>
            </a:solidFill>
          </a:ln>
        </p:spPr>
        <p:txBody>
          <a:bodyPr wrap="none" rtlCol="0">
            <a:spAutoFit/>
          </a:bodyPr>
          <a:lstStyle/>
          <a:p>
            <a:r>
              <a:rPr lang="en-US" sz="2400" b="1" dirty="0" smtClean="0"/>
              <a:t>Packet pages 25-26</a:t>
            </a:r>
            <a:endParaRPr lang="en-US" sz="2400" b="1" dirty="0"/>
          </a:p>
        </p:txBody>
      </p:sp>
    </p:spTree>
    <p:extLst>
      <p:ext uri="{BB962C8B-B14F-4D97-AF65-F5344CB8AC3E}">
        <p14:creationId xmlns:p14="http://schemas.microsoft.com/office/powerpoint/2010/main" val="264207585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317679"/>
          </a:xfrm>
        </p:spPr>
        <p:txBody>
          <a:bodyPr>
            <a:noAutofit/>
          </a:bodyPr>
          <a:lstStyle/>
          <a:p>
            <a:pPr marL="0" indent="0"/>
            <a:r>
              <a:rPr lang="en-US" sz="4800" b="1" dirty="0" smtClean="0">
                <a:solidFill>
                  <a:srgbClr val="002060"/>
                </a:solidFill>
              </a:rPr>
              <a:t>Thinking Like A Historian…</a:t>
            </a:r>
            <a:endParaRPr lang="en-US" sz="3200" b="1" dirty="0">
              <a:solidFill>
                <a:schemeClr val="tx1"/>
              </a:solidFill>
            </a:endParaRPr>
          </a:p>
        </p:txBody>
      </p:sp>
      <p:sp>
        <p:nvSpPr>
          <p:cNvPr id="3" name="Content Placeholder 2"/>
          <p:cNvSpPr>
            <a:spLocks noGrp="1"/>
          </p:cNvSpPr>
          <p:nvPr>
            <p:ph idx="1"/>
          </p:nvPr>
        </p:nvSpPr>
        <p:spPr>
          <a:xfrm>
            <a:off x="141890" y="1281489"/>
            <a:ext cx="8697310" cy="3450696"/>
          </a:xfrm>
        </p:spPr>
        <p:txBody>
          <a:bodyPr>
            <a:normAutofit/>
          </a:bodyPr>
          <a:lstStyle/>
          <a:p>
            <a:pPr marL="0" indent="0">
              <a:buNone/>
            </a:pPr>
            <a:r>
              <a:rPr lang="en-US" b="1" dirty="0" smtClean="0">
                <a:solidFill>
                  <a:schemeClr val="tx1"/>
                </a:solidFill>
              </a:rPr>
              <a:t>The </a:t>
            </a:r>
            <a:r>
              <a:rPr lang="en-US" b="1" dirty="0">
                <a:solidFill>
                  <a:schemeClr val="tx1"/>
                </a:solidFill>
              </a:rPr>
              <a:t>Reading Like a Historian curriculum engages students in historical inquiry. Each lesson revolves around a central historical question and features sets of primary documents designed for groups of students with diverse reading skills and abilities.</a:t>
            </a:r>
          </a:p>
          <a:p>
            <a:pPr marL="0" indent="0" algn="ctr">
              <a:buNone/>
            </a:pPr>
            <a:r>
              <a:rPr lang="en-US" b="1" dirty="0">
                <a:solidFill>
                  <a:schemeClr val="tx1"/>
                </a:solidFill>
              </a:rPr>
              <a:t>Reading Like a Historian Curriculum </a:t>
            </a:r>
            <a:r>
              <a:rPr lang="en-US" b="1" dirty="0" smtClean="0">
                <a:solidFill>
                  <a:schemeClr val="tx1"/>
                </a:solidFill>
              </a:rPr>
              <a:t>Website: </a:t>
            </a:r>
            <a:r>
              <a:rPr lang="en-US" dirty="0" smtClean="0">
                <a:solidFill>
                  <a:schemeClr val="tx1"/>
                </a:solidFill>
                <a:hlinkClick r:id="rId3"/>
              </a:rPr>
              <a:t>http</a:t>
            </a:r>
            <a:r>
              <a:rPr lang="en-US" dirty="0">
                <a:solidFill>
                  <a:schemeClr val="tx1"/>
                </a:solidFill>
                <a:hlinkClick r:id="rId3"/>
              </a:rPr>
              <a:t>://</a:t>
            </a:r>
            <a:r>
              <a:rPr lang="en-US" dirty="0" smtClean="0">
                <a:solidFill>
                  <a:schemeClr val="tx1"/>
                </a:solidFill>
                <a:hlinkClick r:id="rId3"/>
              </a:rPr>
              <a:t>sheg.stanford.edu/rlh</a:t>
            </a:r>
            <a:endParaRPr lang="en-US" dirty="0" smtClean="0">
              <a:solidFill>
                <a:schemeClr val="tx1"/>
              </a:solidFill>
            </a:endParaRPr>
          </a:p>
          <a:p>
            <a:pPr marL="0" indent="0">
              <a:buNone/>
            </a:pPr>
            <a:endParaRPr lang="en-US" dirty="0" smtClean="0"/>
          </a:p>
          <a:p>
            <a:pPr marL="0" indent="0">
              <a:buNone/>
            </a:pPr>
            <a:r>
              <a:rPr lang="en-US" dirty="0" smtClean="0"/>
              <a:t>					</a:t>
            </a:r>
            <a:endParaRPr lang="en-US" b="1" dirty="0">
              <a:solidFill>
                <a:srgbClr val="C00000"/>
              </a:solidFill>
            </a:endParaRPr>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890" y="3832368"/>
            <a:ext cx="3656286" cy="2892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924300" y="4732185"/>
            <a:ext cx="4914900" cy="1661993"/>
          </a:xfrm>
          <a:prstGeom prst="rect">
            <a:avLst/>
          </a:prstGeom>
        </p:spPr>
        <p:txBody>
          <a:bodyPr wrap="square">
            <a:spAutoFit/>
          </a:bodyPr>
          <a:lstStyle/>
          <a:p>
            <a:r>
              <a:rPr lang="en-US" sz="2800" b="1" dirty="0" smtClean="0"/>
              <a:t>Reading Like a Historian Overview Video </a:t>
            </a:r>
            <a:r>
              <a:rPr lang="en-US" sz="2800" u="sng" dirty="0" smtClean="0">
                <a:hlinkClick r:id="rId5"/>
              </a:rPr>
              <a:t>http</a:t>
            </a:r>
            <a:r>
              <a:rPr lang="en-US" sz="2800" u="sng" dirty="0">
                <a:hlinkClick r:id="rId5"/>
              </a:rPr>
              <a:t>://youtu.be/wWz08mVUIt8</a:t>
            </a:r>
            <a:endParaRPr lang="en-US" sz="2800" dirty="0"/>
          </a:p>
          <a:p>
            <a:endParaRPr lang="en-US" dirty="0"/>
          </a:p>
        </p:txBody>
      </p:sp>
    </p:spTree>
    <p:extLst>
      <p:ext uri="{BB962C8B-B14F-4D97-AF65-F5344CB8AC3E}">
        <p14:creationId xmlns:p14="http://schemas.microsoft.com/office/powerpoint/2010/main" val="968207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5852"/>
            <a:ext cx="8229600" cy="962327"/>
          </a:xfrm>
        </p:spPr>
        <p:txBody>
          <a:bodyPr>
            <a:noAutofit/>
          </a:bodyPr>
          <a:lstStyle/>
          <a:p>
            <a:r>
              <a:rPr lang="en-US" sz="5400" b="1" dirty="0" smtClean="0">
                <a:solidFill>
                  <a:srgbClr val="002060"/>
                </a:solidFill>
              </a:rPr>
              <a:t>Thinking Like A Historian</a:t>
            </a:r>
            <a:endParaRPr lang="en-US" sz="5400" b="1" dirty="0">
              <a:solidFill>
                <a:srgbClr val="002060"/>
              </a:solidFill>
            </a:endParaRPr>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048" y="1079497"/>
            <a:ext cx="8071946" cy="45404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4568" y="2031888"/>
            <a:ext cx="2038350" cy="2225784"/>
          </a:xfrm>
          <a:prstGeom prst="rect">
            <a:avLst/>
          </a:prstGeom>
        </p:spPr>
      </p:pic>
      <p:sp>
        <p:nvSpPr>
          <p:cNvPr id="8" name="TextBox 7"/>
          <p:cNvSpPr txBox="1"/>
          <p:nvPr/>
        </p:nvSpPr>
        <p:spPr>
          <a:xfrm>
            <a:off x="10021" y="5619966"/>
            <a:ext cx="9143999" cy="954107"/>
          </a:xfrm>
          <a:prstGeom prst="rect">
            <a:avLst/>
          </a:prstGeom>
          <a:solidFill>
            <a:schemeClr val="accent4">
              <a:lumMod val="60000"/>
              <a:lumOff val="40000"/>
            </a:schemeClr>
          </a:solidFill>
        </p:spPr>
        <p:txBody>
          <a:bodyPr wrap="square" rtlCol="0">
            <a:spAutoFit/>
          </a:bodyPr>
          <a:lstStyle/>
          <a:p>
            <a:r>
              <a:rPr lang="en-US" sz="2800" b="1" dirty="0" smtClean="0"/>
              <a:t>Read page 31-32 – </a:t>
            </a:r>
            <a:r>
              <a:rPr lang="en-US" sz="2800" b="1" i="1" dirty="0" smtClean="0">
                <a:effectLst>
                  <a:outerShdw blurRad="38100" dist="38100" dir="2700000" algn="tl">
                    <a:srgbClr val="000000">
                      <a:alpha val="43137"/>
                    </a:srgbClr>
                  </a:outerShdw>
                </a:effectLst>
              </a:rPr>
              <a:t>then say something to your partner</a:t>
            </a:r>
            <a:endParaRPr lang="en-US" sz="2800" b="1" i="1" dirty="0">
              <a:effectLst>
                <a:outerShdw blurRad="38100" dist="38100" dir="2700000" algn="tl">
                  <a:srgbClr val="000000">
                    <a:alpha val="43137"/>
                  </a:srgbClr>
                </a:outerShdw>
              </a:effectLst>
            </a:endParaRPr>
          </a:p>
          <a:p>
            <a:r>
              <a:rPr lang="en-US" sz="2800" b="1" dirty="0" smtClean="0"/>
              <a:t>Read page 33- 34 – </a:t>
            </a:r>
            <a:r>
              <a:rPr lang="en-US" sz="2800" b="1" i="1" dirty="0" smtClean="0">
                <a:effectLst>
                  <a:outerShdw blurRad="38100" dist="38100" dir="2700000" algn="tl">
                    <a:srgbClr val="000000">
                      <a:alpha val="43137"/>
                    </a:srgbClr>
                  </a:outerShdw>
                </a:effectLst>
              </a:rPr>
              <a:t>then say something to your partner</a:t>
            </a:r>
            <a:endParaRPr lang="en-US" sz="2800" b="1" i="1" dirty="0">
              <a:effectLst>
                <a:outerShdw blurRad="38100" dist="38100" dir="2700000" algn="tl">
                  <a:srgbClr val="000000">
                    <a:alpha val="43137"/>
                  </a:srgbClr>
                </a:outerShdw>
              </a:effectLst>
            </a:endParaRPr>
          </a:p>
        </p:txBody>
      </p:sp>
      <p:sp>
        <p:nvSpPr>
          <p:cNvPr id="9" name="TextBox 8"/>
          <p:cNvSpPr txBox="1"/>
          <p:nvPr/>
        </p:nvSpPr>
        <p:spPr>
          <a:xfrm>
            <a:off x="6052319" y="3842173"/>
            <a:ext cx="2802370" cy="830997"/>
          </a:xfrm>
          <a:prstGeom prst="rect">
            <a:avLst/>
          </a:prstGeom>
          <a:solidFill>
            <a:srgbClr val="FFFF00"/>
          </a:solidFill>
        </p:spPr>
        <p:txBody>
          <a:bodyPr wrap="none" rtlCol="0">
            <a:spAutoFit/>
          </a:bodyPr>
          <a:lstStyle/>
          <a:p>
            <a:r>
              <a:rPr lang="en-US" sz="2400" b="1" dirty="0" smtClean="0"/>
              <a:t>Say Something </a:t>
            </a:r>
          </a:p>
          <a:p>
            <a:r>
              <a:rPr lang="en-US" sz="2400" b="1" dirty="0" smtClean="0"/>
              <a:t>protocol on page 35</a:t>
            </a:r>
            <a:endParaRPr lang="en-US" sz="2400" b="1" dirty="0"/>
          </a:p>
        </p:txBody>
      </p:sp>
    </p:spTree>
    <p:extLst>
      <p:ext uri="{BB962C8B-B14F-4D97-AF65-F5344CB8AC3E}">
        <p14:creationId xmlns:p14="http://schemas.microsoft.com/office/powerpoint/2010/main" val="17924549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2200" y="1600200"/>
            <a:ext cx="4648200" cy="1446550"/>
          </a:xfrm>
          <a:prstGeom prst="rect">
            <a:avLst/>
          </a:prstGeom>
          <a:noFill/>
        </p:spPr>
        <p:txBody>
          <a:bodyPr wrap="square" rtlCol="0">
            <a:spAutoFit/>
          </a:bodyPr>
          <a:lstStyle/>
          <a:p>
            <a:endParaRPr lang="en-US" sz="4400" b="1" dirty="0" smtClean="0"/>
          </a:p>
          <a:p>
            <a:endParaRPr lang="en-US" sz="44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05400"/>
          </a:xfrm>
          <a:prstGeom prst="rect">
            <a:avLst/>
          </a:prstGeom>
        </p:spPr>
      </p:pic>
      <p:sp>
        <p:nvSpPr>
          <p:cNvPr id="5" name="TextBox 4"/>
          <p:cNvSpPr txBox="1"/>
          <p:nvPr/>
        </p:nvSpPr>
        <p:spPr>
          <a:xfrm>
            <a:off x="1981200" y="36786"/>
            <a:ext cx="5029200" cy="707886"/>
          </a:xfrm>
          <a:prstGeom prst="rect">
            <a:avLst/>
          </a:prstGeom>
          <a:noFill/>
        </p:spPr>
        <p:txBody>
          <a:bodyPr wrap="square" rtlCol="0">
            <a:spAutoFit/>
          </a:bodyPr>
          <a:lstStyle/>
          <a:p>
            <a:pPr algn="ctr"/>
            <a:r>
              <a:rPr lang="en-US" sz="4000" b="1" dirty="0" smtClean="0">
                <a:solidFill>
                  <a:schemeClr val="bg1"/>
                </a:solidFill>
              </a:rPr>
              <a:t>“Agents of Change”</a:t>
            </a:r>
            <a:endParaRPr lang="en-US" sz="4000" b="1" dirty="0">
              <a:solidFill>
                <a:schemeClr val="bg1"/>
              </a:solidFill>
            </a:endParaRPr>
          </a:p>
        </p:txBody>
      </p:sp>
      <p:sp>
        <p:nvSpPr>
          <p:cNvPr id="3" name="TextBox 2"/>
          <p:cNvSpPr txBox="1"/>
          <p:nvPr/>
        </p:nvSpPr>
        <p:spPr>
          <a:xfrm>
            <a:off x="304800" y="5105400"/>
            <a:ext cx="8305800" cy="1569660"/>
          </a:xfrm>
          <a:prstGeom prst="rect">
            <a:avLst/>
          </a:prstGeom>
          <a:noFill/>
        </p:spPr>
        <p:txBody>
          <a:bodyPr wrap="square" rtlCol="0">
            <a:spAutoFit/>
          </a:bodyPr>
          <a:lstStyle/>
          <a:p>
            <a:r>
              <a:rPr lang="en-US" sz="3200" b="1" i="1" dirty="0" smtClean="0">
                <a:solidFill>
                  <a:schemeClr val="tx2">
                    <a:lumMod val="50000"/>
                  </a:schemeClr>
                </a:solidFill>
              </a:rPr>
              <a:t>The only way to make sense out of change is to plunge into it, move with it, and join the dance.</a:t>
            </a:r>
          </a:p>
          <a:p>
            <a:r>
              <a:rPr lang="en-US" sz="3200" b="1" i="1" dirty="0">
                <a:solidFill>
                  <a:schemeClr val="tx2">
                    <a:lumMod val="50000"/>
                  </a:schemeClr>
                </a:solidFill>
              </a:rPr>
              <a:t>	</a:t>
            </a:r>
            <a:r>
              <a:rPr lang="en-US" sz="3200" b="1" i="1" dirty="0" smtClean="0">
                <a:solidFill>
                  <a:schemeClr val="tx2">
                    <a:lumMod val="50000"/>
                  </a:schemeClr>
                </a:solidFill>
              </a:rPr>
              <a:t>					--Alan Watts</a:t>
            </a:r>
            <a:endParaRPr lang="en-US" b="1" i="1" dirty="0">
              <a:solidFill>
                <a:schemeClr val="tx2">
                  <a:lumMod val="50000"/>
                </a:schemeClr>
              </a:solidFill>
            </a:endParaRPr>
          </a:p>
        </p:txBody>
      </p:sp>
      <p:sp>
        <p:nvSpPr>
          <p:cNvPr id="6" name="TextBox 5"/>
          <p:cNvSpPr txBox="1"/>
          <p:nvPr/>
        </p:nvSpPr>
        <p:spPr>
          <a:xfrm>
            <a:off x="921000" y="736818"/>
            <a:ext cx="7301999" cy="1815882"/>
          </a:xfrm>
          <a:prstGeom prst="rect">
            <a:avLst/>
          </a:prstGeom>
          <a:solidFill>
            <a:srgbClr val="7030A0"/>
          </a:solidFill>
        </p:spPr>
        <p:txBody>
          <a:bodyPr wrap="none" rtlCol="0">
            <a:spAutoFit/>
          </a:bodyPr>
          <a:lstStyle/>
          <a:p>
            <a:pPr algn="ctr"/>
            <a:r>
              <a:rPr lang="en-US" sz="2800" b="1" dirty="0" smtClean="0">
                <a:solidFill>
                  <a:schemeClr val="bg1"/>
                </a:solidFill>
                <a:effectLst>
                  <a:outerShdw blurRad="38100" dist="38100" dir="2700000" algn="tl">
                    <a:srgbClr val="000000">
                      <a:alpha val="43137"/>
                    </a:srgbClr>
                  </a:outerShdw>
                </a:effectLst>
              </a:rPr>
              <a:t>CKEC Social Studies Content Network Meeting</a:t>
            </a:r>
          </a:p>
          <a:p>
            <a:pPr algn="ctr"/>
            <a:r>
              <a:rPr lang="en-US" sz="2800" b="1" dirty="0" smtClean="0">
                <a:solidFill>
                  <a:schemeClr val="bg1"/>
                </a:solidFill>
                <a:effectLst>
                  <a:outerShdw blurRad="38100" dist="38100" dir="2700000" algn="tl">
                    <a:srgbClr val="000000">
                      <a:alpha val="43137"/>
                    </a:srgbClr>
                  </a:outerShdw>
                </a:effectLst>
              </a:rPr>
              <a:t>Tuesday, January 28</a:t>
            </a:r>
            <a:r>
              <a:rPr lang="en-US" sz="2800" b="1" baseline="30000" dirty="0" smtClean="0">
                <a:solidFill>
                  <a:schemeClr val="bg1"/>
                </a:solidFill>
                <a:effectLst>
                  <a:outerShdw blurRad="38100" dist="38100" dir="2700000" algn="tl">
                    <a:srgbClr val="000000">
                      <a:alpha val="43137"/>
                    </a:srgbClr>
                  </a:outerShdw>
                </a:effectLst>
              </a:rPr>
              <a:t>th</a:t>
            </a:r>
            <a:r>
              <a:rPr lang="en-US" sz="2800" b="1" dirty="0" smtClean="0">
                <a:solidFill>
                  <a:schemeClr val="bg1"/>
                </a:solidFill>
                <a:effectLst>
                  <a:outerShdw blurRad="38100" dist="38100" dir="2700000" algn="tl">
                    <a:srgbClr val="000000">
                      <a:alpha val="43137"/>
                    </a:srgbClr>
                  </a:outerShdw>
                </a:effectLst>
              </a:rPr>
              <a:t>, 2014</a:t>
            </a:r>
          </a:p>
          <a:p>
            <a:pPr algn="ctr"/>
            <a:r>
              <a:rPr lang="en-US" sz="2800" b="1" dirty="0" smtClean="0">
                <a:solidFill>
                  <a:schemeClr val="bg1"/>
                </a:solidFill>
                <a:effectLst>
                  <a:outerShdw blurRad="38100" dist="38100" dir="2700000" algn="tl">
                    <a:srgbClr val="000000">
                      <a:alpha val="43137"/>
                    </a:srgbClr>
                  </a:outerShdw>
                </a:effectLst>
              </a:rPr>
              <a:t>Thursday, February 27</a:t>
            </a:r>
            <a:r>
              <a:rPr lang="en-US" sz="2800" b="1" baseline="30000" dirty="0" smtClean="0">
                <a:solidFill>
                  <a:schemeClr val="bg1"/>
                </a:solidFill>
                <a:effectLst>
                  <a:outerShdw blurRad="38100" dist="38100" dir="2700000" algn="tl">
                    <a:srgbClr val="000000">
                      <a:alpha val="43137"/>
                    </a:srgbClr>
                  </a:outerShdw>
                </a:effectLst>
              </a:rPr>
              <a:t>th</a:t>
            </a:r>
            <a:r>
              <a:rPr lang="en-US" sz="2800" b="1" dirty="0" smtClean="0">
                <a:solidFill>
                  <a:schemeClr val="bg1"/>
                </a:solidFill>
                <a:effectLst>
                  <a:outerShdw blurRad="38100" dist="38100" dir="2700000" algn="tl">
                    <a:srgbClr val="000000">
                      <a:alpha val="43137"/>
                    </a:srgbClr>
                  </a:outerShdw>
                </a:effectLst>
              </a:rPr>
              <a:t>, 2014</a:t>
            </a:r>
          </a:p>
          <a:p>
            <a:pPr algn="ctr"/>
            <a:r>
              <a:rPr lang="en-US" sz="2800" b="1" dirty="0" smtClean="0">
                <a:solidFill>
                  <a:schemeClr val="bg1"/>
                </a:solidFill>
                <a:effectLst>
                  <a:outerShdw blurRad="38100" dist="38100" dir="2700000" algn="tl">
                    <a:srgbClr val="000000">
                      <a:alpha val="43137"/>
                    </a:srgbClr>
                  </a:outerShdw>
                </a:effectLst>
              </a:rPr>
              <a:t>Tuesday, March 25</a:t>
            </a:r>
            <a:r>
              <a:rPr lang="en-US" sz="2800" b="1" baseline="30000" dirty="0" smtClean="0">
                <a:solidFill>
                  <a:schemeClr val="bg1"/>
                </a:solidFill>
                <a:effectLst>
                  <a:outerShdw blurRad="38100" dist="38100" dir="2700000" algn="tl">
                    <a:srgbClr val="000000">
                      <a:alpha val="43137"/>
                    </a:srgbClr>
                  </a:outerShdw>
                </a:effectLst>
              </a:rPr>
              <a:t>th</a:t>
            </a:r>
            <a:r>
              <a:rPr lang="en-US" sz="2800" b="1" dirty="0" smtClean="0">
                <a:solidFill>
                  <a:schemeClr val="bg1"/>
                </a:solidFill>
                <a:effectLst>
                  <a:outerShdw blurRad="38100" dist="38100" dir="2700000" algn="tl">
                    <a:srgbClr val="000000">
                      <a:alpha val="43137"/>
                    </a:srgbClr>
                  </a:outerShdw>
                </a:effectLst>
              </a:rPr>
              <a:t>, 2014</a:t>
            </a:r>
            <a:endParaRPr lang="en-US" sz="2800" b="1" dirty="0">
              <a:solidFill>
                <a:schemeClr val="bg1"/>
              </a:solidFill>
              <a:effectLst>
                <a:outerShdw blurRad="38100" dist="38100" dir="2700000" algn="tl">
                  <a:srgbClr val="000000">
                    <a:alpha val="43137"/>
                  </a:srgbClr>
                </a:outerShdw>
              </a:effectLst>
            </a:endParaRPr>
          </a:p>
        </p:txBody>
      </p:sp>
      <p:sp>
        <p:nvSpPr>
          <p:cNvPr id="7" name="Content Placeholder 1"/>
          <p:cNvSpPr txBox="1">
            <a:spLocks/>
          </p:cNvSpPr>
          <p:nvPr/>
        </p:nvSpPr>
        <p:spPr>
          <a:xfrm>
            <a:off x="583324" y="3046750"/>
            <a:ext cx="8027276" cy="1612754"/>
          </a:xfrm>
          <a:prstGeom prst="rect">
            <a:avLst/>
          </a:prstGeom>
          <a:solidFill>
            <a:schemeClr val="accent6">
              <a:lumMod val="60000"/>
              <a:lumOff val="40000"/>
            </a:schemeClr>
          </a:solidFill>
        </p:spPr>
        <p:txBody>
          <a:bodyPr>
            <a:normAutofit lnSpcReduction="10000"/>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buNone/>
            </a:pPr>
            <a:r>
              <a:rPr lang="en-US" b="1" dirty="0" smtClean="0">
                <a:effectLst>
                  <a:outerShdw blurRad="38100" dist="38100" dir="2700000" algn="tl">
                    <a:srgbClr val="000000">
                      <a:alpha val="43137"/>
                    </a:srgbClr>
                  </a:outerShdw>
                </a:effectLst>
              </a:rPr>
              <a:t>-- Update on Social Studies Standards Work in Kentucky, January 2014  packet page27-28</a:t>
            </a:r>
          </a:p>
          <a:p>
            <a:pPr marL="0" indent="0">
              <a:buNone/>
            </a:pPr>
            <a:r>
              <a:rPr lang="en-US" b="1" dirty="0" smtClean="0">
                <a:effectLst>
                  <a:outerShdw blurRad="38100" dist="38100" dir="2700000" algn="tl">
                    <a:srgbClr val="000000">
                      <a:alpha val="43137"/>
                    </a:srgbClr>
                  </a:outerShdw>
                </a:effectLst>
              </a:rPr>
              <a:t>-- C3 – College, Career, and Civic Life Framework overview packet page29-30</a:t>
            </a:r>
          </a:p>
          <a:p>
            <a:endParaRPr lang="en-US" dirty="0"/>
          </a:p>
        </p:txBody>
      </p:sp>
    </p:spTree>
    <p:extLst>
      <p:ext uri="{BB962C8B-B14F-4D97-AF65-F5344CB8AC3E}">
        <p14:creationId xmlns:p14="http://schemas.microsoft.com/office/powerpoint/2010/main" val="379609953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762000"/>
          </a:xfrm>
        </p:spPr>
        <p:txBody>
          <a:bodyPr/>
          <a:lstStyle/>
          <a:p>
            <a:pPr>
              <a:defRPr/>
            </a:pPr>
            <a:r>
              <a:rPr lang="en-US" b="1" i="1" dirty="0" smtClean="0">
                <a:solidFill>
                  <a:schemeClr val="tx1"/>
                </a:solidFill>
                <a:effectLst>
                  <a:outerShdw blurRad="38100" dist="38100" dir="2700000" algn="tl">
                    <a:srgbClr val="000000">
                      <a:alpha val="43137"/>
                    </a:srgbClr>
                  </a:outerShdw>
                </a:effectLst>
                <a:ea typeface="MS PGothic" pitchFamily="34" charset="-128"/>
              </a:rPr>
              <a:t>Concurrent Sessions</a:t>
            </a:r>
            <a:endParaRPr lang="en-US" b="1" i="1" dirty="0">
              <a:solidFill>
                <a:schemeClr val="tx1"/>
              </a:solidFill>
              <a:effectLst>
                <a:outerShdw blurRad="38100" dist="38100" dir="2700000" algn="tl">
                  <a:srgbClr val="000000">
                    <a:alpha val="43137"/>
                  </a:srgbClr>
                </a:outerShdw>
              </a:effectLst>
              <a:ea typeface="MS PGothic" pitchFamily="34" charset="-128"/>
            </a:endParaRPr>
          </a:p>
        </p:txBody>
      </p:sp>
      <p:graphicFrame>
        <p:nvGraphicFramePr>
          <p:cNvPr id="4" name="Table 3"/>
          <p:cNvGraphicFramePr>
            <a:graphicFrameLocks noGrp="1"/>
          </p:cNvGraphicFramePr>
          <p:nvPr>
            <p:extLst>
              <p:ext uri="{D42A27DB-BD31-4B8C-83A1-F6EECF244321}">
                <p14:modId xmlns:p14="http://schemas.microsoft.com/office/powerpoint/2010/main" val="143762913"/>
              </p:ext>
            </p:extLst>
          </p:nvPr>
        </p:nvGraphicFramePr>
        <p:xfrm>
          <a:off x="0" y="685800"/>
          <a:ext cx="9144000" cy="5945275"/>
        </p:xfrm>
        <a:graphic>
          <a:graphicData uri="http://schemas.openxmlformats.org/drawingml/2006/table">
            <a:tbl>
              <a:tblPr firstRow="1" firstCol="1" bandRow="1">
                <a:tableStyleId>{5C22544A-7EE6-4342-B048-85BDC9FD1C3A}</a:tableStyleId>
              </a:tblPr>
              <a:tblGrid>
                <a:gridCol w="1113182"/>
                <a:gridCol w="2544418"/>
                <a:gridCol w="2582821"/>
                <a:gridCol w="2903579"/>
              </a:tblGrid>
              <a:tr h="477357">
                <a:tc>
                  <a:txBody>
                    <a:bodyPr/>
                    <a:lstStyle/>
                    <a:p>
                      <a:pPr marL="0" marR="0">
                        <a:lnSpc>
                          <a:spcPct val="115000"/>
                        </a:lnSpc>
                        <a:spcBef>
                          <a:spcPts val="0"/>
                        </a:spcBef>
                        <a:spcAft>
                          <a:spcPts val="0"/>
                        </a:spcAft>
                      </a:pPr>
                      <a:r>
                        <a:rPr lang="en-US" sz="1600" dirty="0" smtClean="0">
                          <a:solidFill>
                            <a:schemeClr val="tx1"/>
                          </a:solidFill>
                          <a:effectLst/>
                        </a:rPr>
                        <a:t>groups</a:t>
                      </a:r>
                      <a:endParaRPr lang="en-US" sz="1100" dirty="0">
                        <a:solidFill>
                          <a:schemeClr val="tx1"/>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a:effectLst>
                            <a:outerShdw blurRad="38100" dist="38100" dir="2700000" algn="tl">
                              <a:srgbClr val="000000">
                                <a:alpha val="43137"/>
                              </a:srgbClr>
                            </a:outerShdw>
                          </a:effectLst>
                        </a:rPr>
                        <a:t>Session 1</a:t>
                      </a:r>
                      <a:endParaRPr lang="en-US" sz="2400" b="1">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a:effectLst>
                            <a:outerShdw blurRad="38100" dist="38100" dir="2700000" algn="tl">
                              <a:srgbClr val="000000">
                                <a:alpha val="43137"/>
                              </a:srgbClr>
                            </a:outerShdw>
                          </a:effectLst>
                        </a:rPr>
                        <a:t>Session 2</a:t>
                      </a:r>
                      <a:endParaRPr lang="en-US" sz="2400" b="1">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dirty="0">
                          <a:effectLst>
                            <a:outerShdw blurRad="38100" dist="38100" dir="2700000" algn="tl">
                              <a:srgbClr val="000000">
                                <a:alpha val="43137"/>
                              </a:srgbClr>
                            </a:outerShdw>
                          </a:effectLst>
                        </a:rPr>
                        <a:t>Session 3</a:t>
                      </a:r>
                      <a:endParaRPr lang="en-US" sz="2400" b="1" dirty="0">
                        <a:effectLst>
                          <a:outerShdw blurRad="38100" dist="38100" dir="2700000" algn="tl">
                            <a:srgbClr val="000000">
                              <a:alpha val="43137"/>
                            </a:srgbClr>
                          </a:outerShdw>
                        </a:effectLst>
                        <a:latin typeface="Calibri"/>
                        <a:ea typeface="Calibri"/>
                        <a:cs typeface="Times New Roman"/>
                      </a:endParaRPr>
                    </a:p>
                  </a:txBody>
                  <a:tcPr marL="68580" marR="68580" marT="0" marB="0"/>
                </a:tc>
              </a:tr>
              <a:tr h="1892711">
                <a:tc>
                  <a:txBody>
                    <a:bodyPr/>
                    <a:lstStyle/>
                    <a:p>
                      <a:pPr marL="0" marR="0">
                        <a:lnSpc>
                          <a:spcPct val="115000"/>
                        </a:lnSpc>
                        <a:spcBef>
                          <a:spcPts val="0"/>
                        </a:spcBef>
                        <a:spcAft>
                          <a:spcPts val="0"/>
                        </a:spcAft>
                      </a:pPr>
                      <a:r>
                        <a:rPr lang="en-US" sz="2400" dirty="0" smtClean="0">
                          <a:solidFill>
                            <a:srgbClr val="FF0000"/>
                          </a:solidFill>
                          <a:effectLst>
                            <a:outerShdw blurRad="38100" dist="38100" dir="2700000" algn="tl">
                              <a:srgbClr val="000000">
                                <a:alpha val="43137"/>
                              </a:srgbClr>
                            </a:outerShdw>
                          </a:effectLst>
                          <a:latin typeface="Calibri"/>
                          <a:ea typeface="Calibri"/>
                          <a:cs typeface="Times New Roman"/>
                        </a:rPr>
                        <a:t>  RED</a:t>
                      </a:r>
                      <a:endParaRPr lang="en-US" sz="2400" dirty="0">
                        <a:solidFill>
                          <a:srgbClr val="FF000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dirty="0">
                          <a:solidFill>
                            <a:srgbClr val="7030A0"/>
                          </a:solidFill>
                          <a:effectLst>
                            <a:outerShdw blurRad="38100" dist="38100" dir="2700000" algn="tl">
                              <a:srgbClr val="000000">
                                <a:alpha val="43137"/>
                              </a:srgbClr>
                            </a:outerShdw>
                          </a:effectLst>
                        </a:rPr>
                        <a:t>Side Hallway</a:t>
                      </a:r>
                    </a:p>
                    <a:p>
                      <a:pPr marL="0" marR="0">
                        <a:lnSpc>
                          <a:spcPct val="115000"/>
                        </a:lnSpc>
                        <a:spcBef>
                          <a:spcPts val="0"/>
                        </a:spcBef>
                        <a:spcAft>
                          <a:spcPts val="0"/>
                        </a:spcAft>
                      </a:pPr>
                      <a:r>
                        <a:rPr lang="en-US" sz="2400" b="1" dirty="0" smtClean="0">
                          <a:solidFill>
                            <a:srgbClr val="7030A0"/>
                          </a:solidFill>
                          <a:effectLst>
                            <a:outerShdw blurRad="38100" dist="38100" dir="2700000" algn="tl">
                              <a:srgbClr val="000000">
                                <a:alpha val="43137"/>
                              </a:srgbClr>
                            </a:outerShdw>
                          </a:effectLst>
                        </a:rPr>
                        <a:t>Analyzing</a:t>
                      </a:r>
                      <a:r>
                        <a:rPr lang="en-US" sz="2400" b="1" baseline="0" dirty="0" smtClean="0">
                          <a:solidFill>
                            <a:srgbClr val="7030A0"/>
                          </a:solidFill>
                          <a:effectLst>
                            <a:outerShdw blurRad="38100" dist="38100" dir="2700000" algn="tl">
                              <a:srgbClr val="000000">
                                <a:alpha val="43137"/>
                              </a:srgbClr>
                            </a:outerShdw>
                          </a:effectLst>
                        </a:rPr>
                        <a:t> Student Work</a:t>
                      </a:r>
                      <a:endParaRPr lang="en-US" sz="2400" b="1" dirty="0">
                        <a:solidFill>
                          <a:srgbClr val="7030A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dirty="0" smtClean="0">
                          <a:effectLst>
                            <a:outerShdw blurRad="38100" dist="38100" dir="2700000" algn="tl">
                              <a:srgbClr val="000000">
                                <a:alpha val="43137"/>
                              </a:srgbClr>
                            </a:outerShdw>
                          </a:effectLst>
                        </a:rPr>
                        <a:t>Main Room</a:t>
                      </a:r>
                    </a:p>
                    <a:p>
                      <a:pPr marL="0" marR="0">
                        <a:lnSpc>
                          <a:spcPct val="115000"/>
                        </a:lnSpc>
                        <a:spcBef>
                          <a:spcPts val="0"/>
                        </a:spcBef>
                        <a:spcAft>
                          <a:spcPts val="0"/>
                        </a:spcAft>
                      </a:pPr>
                      <a:r>
                        <a:rPr lang="en-US" sz="2400" b="1" dirty="0" smtClean="0">
                          <a:effectLst>
                            <a:outerShdw blurRad="38100" dist="38100" dir="2700000" algn="tl">
                              <a:srgbClr val="000000">
                                <a:alpha val="43137"/>
                              </a:srgbClr>
                            </a:outerShdw>
                          </a:effectLst>
                        </a:rPr>
                        <a:t>Social Studies Network Preview</a:t>
                      </a:r>
                      <a:endParaRPr lang="en-US" sz="2400" b="1" dirty="0" smtClean="0">
                        <a:effectLst>
                          <a:outerShdw blurRad="38100" dist="38100" dir="2700000" algn="tl">
                            <a:srgbClr val="000000">
                              <a:alpha val="43137"/>
                            </a:srgbClr>
                          </a:outerShdw>
                        </a:effectLst>
                        <a:latin typeface="+mn-lt"/>
                        <a:ea typeface="Calibri"/>
                        <a:cs typeface="Times New Roman"/>
                      </a:endParaRPr>
                    </a:p>
                    <a:p>
                      <a:pPr marL="0" marR="0">
                        <a:lnSpc>
                          <a:spcPct val="115000"/>
                        </a:lnSpc>
                        <a:spcBef>
                          <a:spcPts val="0"/>
                        </a:spcBef>
                        <a:spcAft>
                          <a:spcPts val="0"/>
                        </a:spcAft>
                      </a:pPr>
                      <a:endParaRPr lang="en-US" sz="2000" b="1" dirty="0">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dirty="0" smtClean="0">
                          <a:solidFill>
                            <a:srgbClr val="0070C0"/>
                          </a:solidFill>
                          <a:effectLst>
                            <a:outerShdw blurRad="38100" dist="38100" dir="2700000" algn="tl">
                              <a:srgbClr val="000000">
                                <a:alpha val="43137"/>
                              </a:srgbClr>
                            </a:outerShdw>
                          </a:effectLst>
                        </a:rPr>
                        <a:t>Front </a:t>
                      </a:r>
                      <a:r>
                        <a:rPr lang="en-US" sz="2400" b="1" dirty="0">
                          <a:solidFill>
                            <a:srgbClr val="0070C0"/>
                          </a:solidFill>
                          <a:effectLst>
                            <a:outerShdw blurRad="38100" dist="38100" dir="2700000" algn="tl">
                              <a:srgbClr val="000000">
                                <a:alpha val="43137"/>
                              </a:srgbClr>
                            </a:outerShdw>
                          </a:effectLst>
                        </a:rPr>
                        <a:t>Room</a:t>
                      </a:r>
                    </a:p>
                    <a:p>
                      <a:pPr marL="0" marR="0">
                        <a:lnSpc>
                          <a:spcPct val="115000"/>
                        </a:lnSpc>
                        <a:spcBef>
                          <a:spcPts val="0"/>
                        </a:spcBef>
                        <a:spcAft>
                          <a:spcPts val="0"/>
                        </a:spcAft>
                      </a:pPr>
                      <a:r>
                        <a:rPr lang="en-US" sz="2400" b="1" dirty="0" smtClean="0">
                          <a:solidFill>
                            <a:srgbClr val="0070C0"/>
                          </a:solidFill>
                          <a:effectLst>
                            <a:outerShdw blurRad="38100" dist="38100" dir="2700000" algn="tl">
                              <a:srgbClr val="000000">
                                <a:alpha val="43137"/>
                              </a:srgbClr>
                            </a:outerShdw>
                          </a:effectLst>
                        </a:rPr>
                        <a:t>Science Network Update</a:t>
                      </a:r>
                      <a:endParaRPr lang="en-US" sz="2400" b="1" dirty="0">
                        <a:solidFill>
                          <a:srgbClr val="0070C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r>
              <a:tr h="1892711">
                <a:tc>
                  <a:txBody>
                    <a:bodyPr/>
                    <a:lstStyle/>
                    <a:p>
                      <a:pPr marL="0" marR="0">
                        <a:lnSpc>
                          <a:spcPct val="115000"/>
                        </a:lnSpc>
                        <a:spcBef>
                          <a:spcPts val="0"/>
                        </a:spcBef>
                        <a:spcAft>
                          <a:spcPts val="0"/>
                        </a:spcAft>
                      </a:pPr>
                      <a:r>
                        <a:rPr lang="en-US" sz="1600" dirty="0" smtClean="0">
                          <a:solidFill>
                            <a:srgbClr val="FFFF00"/>
                          </a:solidFill>
                          <a:effectLst>
                            <a:outerShdw blurRad="38100" dist="38100" dir="2700000" algn="tl">
                              <a:srgbClr val="000000">
                                <a:alpha val="43137"/>
                              </a:srgbClr>
                            </a:outerShdw>
                          </a:effectLst>
                        </a:rPr>
                        <a:t>YELLOW</a:t>
                      </a:r>
                      <a:endParaRPr lang="en-US" sz="1100" dirty="0">
                        <a:solidFill>
                          <a:srgbClr val="FFFF0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dirty="0" smtClean="0">
                          <a:effectLst>
                            <a:outerShdw blurRad="38100" dist="38100" dir="2700000" algn="tl">
                              <a:srgbClr val="000000">
                                <a:alpha val="43137"/>
                              </a:srgbClr>
                            </a:outerShdw>
                          </a:effectLst>
                        </a:rPr>
                        <a:t>Main Room</a:t>
                      </a:r>
                    </a:p>
                    <a:p>
                      <a:pPr marL="0" marR="0">
                        <a:lnSpc>
                          <a:spcPct val="115000"/>
                        </a:lnSpc>
                        <a:spcBef>
                          <a:spcPts val="0"/>
                        </a:spcBef>
                        <a:spcAft>
                          <a:spcPts val="0"/>
                        </a:spcAft>
                      </a:pPr>
                      <a:r>
                        <a:rPr lang="en-US" sz="2400" b="1" dirty="0" smtClean="0">
                          <a:effectLst>
                            <a:outerShdw blurRad="38100" dist="38100" dir="2700000" algn="tl">
                              <a:srgbClr val="000000">
                                <a:alpha val="43137"/>
                              </a:srgbClr>
                            </a:outerShdw>
                          </a:effectLst>
                        </a:rPr>
                        <a:t>Social Studies Network Preview</a:t>
                      </a:r>
                      <a:endParaRPr lang="en-US" sz="2400" b="1" dirty="0" smtClean="0">
                        <a:effectLst>
                          <a:outerShdw blurRad="38100" dist="38100" dir="2700000" algn="tl">
                            <a:srgbClr val="000000">
                              <a:alpha val="43137"/>
                            </a:srgbClr>
                          </a:outerShdw>
                        </a:effectLst>
                        <a:latin typeface="+mn-lt"/>
                        <a:ea typeface="Calibri"/>
                        <a:cs typeface="Times New Roman"/>
                      </a:endParaRPr>
                    </a:p>
                    <a:p>
                      <a:pPr marL="0" marR="0">
                        <a:lnSpc>
                          <a:spcPct val="115000"/>
                        </a:lnSpc>
                        <a:spcBef>
                          <a:spcPts val="0"/>
                        </a:spcBef>
                        <a:spcAft>
                          <a:spcPts val="0"/>
                        </a:spcAft>
                      </a:pPr>
                      <a:endParaRPr lang="en-US" sz="2000" b="1" dirty="0">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dirty="0" smtClean="0">
                          <a:solidFill>
                            <a:srgbClr val="0070C0"/>
                          </a:solidFill>
                          <a:effectLst>
                            <a:outerShdw blurRad="38100" dist="38100" dir="2700000" algn="tl">
                              <a:srgbClr val="000000">
                                <a:alpha val="43137"/>
                              </a:srgbClr>
                            </a:outerShdw>
                          </a:effectLst>
                        </a:rPr>
                        <a:t>Front Room</a:t>
                      </a:r>
                    </a:p>
                    <a:p>
                      <a:pPr marL="0" marR="0">
                        <a:lnSpc>
                          <a:spcPct val="115000"/>
                        </a:lnSpc>
                        <a:spcBef>
                          <a:spcPts val="0"/>
                        </a:spcBef>
                        <a:spcAft>
                          <a:spcPts val="0"/>
                        </a:spcAft>
                      </a:pPr>
                      <a:r>
                        <a:rPr lang="en-US" sz="2400" b="1" dirty="0" smtClean="0">
                          <a:solidFill>
                            <a:srgbClr val="0070C0"/>
                          </a:solidFill>
                          <a:effectLst>
                            <a:outerShdw blurRad="38100" dist="38100" dir="2700000" algn="tl">
                              <a:srgbClr val="000000">
                                <a:alpha val="43137"/>
                              </a:srgbClr>
                            </a:outerShdw>
                          </a:effectLst>
                        </a:rPr>
                        <a:t>Science Network Update</a:t>
                      </a:r>
                      <a:endParaRPr lang="en-US" sz="2400" b="1" dirty="0">
                        <a:solidFill>
                          <a:srgbClr val="0070C0"/>
                        </a:solidFill>
                        <a:effectLst>
                          <a:outerShdw blurRad="38100" dist="38100" dir="2700000" algn="tl">
                            <a:srgbClr val="000000">
                              <a:alpha val="43137"/>
                            </a:srgbClr>
                          </a:outerShdw>
                        </a:effectLst>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dirty="0" smtClean="0">
                          <a:solidFill>
                            <a:srgbClr val="7030A0"/>
                          </a:solidFill>
                          <a:effectLst>
                            <a:outerShdw blurRad="38100" dist="38100" dir="2700000" algn="tl">
                              <a:srgbClr val="000000">
                                <a:alpha val="43137"/>
                              </a:srgbClr>
                            </a:outerShdw>
                          </a:effectLst>
                        </a:rPr>
                        <a:t>Side Hallway</a:t>
                      </a:r>
                    </a:p>
                    <a:p>
                      <a:pPr marL="0" marR="0">
                        <a:lnSpc>
                          <a:spcPct val="115000"/>
                        </a:lnSpc>
                        <a:spcBef>
                          <a:spcPts val="0"/>
                        </a:spcBef>
                        <a:spcAft>
                          <a:spcPts val="0"/>
                        </a:spcAft>
                      </a:pPr>
                      <a:r>
                        <a:rPr lang="en-US" sz="2400" b="1" dirty="0" smtClean="0">
                          <a:solidFill>
                            <a:srgbClr val="7030A0"/>
                          </a:solidFill>
                          <a:effectLst>
                            <a:outerShdw blurRad="38100" dist="38100" dir="2700000" algn="tl">
                              <a:srgbClr val="000000">
                                <a:alpha val="43137"/>
                              </a:srgbClr>
                            </a:outerShdw>
                          </a:effectLst>
                        </a:rPr>
                        <a:t>Analyzing</a:t>
                      </a:r>
                      <a:r>
                        <a:rPr lang="en-US" sz="2400" b="1" baseline="0" dirty="0" smtClean="0">
                          <a:solidFill>
                            <a:srgbClr val="7030A0"/>
                          </a:solidFill>
                          <a:effectLst>
                            <a:outerShdw blurRad="38100" dist="38100" dir="2700000" algn="tl">
                              <a:srgbClr val="000000">
                                <a:alpha val="43137"/>
                              </a:srgbClr>
                            </a:outerShdw>
                          </a:effectLst>
                        </a:rPr>
                        <a:t> Student Work</a:t>
                      </a:r>
                      <a:endParaRPr lang="en-US" sz="2400" b="1" dirty="0">
                        <a:solidFill>
                          <a:srgbClr val="7030A0"/>
                        </a:solidFill>
                        <a:effectLst>
                          <a:outerShdw blurRad="38100" dist="38100" dir="2700000" algn="tl">
                            <a:srgbClr val="000000">
                              <a:alpha val="43137"/>
                            </a:srgbClr>
                          </a:outerShdw>
                        </a:effectLst>
                        <a:latin typeface="+mn-lt"/>
                        <a:ea typeface="Calibri"/>
                        <a:cs typeface="Times New Roman"/>
                      </a:endParaRPr>
                    </a:p>
                  </a:txBody>
                  <a:tcPr marL="68580" marR="68580" marT="0" marB="0"/>
                </a:tc>
              </a:tr>
              <a:tr h="1682410">
                <a:tc>
                  <a:txBody>
                    <a:bodyPr/>
                    <a:lstStyle/>
                    <a:p>
                      <a:pPr marL="0" marR="0">
                        <a:lnSpc>
                          <a:spcPct val="115000"/>
                        </a:lnSpc>
                        <a:spcBef>
                          <a:spcPts val="0"/>
                        </a:spcBef>
                        <a:spcAft>
                          <a:spcPts val="0"/>
                        </a:spcAft>
                      </a:pPr>
                      <a:r>
                        <a:rPr lang="en-US" sz="1800" dirty="0" smtClean="0">
                          <a:solidFill>
                            <a:srgbClr val="0070C0"/>
                          </a:solidFill>
                          <a:effectLst>
                            <a:outerShdw blurRad="38100" dist="38100" dir="2700000" algn="tl">
                              <a:srgbClr val="000000">
                                <a:alpha val="43137"/>
                              </a:srgbClr>
                            </a:outerShdw>
                          </a:effectLst>
                        </a:rPr>
                        <a:t>BLUE</a:t>
                      </a:r>
                      <a:endParaRPr lang="en-US" sz="1800" dirty="0">
                        <a:solidFill>
                          <a:srgbClr val="0070C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dirty="0" smtClean="0">
                          <a:solidFill>
                            <a:srgbClr val="0070C0"/>
                          </a:solidFill>
                          <a:effectLst>
                            <a:outerShdw blurRad="38100" dist="38100" dir="2700000" algn="tl">
                              <a:srgbClr val="000000">
                                <a:alpha val="43137"/>
                              </a:srgbClr>
                            </a:outerShdw>
                          </a:effectLst>
                        </a:rPr>
                        <a:t>Front Room</a:t>
                      </a:r>
                    </a:p>
                    <a:p>
                      <a:pPr marL="0" marR="0">
                        <a:lnSpc>
                          <a:spcPct val="115000"/>
                        </a:lnSpc>
                        <a:spcBef>
                          <a:spcPts val="0"/>
                        </a:spcBef>
                        <a:spcAft>
                          <a:spcPts val="0"/>
                        </a:spcAft>
                      </a:pPr>
                      <a:r>
                        <a:rPr lang="en-US" sz="2400" b="1" dirty="0" smtClean="0">
                          <a:solidFill>
                            <a:srgbClr val="0070C0"/>
                          </a:solidFill>
                          <a:effectLst>
                            <a:outerShdw blurRad="38100" dist="38100" dir="2700000" algn="tl">
                              <a:srgbClr val="000000">
                                <a:alpha val="43137"/>
                              </a:srgbClr>
                            </a:outerShdw>
                          </a:effectLst>
                        </a:rPr>
                        <a:t>Science Network Update</a:t>
                      </a:r>
                      <a:endParaRPr lang="en-US" sz="2400" b="1" dirty="0">
                        <a:solidFill>
                          <a:srgbClr val="0070C0"/>
                        </a:solidFill>
                        <a:effectLst>
                          <a:outerShdw blurRad="38100" dist="38100" dir="2700000" algn="tl">
                            <a:srgbClr val="000000">
                              <a:alpha val="43137"/>
                            </a:srgbClr>
                          </a:outerShdw>
                        </a:effectLst>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dirty="0" smtClean="0">
                          <a:solidFill>
                            <a:srgbClr val="7030A0"/>
                          </a:solidFill>
                          <a:effectLst>
                            <a:outerShdw blurRad="38100" dist="38100" dir="2700000" algn="tl">
                              <a:srgbClr val="000000">
                                <a:alpha val="43137"/>
                              </a:srgbClr>
                            </a:outerShdw>
                          </a:effectLst>
                        </a:rPr>
                        <a:t>Side Hallway</a:t>
                      </a:r>
                    </a:p>
                    <a:p>
                      <a:pPr marL="0" marR="0">
                        <a:lnSpc>
                          <a:spcPct val="115000"/>
                        </a:lnSpc>
                        <a:spcBef>
                          <a:spcPts val="0"/>
                        </a:spcBef>
                        <a:spcAft>
                          <a:spcPts val="0"/>
                        </a:spcAft>
                      </a:pPr>
                      <a:r>
                        <a:rPr lang="en-US" sz="2400" b="1" dirty="0" smtClean="0">
                          <a:solidFill>
                            <a:srgbClr val="7030A0"/>
                          </a:solidFill>
                          <a:effectLst>
                            <a:outerShdw blurRad="38100" dist="38100" dir="2700000" algn="tl">
                              <a:srgbClr val="000000">
                                <a:alpha val="43137"/>
                              </a:srgbClr>
                            </a:outerShdw>
                          </a:effectLst>
                        </a:rPr>
                        <a:t>Analyzing</a:t>
                      </a:r>
                      <a:r>
                        <a:rPr lang="en-US" sz="2400" b="1" baseline="0" dirty="0" smtClean="0">
                          <a:solidFill>
                            <a:srgbClr val="7030A0"/>
                          </a:solidFill>
                          <a:effectLst>
                            <a:outerShdw blurRad="38100" dist="38100" dir="2700000" algn="tl">
                              <a:srgbClr val="000000">
                                <a:alpha val="43137"/>
                              </a:srgbClr>
                            </a:outerShdw>
                          </a:effectLst>
                        </a:rPr>
                        <a:t> Student Work</a:t>
                      </a:r>
                      <a:endParaRPr lang="en-US" sz="2400" b="1" dirty="0" smtClean="0">
                        <a:solidFill>
                          <a:srgbClr val="7030A0"/>
                        </a:solidFill>
                        <a:effectLst>
                          <a:outerShdw blurRad="38100" dist="38100" dir="2700000" algn="tl">
                            <a:srgbClr val="000000">
                              <a:alpha val="43137"/>
                            </a:srgbClr>
                          </a:outerShdw>
                        </a:effectLst>
                        <a:latin typeface="+mn-lt"/>
                        <a:ea typeface="Calibri"/>
                        <a:cs typeface="Times New Roman"/>
                      </a:endParaRPr>
                    </a:p>
                    <a:p>
                      <a:pPr marL="0" marR="0">
                        <a:lnSpc>
                          <a:spcPct val="115000"/>
                        </a:lnSpc>
                        <a:spcBef>
                          <a:spcPts val="0"/>
                        </a:spcBef>
                        <a:spcAft>
                          <a:spcPts val="0"/>
                        </a:spcAft>
                      </a:pPr>
                      <a:endParaRPr lang="en-US" sz="2400" b="1" dirty="0">
                        <a:solidFill>
                          <a:srgbClr val="7030A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dirty="0" smtClean="0">
                          <a:effectLst>
                            <a:outerShdw blurRad="38100" dist="38100" dir="2700000" algn="tl">
                              <a:srgbClr val="000000">
                                <a:alpha val="43137"/>
                              </a:srgbClr>
                            </a:outerShdw>
                          </a:effectLst>
                        </a:rPr>
                        <a:t>Main </a:t>
                      </a:r>
                      <a:r>
                        <a:rPr lang="en-US" sz="2400" b="1" dirty="0">
                          <a:effectLst>
                            <a:outerShdw blurRad="38100" dist="38100" dir="2700000" algn="tl">
                              <a:srgbClr val="000000">
                                <a:alpha val="43137"/>
                              </a:srgbClr>
                            </a:outerShdw>
                          </a:effectLst>
                        </a:rPr>
                        <a:t>Room</a:t>
                      </a:r>
                    </a:p>
                    <a:p>
                      <a:pPr marL="0" marR="0">
                        <a:lnSpc>
                          <a:spcPct val="115000"/>
                        </a:lnSpc>
                        <a:spcBef>
                          <a:spcPts val="0"/>
                        </a:spcBef>
                        <a:spcAft>
                          <a:spcPts val="0"/>
                        </a:spcAft>
                      </a:pPr>
                      <a:r>
                        <a:rPr lang="en-US" sz="2400" b="1" dirty="0" smtClean="0">
                          <a:effectLst>
                            <a:outerShdw blurRad="38100" dist="38100" dir="2700000" algn="tl">
                              <a:srgbClr val="000000">
                                <a:alpha val="43137"/>
                              </a:srgbClr>
                            </a:outerShdw>
                          </a:effectLst>
                        </a:rPr>
                        <a:t>Social Studies Network Preview</a:t>
                      </a:r>
                      <a:endParaRPr lang="en-US" sz="2400" b="1" dirty="0">
                        <a:effectLst>
                          <a:outerShdw blurRad="38100" dist="38100" dir="2700000" algn="tl">
                            <a:srgbClr val="000000">
                              <a:alpha val="43137"/>
                            </a:srgbClr>
                          </a:outerShdw>
                        </a:effectLst>
                        <a:latin typeface="Calibri"/>
                        <a:ea typeface="Calibri"/>
                        <a:cs typeface="Times New Roman"/>
                      </a:endParaRPr>
                    </a:p>
                  </a:txBody>
                  <a:tcPr marL="68580" marR="68580" marT="0" marB="0"/>
                </a:tc>
              </a:tr>
            </a:tbl>
          </a:graphicData>
        </a:graphic>
      </p:graphicFrame>
      <p:sp>
        <p:nvSpPr>
          <p:cNvPr id="5" name="Flowchart: Connector 4"/>
          <p:cNvSpPr/>
          <p:nvPr/>
        </p:nvSpPr>
        <p:spPr>
          <a:xfrm>
            <a:off x="117475" y="3348038"/>
            <a:ext cx="809625" cy="774700"/>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Flowchart: Connector 5"/>
          <p:cNvSpPr/>
          <p:nvPr/>
        </p:nvSpPr>
        <p:spPr>
          <a:xfrm>
            <a:off x="166688" y="1598613"/>
            <a:ext cx="762000" cy="779462"/>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lowchart: Connector 6"/>
          <p:cNvSpPr/>
          <p:nvPr/>
        </p:nvSpPr>
        <p:spPr>
          <a:xfrm>
            <a:off x="153988" y="5280025"/>
            <a:ext cx="795337" cy="766763"/>
          </a:xfrm>
          <a:prstGeom prst="flowChartConnector">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ight Arrow 2"/>
          <p:cNvSpPr/>
          <p:nvPr/>
        </p:nvSpPr>
        <p:spPr>
          <a:xfrm>
            <a:off x="2600325" y="2255838"/>
            <a:ext cx="979488" cy="48418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ight Arrow 7"/>
          <p:cNvSpPr/>
          <p:nvPr/>
        </p:nvSpPr>
        <p:spPr>
          <a:xfrm>
            <a:off x="5965825" y="2293938"/>
            <a:ext cx="977900" cy="48418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ight Arrow 8"/>
          <p:cNvSpPr/>
          <p:nvPr/>
        </p:nvSpPr>
        <p:spPr>
          <a:xfrm>
            <a:off x="4306888" y="4438650"/>
            <a:ext cx="979487" cy="48418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ight Arrow 10"/>
          <p:cNvSpPr/>
          <p:nvPr/>
        </p:nvSpPr>
        <p:spPr>
          <a:xfrm>
            <a:off x="2667000" y="6065838"/>
            <a:ext cx="977900" cy="485775"/>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ight Arrow 11"/>
          <p:cNvSpPr/>
          <p:nvPr/>
        </p:nvSpPr>
        <p:spPr>
          <a:xfrm>
            <a:off x="5840413" y="6069013"/>
            <a:ext cx="977900" cy="485775"/>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501047128"/>
      </p:ext>
    </p:extLst>
  </p:cSld>
  <p:clrMapOvr>
    <a:masterClrMapping/>
  </p:clrMapOvr>
  <p:transition spd="slow">
    <p:push dir="u"/>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i="1" dirty="0" smtClean="0">
                <a:effectLst>
                  <a:outerShdw blurRad="38100" dist="38100" dir="2700000" algn="tl">
                    <a:srgbClr val="000000">
                      <a:alpha val="43137"/>
                    </a:srgbClr>
                  </a:outerShdw>
                </a:effectLst>
              </a:rPr>
              <a:t>ANALYZING STUDENT WORK</a:t>
            </a:r>
            <a:endParaRPr lang="en-US" b="1" i="1" dirty="0">
              <a:effectLst>
                <a:outerShdw blurRad="38100" dist="38100" dir="2700000" algn="tl">
                  <a:srgbClr val="000000">
                    <a:alpha val="43137"/>
                  </a:srgbClr>
                </a:outerShdw>
              </a:effectLst>
            </a:endParaRPr>
          </a:p>
        </p:txBody>
      </p:sp>
      <p:pic>
        <p:nvPicPr>
          <p:cNvPr id="1028" name="Picture 4" descr="C:\Users\dwaggon\AppData\Local\Microsoft\Windows\Temporary Internet Files\Content.IE5\LQ0SP236\MP90044646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2886" y="1372810"/>
            <a:ext cx="5624349" cy="374956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4164126"/>
            <a:ext cx="9270124" cy="1569660"/>
          </a:xfrm>
          <a:prstGeom prst="rect">
            <a:avLst/>
          </a:prstGeom>
          <a:solidFill>
            <a:srgbClr val="FFFF00"/>
          </a:solidFill>
        </p:spPr>
        <p:txBody>
          <a:bodyPr wrap="square" rtlCol="0">
            <a:spAutoFit/>
          </a:bodyPr>
          <a:lstStyle/>
          <a:p>
            <a:pPr algn="ctr"/>
            <a:r>
              <a:rPr lang="en-US" sz="3200" dirty="0" smtClean="0"/>
              <a:t>Kelly Philbeck KDE/CKEC</a:t>
            </a:r>
          </a:p>
          <a:p>
            <a:pPr algn="ctr"/>
            <a:r>
              <a:rPr lang="en-US" sz="3200" dirty="0">
                <a:hlinkClick r:id="rId3"/>
              </a:rPr>
              <a:t>k</a:t>
            </a:r>
            <a:r>
              <a:rPr lang="en-US" sz="3200" dirty="0" smtClean="0">
                <a:hlinkClick r:id="rId3"/>
              </a:rPr>
              <a:t>elly.philbeck@education.ky.gov</a:t>
            </a:r>
            <a:endParaRPr lang="en-US" sz="3200" dirty="0" smtClean="0"/>
          </a:p>
          <a:p>
            <a:pPr algn="ctr"/>
            <a:r>
              <a:rPr lang="en-US" sz="3200" dirty="0" smtClean="0">
                <a:hlinkClick r:id="rId4"/>
              </a:rPr>
              <a:t>www.kellyphilbeck.com</a:t>
            </a:r>
            <a:endParaRPr lang="en-US" sz="3200" dirty="0"/>
          </a:p>
        </p:txBody>
      </p:sp>
      <p:sp>
        <p:nvSpPr>
          <p:cNvPr id="7" name="TextBox 6"/>
          <p:cNvSpPr txBox="1"/>
          <p:nvPr/>
        </p:nvSpPr>
        <p:spPr>
          <a:xfrm>
            <a:off x="0" y="5733786"/>
            <a:ext cx="9144000" cy="1107996"/>
          </a:xfrm>
          <a:prstGeom prst="rect">
            <a:avLst/>
          </a:prstGeom>
          <a:solidFill>
            <a:srgbClr val="92D050"/>
          </a:solidFill>
        </p:spPr>
        <p:txBody>
          <a:bodyPr wrap="square" rtlCol="0">
            <a:spAutoFit/>
          </a:bodyPr>
          <a:lstStyle/>
          <a:p>
            <a:endParaRPr lang="en-US" sz="1000" dirty="0" smtClean="0"/>
          </a:p>
          <a:p>
            <a:r>
              <a:rPr lang="en-US" sz="2800" b="1" i="1" dirty="0" smtClean="0">
                <a:effectLst>
                  <a:outerShdw blurRad="38100" dist="38100" dir="2700000" algn="tl">
                    <a:srgbClr val="000000">
                      <a:alpha val="43137"/>
                    </a:srgbClr>
                  </a:outerShdw>
                </a:effectLst>
              </a:rPr>
              <a:t>WEBSITES:              </a:t>
            </a:r>
            <a:r>
              <a:rPr lang="en-US" sz="2800" b="1" dirty="0" smtClean="0">
                <a:hlinkClick r:id="rId5"/>
              </a:rPr>
              <a:t>www.nsrfharmony.org</a:t>
            </a:r>
            <a:endParaRPr lang="en-US" sz="2800" b="1" dirty="0" smtClean="0"/>
          </a:p>
          <a:p>
            <a:pPr algn="ctr"/>
            <a:r>
              <a:rPr lang="en-US" sz="2800" b="1" dirty="0" smtClean="0">
                <a:hlinkClick r:id="rId6"/>
              </a:rPr>
              <a:t>www.aspendrl.org</a:t>
            </a:r>
            <a:endParaRPr lang="en-US" sz="2800" b="1" dirty="0"/>
          </a:p>
        </p:txBody>
      </p:sp>
    </p:spTree>
    <p:extLst>
      <p:ext uri="{BB962C8B-B14F-4D97-AF65-F5344CB8AC3E}">
        <p14:creationId xmlns:p14="http://schemas.microsoft.com/office/powerpoint/2010/main" val="13529626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2785" y="2092143"/>
            <a:ext cx="8404015" cy="3450696"/>
          </a:xfrm>
        </p:spPr>
        <p:txBody>
          <a:bodyPr>
            <a:normAutofit/>
          </a:bodyPr>
          <a:lstStyle/>
          <a:p>
            <a:r>
              <a:rPr lang="en-US" sz="3600" dirty="0" smtClean="0"/>
              <a:t>Learning from Student Work – Overview</a:t>
            </a:r>
          </a:p>
          <a:p>
            <a:r>
              <a:rPr lang="en-US" sz="3600" dirty="0" smtClean="0"/>
              <a:t>Tuning Protocol</a:t>
            </a:r>
          </a:p>
          <a:p>
            <a:r>
              <a:rPr lang="en-US" sz="3600" dirty="0" smtClean="0"/>
              <a:t>Tuning Protocol Worksheet</a:t>
            </a:r>
            <a:endParaRPr lang="en-US" sz="3600" dirty="0"/>
          </a:p>
        </p:txBody>
      </p:sp>
      <p:sp>
        <p:nvSpPr>
          <p:cNvPr id="3" name="Slide Number Placeholder 2"/>
          <p:cNvSpPr>
            <a:spLocks noGrp="1"/>
          </p:cNvSpPr>
          <p:nvPr>
            <p:ph type="sldNum" sz="quarter" idx="12"/>
          </p:nvPr>
        </p:nvSpPr>
        <p:spPr/>
        <p:txBody>
          <a:bodyPr/>
          <a:lstStyle/>
          <a:p>
            <a:fld id="{537CC710-C139-134D-BCAE-BAD71A1747D8}" type="slidenum">
              <a:rPr lang="en-US" smtClean="0"/>
              <a:t>105</a:t>
            </a:fld>
            <a:endParaRPr lang="en-US" dirty="0"/>
          </a:p>
        </p:txBody>
      </p:sp>
      <p:sp>
        <p:nvSpPr>
          <p:cNvPr id="4" name="Title 3"/>
          <p:cNvSpPr>
            <a:spLocks noGrp="1"/>
          </p:cNvSpPr>
          <p:nvPr>
            <p:ph type="title"/>
          </p:nvPr>
        </p:nvSpPr>
        <p:spPr/>
        <p:txBody>
          <a:bodyPr>
            <a:normAutofit/>
          </a:bodyPr>
          <a:lstStyle/>
          <a:p>
            <a:r>
              <a:rPr lang="en-US" sz="6600" b="1" dirty="0" smtClean="0">
                <a:effectLst>
                  <a:outerShdw blurRad="38100" dist="38100" dir="2700000" algn="tl">
                    <a:srgbClr val="000000">
                      <a:alpha val="43137"/>
                    </a:srgbClr>
                  </a:outerShdw>
                </a:effectLst>
              </a:rPr>
              <a:t>TUNING PROTOCOL</a:t>
            </a:r>
            <a:endParaRPr lang="en-US" sz="6600" b="1" dirty="0">
              <a:effectLst>
                <a:outerShdw blurRad="38100" dist="38100" dir="2700000" algn="tl">
                  <a:srgbClr val="000000">
                    <a:alpha val="43137"/>
                  </a:srgbClr>
                </a:outerShdw>
              </a:effectLst>
            </a:endParaRPr>
          </a:p>
        </p:txBody>
      </p:sp>
      <p:sp>
        <p:nvSpPr>
          <p:cNvPr id="5" name="TextBox 4"/>
          <p:cNvSpPr txBox="1"/>
          <p:nvPr/>
        </p:nvSpPr>
        <p:spPr>
          <a:xfrm>
            <a:off x="5582225" y="5756967"/>
            <a:ext cx="2698175" cy="461665"/>
          </a:xfrm>
          <a:prstGeom prst="rect">
            <a:avLst/>
          </a:prstGeom>
          <a:solidFill>
            <a:srgbClr val="FFFF00"/>
          </a:solidFill>
        </p:spPr>
        <p:txBody>
          <a:bodyPr wrap="none" rtlCol="0">
            <a:spAutoFit/>
          </a:bodyPr>
          <a:lstStyle/>
          <a:p>
            <a:r>
              <a:rPr lang="en-US" sz="2400" b="1" dirty="0" smtClean="0"/>
              <a:t>Packet pages 43-48</a:t>
            </a:r>
            <a:endParaRPr lang="en-US" sz="2400" b="1" dirty="0"/>
          </a:p>
        </p:txBody>
      </p:sp>
      <p:pic>
        <p:nvPicPr>
          <p:cNvPr id="2050" name="Picture 2" descr="C:\Users\dwaggon\AppData\Local\Microsoft\Windows\Temporary Internet Files\Content.IE5\SWM4YWU0\MC900039006[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4991" y="4235298"/>
            <a:ext cx="2146097" cy="1983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079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4952" y="1755919"/>
            <a:ext cx="8639503" cy="3450696"/>
          </a:xfrm>
        </p:spPr>
        <p:txBody>
          <a:bodyPr/>
          <a:lstStyle/>
          <a:p>
            <a:r>
              <a:rPr lang="en-US" sz="2800" dirty="0" smtClean="0">
                <a:solidFill>
                  <a:schemeClr val="tx1"/>
                </a:solidFill>
              </a:rPr>
              <a:t>Information sheet – explanatory module</a:t>
            </a:r>
          </a:p>
          <a:p>
            <a:r>
              <a:rPr lang="en-US" sz="2800" dirty="0" smtClean="0">
                <a:solidFill>
                  <a:schemeClr val="tx1"/>
                </a:solidFill>
              </a:rPr>
              <a:t>HS Student work sample</a:t>
            </a:r>
          </a:p>
          <a:p>
            <a:r>
              <a:rPr lang="en-US" sz="2800" dirty="0" smtClean="0">
                <a:solidFill>
                  <a:schemeClr val="tx1"/>
                </a:solidFill>
              </a:rPr>
              <a:t>Definitions of LDC Informational/Expository Scoring Elements </a:t>
            </a:r>
          </a:p>
          <a:p>
            <a:r>
              <a:rPr lang="en-US" sz="2800" dirty="0" smtClean="0">
                <a:solidFill>
                  <a:schemeClr val="tx1"/>
                </a:solidFill>
              </a:rPr>
              <a:t>Scoring Rubric for Informational or Explanatory Template Tasks</a:t>
            </a:r>
            <a:endParaRPr lang="en-US" sz="2800" dirty="0">
              <a:solidFill>
                <a:schemeClr val="tx1"/>
              </a:solidFill>
            </a:endParaRPr>
          </a:p>
        </p:txBody>
      </p:sp>
      <p:sp>
        <p:nvSpPr>
          <p:cNvPr id="3" name="Slide Number Placeholder 2"/>
          <p:cNvSpPr>
            <a:spLocks noGrp="1"/>
          </p:cNvSpPr>
          <p:nvPr>
            <p:ph type="sldNum" sz="quarter" idx="12"/>
          </p:nvPr>
        </p:nvSpPr>
        <p:spPr/>
        <p:txBody>
          <a:bodyPr/>
          <a:lstStyle/>
          <a:p>
            <a:fld id="{537CC710-C139-134D-BCAE-BAD71A1747D8}" type="slidenum">
              <a:rPr lang="en-US" smtClean="0"/>
              <a:t>106</a:t>
            </a:fld>
            <a:endParaRPr lang="en-US" dirty="0"/>
          </a:p>
        </p:txBody>
      </p:sp>
      <p:sp>
        <p:nvSpPr>
          <p:cNvPr id="4" name="Title 3"/>
          <p:cNvSpPr>
            <a:spLocks noGrp="1"/>
          </p:cNvSpPr>
          <p:nvPr>
            <p:ph type="title"/>
          </p:nvPr>
        </p:nvSpPr>
        <p:spPr/>
        <p:txBody>
          <a:bodyPr/>
          <a:lstStyle/>
          <a:p>
            <a:r>
              <a:rPr lang="en-US" b="1" i="1" dirty="0" smtClean="0">
                <a:effectLst>
                  <a:outerShdw blurRad="38100" dist="38100" dir="2700000" algn="tl">
                    <a:srgbClr val="000000">
                      <a:alpha val="43137"/>
                    </a:srgbClr>
                  </a:outerShdw>
                </a:effectLst>
              </a:rPr>
              <a:t>Literacy Design Collaborative</a:t>
            </a:r>
            <a:endParaRPr lang="en-US" b="1" i="1" dirty="0">
              <a:effectLst>
                <a:outerShdw blurRad="38100" dist="38100" dir="2700000" algn="tl">
                  <a:srgbClr val="000000">
                    <a:alpha val="43137"/>
                  </a:srgbClr>
                </a:outerShdw>
              </a:effectLst>
            </a:endParaRPr>
          </a:p>
        </p:txBody>
      </p:sp>
      <p:sp>
        <p:nvSpPr>
          <p:cNvPr id="5" name="TextBox 4"/>
          <p:cNvSpPr txBox="1"/>
          <p:nvPr/>
        </p:nvSpPr>
        <p:spPr>
          <a:xfrm>
            <a:off x="616087" y="5619071"/>
            <a:ext cx="2678938" cy="461665"/>
          </a:xfrm>
          <a:prstGeom prst="rect">
            <a:avLst/>
          </a:prstGeom>
          <a:solidFill>
            <a:srgbClr val="FFFF00"/>
          </a:solidFill>
        </p:spPr>
        <p:txBody>
          <a:bodyPr wrap="none" rtlCol="0">
            <a:spAutoFit/>
          </a:bodyPr>
          <a:lstStyle/>
          <a:p>
            <a:r>
              <a:rPr lang="en-US" sz="2400" b="1" dirty="0" smtClean="0"/>
              <a:t>Packet pages 49-53</a:t>
            </a:r>
            <a:endParaRPr lang="en-US" sz="2400" b="1" dirty="0"/>
          </a:p>
        </p:txBody>
      </p:sp>
      <p:pic>
        <p:nvPicPr>
          <p:cNvPr id="3074" name="Picture 2" descr="C:\Users\dwaggon\AppData\Local\Microsoft\Windows\Temporary Internet Files\Content.IE5\SWM4YWU0\MP90038777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4248912"/>
            <a:ext cx="3657600" cy="2609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3369275"/>
      </p:ext>
    </p:extLst>
  </p:cSld>
  <p:clrMapOvr>
    <a:masterClrMapping/>
  </p:clrMapOvr>
  <p:transition spd="slow">
    <p:wheel spokes="1"/>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762000"/>
          </a:xfrm>
        </p:spPr>
        <p:txBody>
          <a:bodyPr/>
          <a:lstStyle/>
          <a:p>
            <a:pPr>
              <a:defRPr/>
            </a:pPr>
            <a:r>
              <a:rPr lang="en-US" b="1" i="1" dirty="0" smtClean="0">
                <a:solidFill>
                  <a:schemeClr val="tx1"/>
                </a:solidFill>
                <a:effectLst>
                  <a:outerShdw blurRad="38100" dist="38100" dir="2700000" algn="tl">
                    <a:srgbClr val="000000">
                      <a:alpha val="43137"/>
                    </a:srgbClr>
                  </a:outerShdw>
                </a:effectLst>
                <a:ea typeface="MS PGothic" pitchFamily="34" charset="-128"/>
              </a:rPr>
              <a:t>Concurrent Sessions</a:t>
            </a:r>
            <a:endParaRPr lang="en-US" b="1" i="1" dirty="0">
              <a:solidFill>
                <a:schemeClr val="tx1"/>
              </a:solidFill>
              <a:effectLst>
                <a:outerShdw blurRad="38100" dist="38100" dir="2700000" algn="tl">
                  <a:srgbClr val="000000">
                    <a:alpha val="43137"/>
                  </a:srgbClr>
                </a:outerShdw>
              </a:effectLst>
              <a:ea typeface="MS PGothic" pitchFamily="34" charset="-128"/>
            </a:endParaRPr>
          </a:p>
        </p:txBody>
      </p:sp>
      <p:graphicFrame>
        <p:nvGraphicFramePr>
          <p:cNvPr id="4" name="Table 3"/>
          <p:cNvGraphicFramePr>
            <a:graphicFrameLocks noGrp="1"/>
          </p:cNvGraphicFramePr>
          <p:nvPr>
            <p:extLst>
              <p:ext uri="{D42A27DB-BD31-4B8C-83A1-F6EECF244321}">
                <p14:modId xmlns:p14="http://schemas.microsoft.com/office/powerpoint/2010/main" val="143762913"/>
              </p:ext>
            </p:extLst>
          </p:nvPr>
        </p:nvGraphicFramePr>
        <p:xfrm>
          <a:off x="0" y="685800"/>
          <a:ext cx="9144000" cy="5945275"/>
        </p:xfrm>
        <a:graphic>
          <a:graphicData uri="http://schemas.openxmlformats.org/drawingml/2006/table">
            <a:tbl>
              <a:tblPr firstRow="1" firstCol="1" bandRow="1">
                <a:tableStyleId>{5C22544A-7EE6-4342-B048-85BDC9FD1C3A}</a:tableStyleId>
              </a:tblPr>
              <a:tblGrid>
                <a:gridCol w="1113182"/>
                <a:gridCol w="2544418"/>
                <a:gridCol w="2582821"/>
                <a:gridCol w="2903579"/>
              </a:tblGrid>
              <a:tr h="477357">
                <a:tc>
                  <a:txBody>
                    <a:bodyPr/>
                    <a:lstStyle/>
                    <a:p>
                      <a:pPr marL="0" marR="0">
                        <a:lnSpc>
                          <a:spcPct val="115000"/>
                        </a:lnSpc>
                        <a:spcBef>
                          <a:spcPts val="0"/>
                        </a:spcBef>
                        <a:spcAft>
                          <a:spcPts val="0"/>
                        </a:spcAft>
                      </a:pPr>
                      <a:r>
                        <a:rPr lang="en-US" sz="1600" dirty="0" smtClean="0">
                          <a:solidFill>
                            <a:schemeClr val="tx1"/>
                          </a:solidFill>
                          <a:effectLst/>
                        </a:rPr>
                        <a:t>groups</a:t>
                      </a:r>
                      <a:endParaRPr lang="en-US" sz="1100" dirty="0">
                        <a:solidFill>
                          <a:schemeClr val="tx1"/>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a:effectLst>
                            <a:outerShdw blurRad="38100" dist="38100" dir="2700000" algn="tl">
                              <a:srgbClr val="000000">
                                <a:alpha val="43137"/>
                              </a:srgbClr>
                            </a:outerShdw>
                          </a:effectLst>
                        </a:rPr>
                        <a:t>Session 1</a:t>
                      </a:r>
                      <a:endParaRPr lang="en-US" sz="2400" b="1">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a:effectLst>
                            <a:outerShdw blurRad="38100" dist="38100" dir="2700000" algn="tl">
                              <a:srgbClr val="000000">
                                <a:alpha val="43137"/>
                              </a:srgbClr>
                            </a:outerShdw>
                          </a:effectLst>
                        </a:rPr>
                        <a:t>Session 2</a:t>
                      </a:r>
                      <a:endParaRPr lang="en-US" sz="2400" b="1">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dirty="0">
                          <a:effectLst>
                            <a:outerShdw blurRad="38100" dist="38100" dir="2700000" algn="tl">
                              <a:srgbClr val="000000">
                                <a:alpha val="43137"/>
                              </a:srgbClr>
                            </a:outerShdw>
                          </a:effectLst>
                        </a:rPr>
                        <a:t>Session 3</a:t>
                      </a:r>
                      <a:endParaRPr lang="en-US" sz="2400" b="1" dirty="0">
                        <a:effectLst>
                          <a:outerShdw blurRad="38100" dist="38100" dir="2700000" algn="tl">
                            <a:srgbClr val="000000">
                              <a:alpha val="43137"/>
                            </a:srgbClr>
                          </a:outerShdw>
                        </a:effectLst>
                        <a:latin typeface="Calibri"/>
                        <a:ea typeface="Calibri"/>
                        <a:cs typeface="Times New Roman"/>
                      </a:endParaRPr>
                    </a:p>
                  </a:txBody>
                  <a:tcPr marL="68580" marR="68580" marT="0" marB="0"/>
                </a:tc>
              </a:tr>
              <a:tr h="1892711">
                <a:tc>
                  <a:txBody>
                    <a:bodyPr/>
                    <a:lstStyle/>
                    <a:p>
                      <a:pPr marL="0" marR="0">
                        <a:lnSpc>
                          <a:spcPct val="115000"/>
                        </a:lnSpc>
                        <a:spcBef>
                          <a:spcPts val="0"/>
                        </a:spcBef>
                        <a:spcAft>
                          <a:spcPts val="0"/>
                        </a:spcAft>
                      </a:pPr>
                      <a:r>
                        <a:rPr lang="en-US" sz="2400" dirty="0" smtClean="0">
                          <a:solidFill>
                            <a:srgbClr val="FF0000"/>
                          </a:solidFill>
                          <a:effectLst>
                            <a:outerShdw blurRad="38100" dist="38100" dir="2700000" algn="tl">
                              <a:srgbClr val="000000">
                                <a:alpha val="43137"/>
                              </a:srgbClr>
                            </a:outerShdw>
                          </a:effectLst>
                          <a:latin typeface="Calibri"/>
                          <a:ea typeface="Calibri"/>
                          <a:cs typeface="Times New Roman"/>
                        </a:rPr>
                        <a:t>  RED</a:t>
                      </a:r>
                      <a:endParaRPr lang="en-US" sz="2400" dirty="0">
                        <a:solidFill>
                          <a:srgbClr val="FF000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dirty="0">
                          <a:solidFill>
                            <a:srgbClr val="7030A0"/>
                          </a:solidFill>
                          <a:effectLst>
                            <a:outerShdw blurRad="38100" dist="38100" dir="2700000" algn="tl">
                              <a:srgbClr val="000000">
                                <a:alpha val="43137"/>
                              </a:srgbClr>
                            </a:outerShdw>
                          </a:effectLst>
                        </a:rPr>
                        <a:t>Side Hallway</a:t>
                      </a:r>
                    </a:p>
                    <a:p>
                      <a:pPr marL="0" marR="0">
                        <a:lnSpc>
                          <a:spcPct val="115000"/>
                        </a:lnSpc>
                        <a:spcBef>
                          <a:spcPts val="0"/>
                        </a:spcBef>
                        <a:spcAft>
                          <a:spcPts val="0"/>
                        </a:spcAft>
                      </a:pPr>
                      <a:r>
                        <a:rPr lang="en-US" sz="2400" b="1" dirty="0" smtClean="0">
                          <a:solidFill>
                            <a:srgbClr val="7030A0"/>
                          </a:solidFill>
                          <a:effectLst>
                            <a:outerShdw blurRad="38100" dist="38100" dir="2700000" algn="tl">
                              <a:srgbClr val="000000">
                                <a:alpha val="43137"/>
                              </a:srgbClr>
                            </a:outerShdw>
                          </a:effectLst>
                        </a:rPr>
                        <a:t>Analyzing</a:t>
                      </a:r>
                      <a:r>
                        <a:rPr lang="en-US" sz="2400" b="1" baseline="0" dirty="0" smtClean="0">
                          <a:solidFill>
                            <a:srgbClr val="7030A0"/>
                          </a:solidFill>
                          <a:effectLst>
                            <a:outerShdw blurRad="38100" dist="38100" dir="2700000" algn="tl">
                              <a:srgbClr val="000000">
                                <a:alpha val="43137"/>
                              </a:srgbClr>
                            </a:outerShdw>
                          </a:effectLst>
                        </a:rPr>
                        <a:t> Student Work</a:t>
                      </a:r>
                      <a:endParaRPr lang="en-US" sz="2400" b="1" dirty="0">
                        <a:solidFill>
                          <a:srgbClr val="7030A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dirty="0" smtClean="0">
                          <a:effectLst>
                            <a:outerShdw blurRad="38100" dist="38100" dir="2700000" algn="tl">
                              <a:srgbClr val="000000">
                                <a:alpha val="43137"/>
                              </a:srgbClr>
                            </a:outerShdw>
                          </a:effectLst>
                        </a:rPr>
                        <a:t>Main Room</a:t>
                      </a:r>
                    </a:p>
                    <a:p>
                      <a:pPr marL="0" marR="0">
                        <a:lnSpc>
                          <a:spcPct val="115000"/>
                        </a:lnSpc>
                        <a:spcBef>
                          <a:spcPts val="0"/>
                        </a:spcBef>
                        <a:spcAft>
                          <a:spcPts val="0"/>
                        </a:spcAft>
                      </a:pPr>
                      <a:r>
                        <a:rPr lang="en-US" sz="2400" b="1" dirty="0" smtClean="0">
                          <a:effectLst>
                            <a:outerShdw blurRad="38100" dist="38100" dir="2700000" algn="tl">
                              <a:srgbClr val="000000">
                                <a:alpha val="43137"/>
                              </a:srgbClr>
                            </a:outerShdw>
                          </a:effectLst>
                        </a:rPr>
                        <a:t>Social Studies Network Preview</a:t>
                      </a:r>
                      <a:endParaRPr lang="en-US" sz="2400" b="1" dirty="0" smtClean="0">
                        <a:effectLst>
                          <a:outerShdw blurRad="38100" dist="38100" dir="2700000" algn="tl">
                            <a:srgbClr val="000000">
                              <a:alpha val="43137"/>
                            </a:srgbClr>
                          </a:outerShdw>
                        </a:effectLst>
                        <a:latin typeface="+mn-lt"/>
                        <a:ea typeface="Calibri"/>
                        <a:cs typeface="Times New Roman"/>
                      </a:endParaRPr>
                    </a:p>
                    <a:p>
                      <a:pPr marL="0" marR="0">
                        <a:lnSpc>
                          <a:spcPct val="115000"/>
                        </a:lnSpc>
                        <a:spcBef>
                          <a:spcPts val="0"/>
                        </a:spcBef>
                        <a:spcAft>
                          <a:spcPts val="0"/>
                        </a:spcAft>
                      </a:pPr>
                      <a:endParaRPr lang="en-US" sz="2000" b="1" dirty="0">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dirty="0" smtClean="0">
                          <a:solidFill>
                            <a:srgbClr val="0070C0"/>
                          </a:solidFill>
                          <a:effectLst>
                            <a:outerShdw blurRad="38100" dist="38100" dir="2700000" algn="tl">
                              <a:srgbClr val="000000">
                                <a:alpha val="43137"/>
                              </a:srgbClr>
                            </a:outerShdw>
                          </a:effectLst>
                        </a:rPr>
                        <a:t>Front </a:t>
                      </a:r>
                      <a:r>
                        <a:rPr lang="en-US" sz="2400" b="1" dirty="0">
                          <a:solidFill>
                            <a:srgbClr val="0070C0"/>
                          </a:solidFill>
                          <a:effectLst>
                            <a:outerShdw blurRad="38100" dist="38100" dir="2700000" algn="tl">
                              <a:srgbClr val="000000">
                                <a:alpha val="43137"/>
                              </a:srgbClr>
                            </a:outerShdw>
                          </a:effectLst>
                        </a:rPr>
                        <a:t>Room</a:t>
                      </a:r>
                    </a:p>
                    <a:p>
                      <a:pPr marL="0" marR="0">
                        <a:lnSpc>
                          <a:spcPct val="115000"/>
                        </a:lnSpc>
                        <a:spcBef>
                          <a:spcPts val="0"/>
                        </a:spcBef>
                        <a:spcAft>
                          <a:spcPts val="0"/>
                        </a:spcAft>
                      </a:pPr>
                      <a:r>
                        <a:rPr lang="en-US" sz="2400" b="1" dirty="0" smtClean="0">
                          <a:solidFill>
                            <a:srgbClr val="0070C0"/>
                          </a:solidFill>
                          <a:effectLst>
                            <a:outerShdw blurRad="38100" dist="38100" dir="2700000" algn="tl">
                              <a:srgbClr val="000000">
                                <a:alpha val="43137"/>
                              </a:srgbClr>
                            </a:outerShdw>
                          </a:effectLst>
                        </a:rPr>
                        <a:t>Science Network Update</a:t>
                      </a:r>
                      <a:endParaRPr lang="en-US" sz="2400" b="1" dirty="0">
                        <a:solidFill>
                          <a:srgbClr val="0070C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r>
              <a:tr h="1892711">
                <a:tc>
                  <a:txBody>
                    <a:bodyPr/>
                    <a:lstStyle/>
                    <a:p>
                      <a:pPr marL="0" marR="0">
                        <a:lnSpc>
                          <a:spcPct val="115000"/>
                        </a:lnSpc>
                        <a:spcBef>
                          <a:spcPts val="0"/>
                        </a:spcBef>
                        <a:spcAft>
                          <a:spcPts val="0"/>
                        </a:spcAft>
                      </a:pPr>
                      <a:r>
                        <a:rPr lang="en-US" sz="1600" dirty="0" smtClean="0">
                          <a:solidFill>
                            <a:srgbClr val="FFFF00"/>
                          </a:solidFill>
                          <a:effectLst>
                            <a:outerShdw blurRad="38100" dist="38100" dir="2700000" algn="tl">
                              <a:srgbClr val="000000">
                                <a:alpha val="43137"/>
                              </a:srgbClr>
                            </a:outerShdw>
                          </a:effectLst>
                        </a:rPr>
                        <a:t>YELLOW</a:t>
                      </a:r>
                      <a:endParaRPr lang="en-US" sz="1100" dirty="0">
                        <a:solidFill>
                          <a:srgbClr val="FFFF0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dirty="0" smtClean="0">
                          <a:effectLst>
                            <a:outerShdw blurRad="38100" dist="38100" dir="2700000" algn="tl">
                              <a:srgbClr val="000000">
                                <a:alpha val="43137"/>
                              </a:srgbClr>
                            </a:outerShdw>
                          </a:effectLst>
                        </a:rPr>
                        <a:t>Main Room</a:t>
                      </a:r>
                    </a:p>
                    <a:p>
                      <a:pPr marL="0" marR="0">
                        <a:lnSpc>
                          <a:spcPct val="115000"/>
                        </a:lnSpc>
                        <a:spcBef>
                          <a:spcPts val="0"/>
                        </a:spcBef>
                        <a:spcAft>
                          <a:spcPts val="0"/>
                        </a:spcAft>
                      </a:pPr>
                      <a:r>
                        <a:rPr lang="en-US" sz="2400" b="1" dirty="0" smtClean="0">
                          <a:effectLst>
                            <a:outerShdw blurRad="38100" dist="38100" dir="2700000" algn="tl">
                              <a:srgbClr val="000000">
                                <a:alpha val="43137"/>
                              </a:srgbClr>
                            </a:outerShdw>
                          </a:effectLst>
                        </a:rPr>
                        <a:t>Social Studies Network Preview</a:t>
                      </a:r>
                      <a:endParaRPr lang="en-US" sz="2400" b="1" dirty="0" smtClean="0">
                        <a:effectLst>
                          <a:outerShdw blurRad="38100" dist="38100" dir="2700000" algn="tl">
                            <a:srgbClr val="000000">
                              <a:alpha val="43137"/>
                            </a:srgbClr>
                          </a:outerShdw>
                        </a:effectLst>
                        <a:latin typeface="+mn-lt"/>
                        <a:ea typeface="Calibri"/>
                        <a:cs typeface="Times New Roman"/>
                      </a:endParaRPr>
                    </a:p>
                    <a:p>
                      <a:pPr marL="0" marR="0">
                        <a:lnSpc>
                          <a:spcPct val="115000"/>
                        </a:lnSpc>
                        <a:spcBef>
                          <a:spcPts val="0"/>
                        </a:spcBef>
                        <a:spcAft>
                          <a:spcPts val="0"/>
                        </a:spcAft>
                      </a:pPr>
                      <a:endParaRPr lang="en-US" sz="2000" b="1" dirty="0">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dirty="0" smtClean="0">
                          <a:solidFill>
                            <a:srgbClr val="0070C0"/>
                          </a:solidFill>
                          <a:effectLst>
                            <a:outerShdw blurRad="38100" dist="38100" dir="2700000" algn="tl">
                              <a:srgbClr val="000000">
                                <a:alpha val="43137"/>
                              </a:srgbClr>
                            </a:outerShdw>
                          </a:effectLst>
                        </a:rPr>
                        <a:t>Front Room</a:t>
                      </a:r>
                    </a:p>
                    <a:p>
                      <a:pPr marL="0" marR="0">
                        <a:lnSpc>
                          <a:spcPct val="115000"/>
                        </a:lnSpc>
                        <a:spcBef>
                          <a:spcPts val="0"/>
                        </a:spcBef>
                        <a:spcAft>
                          <a:spcPts val="0"/>
                        </a:spcAft>
                      </a:pPr>
                      <a:r>
                        <a:rPr lang="en-US" sz="2400" b="1" dirty="0" smtClean="0">
                          <a:solidFill>
                            <a:srgbClr val="0070C0"/>
                          </a:solidFill>
                          <a:effectLst>
                            <a:outerShdw blurRad="38100" dist="38100" dir="2700000" algn="tl">
                              <a:srgbClr val="000000">
                                <a:alpha val="43137"/>
                              </a:srgbClr>
                            </a:outerShdw>
                          </a:effectLst>
                        </a:rPr>
                        <a:t>Science Network Update</a:t>
                      </a:r>
                      <a:endParaRPr lang="en-US" sz="2400" b="1" dirty="0">
                        <a:solidFill>
                          <a:srgbClr val="0070C0"/>
                        </a:solidFill>
                        <a:effectLst>
                          <a:outerShdw blurRad="38100" dist="38100" dir="2700000" algn="tl">
                            <a:srgbClr val="000000">
                              <a:alpha val="43137"/>
                            </a:srgbClr>
                          </a:outerShdw>
                        </a:effectLst>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dirty="0" smtClean="0">
                          <a:solidFill>
                            <a:srgbClr val="7030A0"/>
                          </a:solidFill>
                          <a:effectLst>
                            <a:outerShdw blurRad="38100" dist="38100" dir="2700000" algn="tl">
                              <a:srgbClr val="000000">
                                <a:alpha val="43137"/>
                              </a:srgbClr>
                            </a:outerShdw>
                          </a:effectLst>
                        </a:rPr>
                        <a:t>Side Hallway</a:t>
                      </a:r>
                    </a:p>
                    <a:p>
                      <a:pPr marL="0" marR="0">
                        <a:lnSpc>
                          <a:spcPct val="115000"/>
                        </a:lnSpc>
                        <a:spcBef>
                          <a:spcPts val="0"/>
                        </a:spcBef>
                        <a:spcAft>
                          <a:spcPts val="0"/>
                        </a:spcAft>
                      </a:pPr>
                      <a:r>
                        <a:rPr lang="en-US" sz="2400" b="1" dirty="0" smtClean="0">
                          <a:solidFill>
                            <a:srgbClr val="7030A0"/>
                          </a:solidFill>
                          <a:effectLst>
                            <a:outerShdw blurRad="38100" dist="38100" dir="2700000" algn="tl">
                              <a:srgbClr val="000000">
                                <a:alpha val="43137"/>
                              </a:srgbClr>
                            </a:outerShdw>
                          </a:effectLst>
                        </a:rPr>
                        <a:t>Analyzing</a:t>
                      </a:r>
                      <a:r>
                        <a:rPr lang="en-US" sz="2400" b="1" baseline="0" dirty="0" smtClean="0">
                          <a:solidFill>
                            <a:srgbClr val="7030A0"/>
                          </a:solidFill>
                          <a:effectLst>
                            <a:outerShdw blurRad="38100" dist="38100" dir="2700000" algn="tl">
                              <a:srgbClr val="000000">
                                <a:alpha val="43137"/>
                              </a:srgbClr>
                            </a:outerShdw>
                          </a:effectLst>
                        </a:rPr>
                        <a:t> Student Work</a:t>
                      </a:r>
                      <a:endParaRPr lang="en-US" sz="2400" b="1" dirty="0">
                        <a:solidFill>
                          <a:srgbClr val="7030A0"/>
                        </a:solidFill>
                        <a:effectLst>
                          <a:outerShdw blurRad="38100" dist="38100" dir="2700000" algn="tl">
                            <a:srgbClr val="000000">
                              <a:alpha val="43137"/>
                            </a:srgbClr>
                          </a:outerShdw>
                        </a:effectLst>
                        <a:latin typeface="+mn-lt"/>
                        <a:ea typeface="Calibri"/>
                        <a:cs typeface="Times New Roman"/>
                      </a:endParaRPr>
                    </a:p>
                  </a:txBody>
                  <a:tcPr marL="68580" marR="68580" marT="0" marB="0"/>
                </a:tc>
              </a:tr>
              <a:tr h="1682410">
                <a:tc>
                  <a:txBody>
                    <a:bodyPr/>
                    <a:lstStyle/>
                    <a:p>
                      <a:pPr marL="0" marR="0">
                        <a:lnSpc>
                          <a:spcPct val="115000"/>
                        </a:lnSpc>
                        <a:spcBef>
                          <a:spcPts val="0"/>
                        </a:spcBef>
                        <a:spcAft>
                          <a:spcPts val="0"/>
                        </a:spcAft>
                      </a:pPr>
                      <a:r>
                        <a:rPr lang="en-US" sz="1800" dirty="0" smtClean="0">
                          <a:solidFill>
                            <a:srgbClr val="0070C0"/>
                          </a:solidFill>
                          <a:effectLst>
                            <a:outerShdw blurRad="38100" dist="38100" dir="2700000" algn="tl">
                              <a:srgbClr val="000000">
                                <a:alpha val="43137"/>
                              </a:srgbClr>
                            </a:outerShdw>
                          </a:effectLst>
                        </a:rPr>
                        <a:t>BLUE</a:t>
                      </a:r>
                      <a:endParaRPr lang="en-US" sz="1800" dirty="0">
                        <a:solidFill>
                          <a:srgbClr val="0070C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dirty="0" smtClean="0">
                          <a:solidFill>
                            <a:srgbClr val="0070C0"/>
                          </a:solidFill>
                          <a:effectLst>
                            <a:outerShdw blurRad="38100" dist="38100" dir="2700000" algn="tl">
                              <a:srgbClr val="000000">
                                <a:alpha val="43137"/>
                              </a:srgbClr>
                            </a:outerShdw>
                          </a:effectLst>
                        </a:rPr>
                        <a:t>Front Room</a:t>
                      </a:r>
                    </a:p>
                    <a:p>
                      <a:pPr marL="0" marR="0">
                        <a:lnSpc>
                          <a:spcPct val="115000"/>
                        </a:lnSpc>
                        <a:spcBef>
                          <a:spcPts val="0"/>
                        </a:spcBef>
                        <a:spcAft>
                          <a:spcPts val="0"/>
                        </a:spcAft>
                      </a:pPr>
                      <a:r>
                        <a:rPr lang="en-US" sz="2400" b="1" dirty="0" smtClean="0">
                          <a:solidFill>
                            <a:srgbClr val="0070C0"/>
                          </a:solidFill>
                          <a:effectLst>
                            <a:outerShdw blurRad="38100" dist="38100" dir="2700000" algn="tl">
                              <a:srgbClr val="000000">
                                <a:alpha val="43137"/>
                              </a:srgbClr>
                            </a:outerShdw>
                          </a:effectLst>
                        </a:rPr>
                        <a:t>Science Network Update</a:t>
                      </a:r>
                      <a:endParaRPr lang="en-US" sz="2400" b="1" dirty="0">
                        <a:solidFill>
                          <a:srgbClr val="0070C0"/>
                        </a:solidFill>
                        <a:effectLst>
                          <a:outerShdw blurRad="38100" dist="38100" dir="2700000" algn="tl">
                            <a:srgbClr val="000000">
                              <a:alpha val="43137"/>
                            </a:srgbClr>
                          </a:outerShdw>
                        </a:effectLst>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dirty="0" smtClean="0">
                          <a:solidFill>
                            <a:srgbClr val="7030A0"/>
                          </a:solidFill>
                          <a:effectLst>
                            <a:outerShdw blurRad="38100" dist="38100" dir="2700000" algn="tl">
                              <a:srgbClr val="000000">
                                <a:alpha val="43137"/>
                              </a:srgbClr>
                            </a:outerShdw>
                          </a:effectLst>
                        </a:rPr>
                        <a:t>Side Hallway</a:t>
                      </a:r>
                    </a:p>
                    <a:p>
                      <a:pPr marL="0" marR="0">
                        <a:lnSpc>
                          <a:spcPct val="115000"/>
                        </a:lnSpc>
                        <a:spcBef>
                          <a:spcPts val="0"/>
                        </a:spcBef>
                        <a:spcAft>
                          <a:spcPts val="0"/>
                        </a:spcAft>
                      </a:pPr>
                      <a:r>
                        <a:rPr lang="en-US" sz="2400" b="1" dirty="0" smtClean="0">
                          <a:solidFill>
                            <a:srgbClr val="7030A0"/>
                          </a:solidFill>
                          <a:effectLst>
                            <a:outerShdw blurRad="38100" dist="38100" dir="2700000" algn="tl">
                              <a:srgbClr val="000000">
                                <a:alpha val="43137"/>
                              </a:srgbClr>
                            </a:outerShdw>
                          </a:effectLst>
                        </a:rPr>
                        <a:t>Analyzing</a:t>
                      </a:r>
                      <a:r>
                        <a:rPr lang="en-US" sz="2400" b="1" baseline="0" dirty="0" smtClean="0">
                          <a:solidFill>
                            <a:srgbClr val="7030A0"/>
                          </a:solidFill>
                          <a:effectLst>
                            <a:outerShdw blurRad="38100" dist="38100" dir="2700000" algn="tl">
                              <a:srgbClr val="000000">
                                <a:alpha val="43137"/>
                              </a:srgbClr>
                            </a:outerShdw>
                          </a:effectLst>
                        </a:rPr>
                        <a:t> Student Work</a:t>
                      </a:r>
                      <a:endParaRPr lang="en-US" sz="2400" b="1" dirty="0" smtClean="0">
                        <a:solidFill>
                          <a:srgbClr val="7030A0"/>
                        </a:solidFill>
                        <a:effectLst>
                          <a:outerShdw blurRad="38100" dist="38100" dir="2700000" algn="tl">
                            <a:srgbClr val="000000">
                              <a:alpha val="43137"/>
                            </a:srgbClr>
                          </a:outerShdw>
                        </a:effectLst>
                        <a:latin typeface="+mn-lt"/>
                        <a:ea typeface="Calibri"/>
                        <a:cs typeface="Times New Roman"/>
                      </a:endParaRPr>
                    </a:p>
                    <a:p>
                      <a:pPr marL="0" marR="0">
                        <a:lnSpc>
                          <a:spcPct val="115000"/>
                        </a:lnSpc>
                        <a:spcBef>
                          <a:spcPts val="0"/>
                        </a:spcBef>
                        <a:spcAft>
                          <a:spcPts val="0"/>
                        </a:spcAft>
                      </a:pPr>
                      <a:endParaRPr lang="en-US" sz="2400" b="1" dirty="0">
                        <a:solidFill>
                          <a:srgbClr val="7030A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dirty="0" smtClean="0">
                          <a:effectLst>
                            <a:outerShdw blurRad="38100" dist="38100" dir="2700000" algn="tl">
                              <a:srgbClr val="000000">
                                <a:alpha val="43137"/>
                              </a:srgbClr>
                            </a:outerShdw>
                          </a:effectLst>
                        </a:rPr>
                        <a:t>Main </a:t>
                      </a:r>
                      <a:r>
                        <a:rPr lang="en-US" sz="2400" b="1" dirty="0">
                          <a:effectLst>
                            <a:outerShdw blurRad="38100" dist="38100" dir="2700000" algn="tl">
                              <a:srgbClr val="000000">
                                <a:alpha val="43137"/>
                              </a:srgbClr>
                            </a:outerShdw>
                          </a:effectLst>
                        </a:rPr>
                        <a:t>Room</a:t>
                      </a:r>
                    </a:p>
                    <a:p>
                      <a:pPr marL="0" marR="0">
                        <a:lnSpc>
                          <a:spcPct val="115000"/>
                        </a:lnSpc>
                        <a:spcBef>
                          <a:spcPts val="0"/>
                        </a:spcBef>
                        <a:spcAft>
                          <a:spcPts val="0"/>
                        </a:spcAft>
                      </a:pPr>
                      <a:r>
                        <a:rPr lang="en-US" sz="2400" b="1" dirty="0" smtClean="0">
                          <a:effectLst>
                            <a:outerShdw blurRad="38100" dist="38100" dir="2700000" algn="tl">
                              <a:srgbClr val="000000">
                                <a:alpha val="43137"/>
                              </a:srgbClr>
                            </a:outerShdw>
                          </a:effectLst>
                        </a:rPr>
                        <a:t>Social Studies Network Preview</a:t>
                      </a:r>
                      <a:endParaRPr lang="en-US" sz="2400" b="1" dirty="0">
                        <a:effectLst>
                          <a:outerShdw blurRad="38100" dist="38100" dir="2700000" algn="tl">
                            <a:srgbClr val="000000">
                              <a:alpha val="43137"/>
                            </a:srgbClr>
                          </a:outerShdw>
                        </a:effectLst>
                        <a:latin typeface="Calibri"/>
                        <a:ea typeface="Calibri"/>
                        <a:cs typeface="Times New Roman"/>
                      </a:endParaRPr>
                    </a:p>
                  </a:txBody>
                  <a:tcPr marL="68580" marR="68580" marT="0" marB="0"/>
                </a:tc>
              </a:tr>
            </a:tbl>
          </a:graphicData>
        </a:graphic>
      </p:graphicFrame>
      <p:sp>
        <p:nvSpPr>
          <p:cNvPr id="5" name="Flowchart: Connector 4"/>
          <p:cNvSpPr/>
          <p:nvPr/>
        </p:nvSpPr>
        <p:spPr>
          <a:xfrm>
            <a:off x="117475" y="3348038"/>
            <a:ext cx="809625" cy="774700"/>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Flowchart: Connector 5"/>
          <p:cNvSpPr/>
          <p:nvPr/>
        </p:nvSpPr>
        <p:spPr>
          <a:xfrm>
            <a:off x="166688" y="1598613"/>
            <a:ext cx="762000" cy="779462"/>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lowchart: Connector 6"/>
          <p:cNvSpPr/>
          <p:nvPr/>
        </p:nvSpPr>
        <p:spPr>
          <a:xfrm>
            <a:off x="153988" y="5280025"/>
            <a:ext cx="795337" cy="766763"/>
          </a:xfrm>
          <a:prstGeom prst="flowChartConnector">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ight Arrow 2"/>
          <p:cNvSpPr/>
          <p:nvPr/>
        </p:nvSpPr>
        <p:spPr>
          <a:xfrm>
            <a:off x="2600325" y="2255838"/>
            <a:ext cx="979488" cy="48418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ight Arrow 7"/>
          <p:cNvSpPr/>
          <p:nvPr/>
        </p:nvSpPr>
        <p:spPr>
          <a:xfrm>
            <a:off x="5965825" y="2293938"/>
            <a:ext cx="977900" cy="48418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ight Arrow 8"/>
          <p:cNvSpPr/>
          <p:nvPr/>
        </p:nvSpPr>
        <p:spPr>
          <a:xfrm>
            <a:off x="4306888" y="4438650"/>
            <a:ext cx="979487" cy="48418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ight Arrow 10"/>
          <p:cNvSpPr/>
          <p:nvPr/>
        </p:nvSpPr>
        <p:spPr>
          <a:xfrm>
            <a:off x="2667000" y="6065838"/>
            <a:ext cx="977900" cy="485775"/>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ight Arrow 11"/>
          <p:cNvSpPr/>
          <p:nvPr/>
        </p:nvSpPr>
        <p:spPr>
          <a:xfrm>
            <a:off x="5840413" y="6069013"/>
            <a:ext cx="977900" cy="485775"/>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501047128"/>
      </p:ext>
    </p:extLst>
  </p:cSld>
  <p:clrMapOvr>
    <a:masterClrMapping/>
  </p:clrMapOvr>
  <p:transition spd="slow">
    <p:push dir="u"/>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3164592"/>
            <a:ext cx="7408333" cy="3450696"/>
          </a:xfrm>
        </p:spPr>
        <p:txBody>
          <a:bodyPr/>
          <a:lstStyle/>
          <a:p>
            <a:endParaRPr lang="en-US"/>
          </a:p>
        </p:txBody>
      </p:sp>
      <p:sp>
        <p:nvSpPr>
          <p:cNvPr id="3" name="Slide Number Placeholder 2"/>
          <p:cNvSpPr>
            <a:spLocks noGrp="1"/>
          </p:cNvSpPr>
          <p:nvPr>
            <p:ph type="sldNum" sz="quarter" idx="12"/>
          </p:nvPr>
        </p:nvSpPr>
        <p:spPr/>
        <p:txBody>
          <a:bodyPr/>
          <a:lstStyle/>
          <a:p>
            <a:fld id="{537CC710-C139-134D-BCAE-BAD71A1747D8}" type="slidenum">
              <a:rPr lang="en-US" smtClean="0"/>
              <a:t>108</a:t>
            </a:fld>
            <a:endParaRPr lang="en-US" dirty="0"/>
          </a:p>
        </p:txBody>
      </p:sp>
      <p:sp>
        <p:nvSpPr>
          <p:cNvPr id="4" name="Title 3"/>
          <p:cNvSpPr>
            <a:spLocks noGrp="1"/>
          </p:cNvSpPr>
          <p:nvPr>
            <p:ph type="title"/>
          </p:nvPr>
        </p:nvSpPr>
        <p:spPr>
          <a:xfrm>
            <a:off x="165538" y="748232"/>
            <a:ext cx="8939048" cy="1252728"/>
          </a:xfrm>
        </p:spPr>
        <p:txBody>
          <a:bodyPr>
            <a:normAutofit fontScale="90000"/>
          </a:bodyPr>
          <a:lstStyle/>
          <a:p>
            <a:r>
              <a:rPr lang="en-US" b="1" dirty="0" smtClean="0">
                <a:solidFill>
                  <a:schemeClr val="tx1"/>
                </a:solidFill>
              </a:rPr>
              <a:t>Wednesday, February </a:t>
            </a:r>
            <a:r>
              <a:rPr lang="en-US" b="1" dirty="0">
                <a:solidFill>
                  <a:schemeClr val="tx1"/>
                </a:solidFill>
              </a:rPr>
              <a:t>26 </a:t>
            </a:r>
            <a:r>
              <a:rPr lang="en-US" b="1" dirty="0" smtClean="0">
                <a:solidFill>
                  <a:schemeClr val="tx1"/>
                </a:solidFill>
              </a:rPr>
              <a:t/>
            </a:r>
            <a:br>
              <a:rPr lang="en-US" b="1" dirty="0" smtClean="0">
                <a:solidFill>
                  <a:schemeClr val="tx1"/>
                </a:solidFill>
              </a:rPr>
            </a:br>
            <a:r>
              <a:rPr lang="en-US" b="1" i="1" dirty="0" smtClean="0"/>
              <a:t>CKEC </a:t>
            </a:r>
            <a:r>
              <a:rPr lang="en-US" b="1" i="1" dirty="0"/>
              <a:t>Certified Evaluation </a:t>
            </a:r>
            <a:r>
              <a:rPr lang="en-US" b="1" i="1" dirty="0" smtClean="0"/>
              <a:t>Plan Training</a:t>
            </a:r>
            <a:r>
              <a:rPr lang="en-US" b="1" dirty="0" smtClean="0"/>
              <a:t/>
            </a:r>
            <a:br>
              <a:rPr lang="en-US" b="1" dirty="0" smtClean="0"/>
            </a:br>
            <a:r>
              <a:rPr lang="en-US" b="1" i="1" dirty="0" err="1" smtClean="0">
                <a:solidFill>
                  <a:srgbClr val="002060"/>
                </a:solidFill>
                <a:effectLst>
                  <a:outerShdw blurRad="38100" dist="38100" dir="2700000" algn="tl">
                    <a:srgbClr val="000000">
                      <a:alpha val="43137"/>
                    </a:srgbClr>
                  </a:outerShdw>
                </a:effectLst>
              </a:rPr>
              <a:t>NorthEast</a:t>
            </a:r>
            <a:r>
              <a:rPr lang="en-US" b="1" i="1" dirty="0" smtClean="0">
                <a:solidFill>
                  <a:srgbClr val="002060"/>
                </a:solidFill>
                <a:effectLst>
                  <a:outerShdw blurRad="38100" dist="38100" dir="2700000" algn="tl">
                    <a:srgbClr val="000000">
                      <a:alpha val="43137"/>
                    </a:srgbClr>
                  </a:outerShdw>
                </a:effectLst>
              </a:rPr>
              <a:t> Christian Church</a:t>
            </a:r>
            <a:r>
              <a:rPr lang="en-US" b="1" dirty="0" smtClean="0"/>
              <a:t/>
            </a:r>
            <a:br>
              <a:rPr lang="en-US" b="1" dirty="0" smtClean="0"/>
            </a:br>
            <a:r>
              <a:rPr lang="en-US" b="1" dirty="0" smtClean="0">
                <a:solidFill>
                  <a:schemeClr val="tx1"/>
                </a:solidFill>
              </a:rPr>
              <a:t>9:00am – 4:00pm</a:t>
            </a:r>
            <a:endParaRPr lang="en-US" dirty="0">
              <a:solidFill>
                <a:schemeClr val="tx1"/>
              </a:solidFill>
            </a:endParaRPr>
          </a:p>
        </p:txBody>
      </p:sp>
      <p:sp>
        <p:nvSpPr>
          <p:cNvPr id="5" name="TextBox 4"/>
          <p:cNvSpPr txBox="1"/>
          <p:nvPr/>
        </p:nvSpPr>
        <p:spPr>
          <a:xfrm>
            <a:off x="0" y="5588443"/>
            <a:ext cx="9270124" cy="1323439"/>
          </a:xfrm>
          <a:prstGeom prst="rect">
            <a:avLst/>
          </a:prstGeom>
          <a:solidFill>
            <a:srgbClr val="FFFF00"/>
          </a:solidFill>
        </p:spPr>
        <p:txBody>
          <a:bodyPr wrap="square" rtlCol="0">
            <a:spAutoFit/>
          </a:bodyPr>
          <a:lstStyle/>
          <a:p>
            <a:pPr algn="ctr"/>
            <a:endParaRPr lang="en-US" sz="800" b="1" dirty="0" smtClean="0">
              <a:effectLst>
                <a:outerShdw blurRad="38100" dist="38100" dir="2700000" algn="tl">
                  <a:srgbClr val="000000">
                    <a:alpha val="43137"/>
                  </a:srgbClr>
                </a:outerShdw>
              </a:effectLst>
            </a:endParaRPr>
          </a:p>
          <a:p>
            <a:pPr algn="ctr"/>
            <a:r>
              <a:rPr lang="en-US" sz="3200" b="1" dirty="0" smtClean="0">
                <a:effectLst>
                  <a:outerShdw blurRad="38100" dist="38100" dir="2700000" algn="tl">
                    <a:srgbClr val="000000">
                      <a:alpha val="43137"/>
                    </a:srgbClr>
                  </a:outerShdw>
                </a:effectLst>
              </a:rPr>
              <a:t>Mike Cassady CKEC/KDE - PGES</a:t>
            </a:r>
          </a:p>
          <a:p>
            <a:pPr algn="ctr"/>
            <a:r>
              <a:rPr lang="en-US" sz="3200" b="1" dirty="0" smtClean="0">
                <a:hlinkClick r:id="rId2"/>
              </a:rPr>
              <a:t>mike.cassady@ckec.org</a:t>
            </a:r>
            <a:endParaRPr lang="en-US" sz="3200" b="1" dirty="0" smtClean="0"/>
          </a:p>
          <a:p>
            <a:pPr algn="ctr"/>
            <a:endParaRPr lang="en-US" sz="800" dirty="0" smtClean="0"/>
          </a:p>
        </p:txBody>
      </p:sp>
      <p:pic>
        <p:nvPicPr>
          <p:cNvPr id="4101" name="Picture 5" descr="C:\Users\dwaggon\AppData\Local\Microsoft\Windows\Temporary Internet Files\Content.IE5\1GIVP4A7\MP91021639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3658" y="2662603"/>
            <a:ext cx="3929029" cy="3422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9196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827" y="3405352"/>
            <a:ext cx="9144000" cy="2426631"/>
          </a:xfrm>
        </p:spPr>
        <p:txBody>
          <a:bodyPr>
            <a:normAutofit fontScale="92500"/>
          </a:bodyPr>
          <a:lstStyle/>
          <a:p>
            <a:pPr marL="0" indent="0">
              <a:buFont typeface="Wingdings 2" pitchFamily="18" charset="2"/>
              <a:buNone/>
              <a:defRPr/>
            </a:pPr>
            <a:r>
              <a:rPr lang="en-US" sz="3800" dirty="0" smtClean="0">
                <a:effectLst>
                  <a:outerShdw blurRad="38100" dist="38100" dir="2700000" algn="tl">
                    <a:srgbClr val="000000">
                      <a:alpha val="43137"/>
                    </a:srgbClr>
                  </a:outerShdw>
                </a:effectLst>
                <a:ea typeface="MS PGothic" pitchFamily="34" charset="-128"/>
              </a:rPr>
              <a:t>Use the </a:t>
            </a:r>
            <a:r>
              <a:rPr lang="en-US" sz="3800" b="1" i="1" dirty="0" smtClean="0">
                <a:solidFill>
                  <a:schemeClr val="tx1"/>
                </a:solidFill>
                <a:effectLst>
                  <a:outerShdw blurRad="38100" dist="38100" dir="2700000" algn="tl">
                    <a:srgbClr val="000000">
                      <a:alpha val="43137"/>
                    </a:srgbClr>
                  </a:outerShdw>
                </a:effectLst>
                <a:ea typeface="MS PGothic" pitchFamily="34" charset="-128"/>
              </a:rPr>
              <a:t>Plan for Full Scale Implementation </a:t>
            </a:r>
            <a:r>
              <a:rPr lang="en-US" sz="3800" dirty="0" smtClean="0">
                <a:effectLst>
                  <a:outerShdw blurRad="38100" dist="38100" dir="2700000" algn="tl">
                    <a:srgbClr val="000000">
                      <a:alpha val="43137"/>
                    </a:srgbClr>
                  </a:outerShdw>
                </a:effectLst>
                <a:ea typeface="MS PGothic" pitchFamily="34" charset="-128"/>
              </a:rPr>
              <a:t>organizer to begin to plan what you need to do or have in place each month so all teachers and leaders will be ready by </a:t>
            </a:r>
            <a:r>
              <a:rPr lang="en-US" sz="3800" b="1" dirty="0" smtClean="0">
                <a:solidFill>
                  <a:schemeClr val="tx1"/>
                </a:solidFill>
                <a:effectLst>
                  <a:outerShdw blurRad="38100" dist="38100" dir="2700000" algn="tl">
                    <a:srgbClr val="000000">
                      <a:alpha val="43137"/>
                    </a:srgbClr>
                  </a:outerShdw>
                </a:effectLst>
                <a:ea typeface="MS PGothic" pitchFamily="34" charset="-128"/>
              </a:rPr>
              <a:t>September 2014.</a:t>
            </a:r>
          </a:p>
          <a:p>
            <a:pPr marL="0" indent="0">
              <a:buFont typeface="Wingdings 2" pitchFamily="18" charset="2"/>
              <a:buNone/>
              <a:defRPr/>
            </a:pPr>
            <a:endParaRPr lang="en-US" dirty="0">
              <a:ea typeface="MS PGothic" pitchFamily="34" charset="-128"/>
            </a:endParaRPr>
          </a:p>
        </p:txBody>
      </p:sp>
      <p:sp>
        <p:nvSpPr>
          <p:cNvPr id="2" name="Title 1"/>
          <p:cNvSpPr>
            <a:spLocks noGrp="1"/>
          </p:cNvSpPr>
          <p:nvPr>
            <p:ph type="title"/>
          </p:nvPr>
        </p:nvSpPr>
        <p:spPr>
          <a:xfrm>
            <a:off x="14288" y="152400"/>
            <a:ext cx="6276153" cy="2286000"/>
          </a:xfrm>
        </p:spPr>
        <p:txBody>
          <a:bodyPr/>
          <a:lstStyle/>
          <a:p>
            <a:pPr>
              <a:defRPr/>
            </a:pPr>
            <a:r>
              <a:rPr lang="en-US" b="1" dirty="0">
                <a:effectLst>
                  <a:outerShdw blurRad="38100" dist="38100" dir="2700000" algn="tl">
                    <a:srgbClr val="000000">
                      <a:alpha val="43137"/>
                    </a:srgbClr>
                  </a:outerShdw>
                </a:effectLst>
                <a:ea typeface="MS PGothic" pitchFamily="34" charset="-128"/>
              </a:rPr>
              <a:t> </a:t>
            </a:r>
            <a:r>
              <a:rPr lang="en-US" b="1" dirty="0" smtClean="0">
                <a:effectLst>
                  <a:outerShdw blurRad="38100" dist="38100" dir="2700000" algn="tl">
                    <a:srgbClr val="000000">
                      <a:alpha val="43137"/>
                    </a:srgbClr>
                  </a:outerShdw>
                </a:effectLst>
                <a:ea typeface="MS PGothic" pitchFamily="34" charset="-128"/>
              </a:rPr>
              <a:t>    </a:t>
            </a:r>
            <a:r>
              <a:rPr lang="en-US" sz="4000" b="1" dirty="0" smtClean="0">
                <a:solidFill>
                  <a:schemeClr val="tx1"/>
                </a:solidFill>
                <a:effectLst>
                  <a:outerShdw blurRad="38100" dist="38100" dir="2700000" algn="tl">
                    <a:srgbClr val="000000">
                      <a:alpha val="43137"/>
                    </a:srgbClr>
                  </a:outerShdw>
                </a:effectLst>
                <a:ea typeface="MS PGothic" pitchFamily="34" charset="-128"/>
              </a:rPr>
              <a:t>As we move into</a:t>
            </a:r>
            <a:br>
              <a:rPr lang="en-US" sz="4000" b="1" dirty="0" smtClean="0">
                <a:solidFill>
                  <a:schemeClr val="tx1"/>
                </a:solidFill>
                <a:effectLst>
                  <a:outerShdw blurRad="38100" dist="38100" dir="2700000" algn="tl">
                    <a:srgbClr val="000000">
                      <a:alpha val="43137"/>
                    </a:srgbClr>
                  </a:outerShdw>
                </a:effectLst>
                <a:ea typeface="MS PGothic" pitchFamily="34" charset="-128"/>
              </a:rPr>
            </a:br>
            <a:r>
              <a:rPr lang="en-US" sz="4000" b="1" dirty="0" smtClean="0">
                <a:solidFill>
                  <a:schemeClr val="tx1"/>
                </a:solidFill>
                <a:effectLst>
                  <a:outerShdw blurRad="38100" dist="38100" dir="2700000" algn="tl">
                    <a:srgbClr val="000000">
                      <a:alpha val="43137"/>
                    </a:srgbClr>
                  </a:outerShdw>
                </a:effectLst>
                <a:ea typeface="MS PGothic" pitchFamily="34" charset="-128"/>
              </a:rPr>
              <a:t>				2014…</a:t>
            </a:r>
            <a:endParaRPr lang="en-US" sz="4000" b="1" dirty="0">
              <a:solidFill>
                <a:schemeClr val="tx1"/>
              </a:solidFill>
              <a:effectLst>
                <a:outerShdw blurRad="38100" dist="38100" dir="2700000" algn="tl">
                  <a:srgbClr val="000000">
                    <a:alpha val="43137"/>
                  </a:srgbClr>
                </a:outerShdw>
              </a:effectLst>
              <a:ea typeface="MS PGothic" pitchFamily="34" charset="-128"/>
            </a:endParaRPr>
          </a:p>
        </p:txBody>
      </p:sp>
      <p:pic>
        <p:nvPicPr>
          <p:cNvPr id="2051" name="Picture 3" descr="C:\Users\rwoosley\AppData\Local\Microsoft\Windows\Temporary Internet Files\Content.IE5\FDGDUMAC\MP90042652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52400"/>
            <a:ext cx="2901950"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TextBox 4"/>
          <p:cNvSpPr txBox="1">
            <a:spLocks noChangeArrowheads="1"/>
          </p:cNvSpPr>
          <p:nvPr/>
        </p:nvSpPr>
        <p:spPr bwMode="auto">
          <a:xfrm>
            <a:off x="662151" y="5601150"/>
            <a:ext cx="3243901" cy="4616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ea typeface="ＭＳ Ｐゴシック" pitchFamily="34" charset="-128"/>
              </a:defRPr>
            </a:lvl1pPr>
            <a:lvl2pPr marL="742950" indent="-285750" eaLnBrk="0" hangingPunct="0">
              <a:defRPr>
                <a:solidFill>
                  <a:schemeClr val="tx1"/>
                </a:solidFill>
                <a:latin typeface="Verdana" pitchFamily="34" charset="0"/>
                <a:ea typeface="ＭＳ Ｐゴシック" pitchFamily="34" charset="-128"/>
              </a:defRPr>
            </a:lvl2pPr>
            <a:lvl3pPr marL="1143000" indent="-228600" eaLnBrk="0" hangingPunct="0">
              <a:defRPr>
                <a:solidFill>
                  <a:schemeClr val="tx1"/>
                </a:solidFill>
                <a:latin typeface="Verdana" pitchFamily="34" charset="0"/>
                <a:ea typeface="ＭＳ Ｐゴシック" pitchFamily="34" charset="-128"/>
              </a:defRPr>
            </a:lvl3pPr>
            <a:lvl4pPr marL="1600200" indent="-228600" eaLnBrk="0" hangingPunct="0">
              <a:defRPr>
                <a:solidFill>
                  <a:schemeClr val="tx1"/>
                </a:solidFill>
                <a:latin typeface="Verdana" pitchFamily="34" charset="0"/>
                <a:ea typeface="ＭＳ Ｐゴシック" pitchFamily="34" charset="-128"/>
              </a:defRPr>
            </a:lvl4pPr>
            <a:lvl5pPr marL="2057400" indent="-228600" eaLnBrk="0" hangingPunct="0">
              <a:defRPr>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pPr eaLnBrk="1" hangingPunct="1"/>
            <a:r>
              <a:rPr lang="en-US" altLang="en-US" sz="2400" dirty="0" smtClean="0"/>
              <a:t>Packet pages 54-56</a:t>
            </a:r>
            <a:endParaRPr lang="en-US" altLang="en-US" sz="2400" dirty="0"/>
          </a:p>
        </p:txBody>
      </p:sp>
    </p:spTree>
    <p:extLst>
      <p:ext uri="{BB962C8B-B14F-4D97-AF65-F5344CB8AC3E}">
        <p14:creationId xmlns:p14="http://schemas.microsoft.com/office/powerpoint/2010/main" val="1924079067"/>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45" presetClass="entr" presetSubtype="0" fill="hold" nodeType="withEffect">
                                  <p:stCondLst>
                                    <p:cond delay="0"/>
                                  </p:stCondLst>
                                  <p:childTnLst>
                                    <p:set>
                                      <p:cBhvr>
                                        <p:cTn id="12" dur="1" fill="hold">
                                          <p:stCondLst>
                                            <p:cond delay="0"/>
                                          </p:stCondLst>
                                        </p:cTn>
                                        <p:tgtEl>
                                          <p:spTgt spid="2051"/>
                                        </p:tgtEl>
                                        <p:attrNameLst>
                                          <p:attrName>style.visibility</p:attrName>
                                        </p:attrNameLst>
                                      </p:cBhvr>
                                      <p:to>
                                        <p:strVal val="visible"/>
                                      </p:to>
                                    </p:set>
                                    <p:animEffect transition="in" filter="fade">
                                      <p:cBhvr>
                                        <p:cTn id="13" dur="2000"/>
                                        <p:tgtEl>
                                          <p:spTgt spid="2051"/>
                                        </p:tgtEl>
                                      </p:cBhvr>
                                    </p:animEffect>
                                    <p:anim calcmode="lin" valueType="num">
                                      <p:cBhvr>
                                        <p:cTn id="14" dur="2000" fill="hold"/>
                                        <p:tgtEl>
                                          <p:spTgt spid="2051"/>
                                        </p:tgtEl>
                                        <p:attrNameLst>
                                          <p:attrName>ppt_w</p:attrName>
                                        </p:attrNameLst>
                                      </p:cBhvr>
                                      <p:tavLst>
                                        <p:tav tm="0" fmla="#ppt_w*sin(2.5*pi*$)">
                                          <p:val>
                                            <p:fltVal val="0"/>
                                          </p:val>
                                        </p:tav>
                                        <p:tav tm="100000">
                                          <p:val>
                                            <p:fltVal val="1"/>
                                          </p:val>
                                        </p:tav>
                                      </p:tavLst>
                                    </p:anim>
                                    <p:anim calcmode="lin" valueType="num">
                                      <p:cBhvr>
                                        <p:cTn id="15" dur="2000" fill="hold"/>
                                        <p:tgtEl>
                                          <p:spTgt spid="205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eaLnBrk="1" hangingPunct="1"/>
            <a:endParaRPr lang="en-US" smtClean="0"/>
          </a:p>
        </p:txBody>
      </p:sp>
      <p:sp>
        <p:nvSpPr>
          <p:cNvPr id="3075" name="Content Placeholder 2"/>
          <p:cNvSpPr>
            <a:spLocks noGrp="1"/>
          </p:cNvSpPr>
          <p:nvPr>
            <p:ph idx="1"/>
          </p:nvPr>
        </p:nvSpPr>
        <p:spPr/>
        <p:txBody>
          <a:bodyPr/>
          <a:lstStyle/>
          <a:p>
            <a:pPr eaLnBrk="1" hangingPunct="1"/>
            <a:endParaRPr lang="en-US" smtClean="0"/>
          </a:p>
        </p:txBody>
      </p:sp>
      <p:pic>
        <p:nvPicPr>
          <p:cNvPr id="30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8342313"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686425"/>
            <a:ext cx="6477000" cy="912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722883" y="4225159"/>
            <a:ext cx="2666114" cy="461665"/>
          </a:xfrm>
          <a:prstGeom prst="rect">
            <a:avLst/>
          </a:prstGeom>
          <a:solidFill>
            <a:srgbClr val="FFFF00"/>
          </a:solidFill>
          <a:ln>
            <a:solidFill>
              <a:schemeClr val="accent1"/>
            </a:solidFill>
          </a:ln>
        </p:spPr>
        <p:txBody>
          <a:bodyPr wrap="none" rtlCol="0">
            <a:spAutoFit/>
          </a:bodyPr>
          <a:lstStyle/>
          <a:p>
            <a:r>
              <a:rPr lang="en-US" sz="2400" b="1" dirty="0" smtClean="0"/>
              <a:t>Packet pages 25-26</a:t>
            </a:r>
            <a:endParaRPr lang="en-US" sz="2400" b="1" dirty="0"/>
          </a:p>
        </p:txBody>
      </p:sp>
    </p:spTree>
    <p:extLst>
      <p:ext uri="{BB962C8B-B14F-4D97-AF65-F5344CB8AC3E}">
        <p14:creationId xmlns:p14="http://schemas.microsoft.com/office/powerpoint/2010/main" val="321791861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33600" y="1625600"/>
            <a:ext cx="5154613" cy="52990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75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750" y="1841500"/>
            <a:ext cx="4799013" cy="4860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0660" name="Title 1"/>
          <p:cNvSpPr>
            <a:spLocks noGrp="1"/>
          </p:cNvSpPr>
          <p:nvPr>
            <p:ph type="title"/>
          </p:nvPr>
        </p:nvSpPr>
        <p:spPr>
          <a:xfrm>
            <a:off x="835572" y="451069"/>
            <a:ext cx="7851227" cy="1143000"/>
          </a:xfrm>
        </p:spPr>
        <p:txBody>
          <a:bodyPr>
            <a:noAutofit/>
          </a:bodyPr>
          <a:lstStyle/>
          <a:p>
            <a:pPr algn="ctr">
              <a:defRPr/>
            </a:pPr>
            <a:r>
              <a:rPr lang="en-US" altLang="en-US" sz="3200" dirty="0" smtClean="0">
                <a:ea typeface="MS PGothic" pitchFamily="34" charset="-128"/>
              </a:rPr>
              <a:t>Please complete your (yellow) evaluation before you leave.  </a:t>
            </a:r>
            <a:r>
              <a:rPr lang="en-US" altLang="en-US" sz="3600" dirty="0" smtClean="0">
                <a:ea typeface="MS PGothic" pitchFamily="34" charset="-128"/>
              </a:rPr>
              <a:t/>
            </a:r>
            <a:br>
              <a:rPr lang="en-US" altLang="en-US" sz="3600" dirty="0" smtClean="0">
                <a:ea typeface="MS PGothic" pitchFamily="34" charset="-128"/>
              </a:rPr>
            </a:br>
            <a:r>
              <a:rPr lang="en-US" altLang="en-US" sz="3600" i="1" dirty="0" smtClean="0">
                <a:solidFill>
                  <a:schemeClr val="tx1"/>
                </a:solidFill>
                <a:effectLst>
                  <a:outerShdw blurRad="38100" dist="38100" dir="2700000" algn="tl">
                    <a:srgbClr val="000000">
                      <a:alpha val="43137"/>
                    </a:srgbClr>
                  </a:outerShdw>
                </a:effectLst>
                <a:ea typeface="MS PGothic" pitchFamily="34" charset="-128"/>
              </a:rPr>
              <a:t>We need your feedback!</a:t>
            </a:r>
          </a:p>
        </p:txBody>
      </p:sp>
    </p:spTree>
    <p:extLst>
      <p:ext uri="{BB962C8B-B14F-4D97-AF65-F5344CB8AC3E}">
        <p14:creationId xmlns:p14="http://schemas.microsoft.com/office/powerpoint/2010/main" val="2285283973"/>
      </p:ext>
    </p:extLst>
  </p:cSld>
  <p:clrMapOvr>
    <a:masterClrMapping/>
  </p:clrMapOvr>
  <p:transition spd="slow">
    <p:wheel spokes="1"/>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1988" y="1736725"/>
            <a:ext cx="8507412" cy="4979385"/>
          </a:xfrm>
          <a:solidFill>
            <a:schemeClr val="bg1">
              <a:lumMod val="95000"/>
            </a:schemeClr>
          </a:solidFill>
        </p:spPr>
        <p:txBody>
          <a:bodyPr>
            <a:normAutofit fontScale="92500" lnSpcReduction="10000"/>
          </a:bodyPr>
          <a:lstStyle/>
          <a:p>
            <a:pPr marL="0" indent="0" algn="ctr">
              <a:buFont typeface="Arial" pitchFamily="34" charset="0"/>
              <a:buNone/>
              <a:defRPr/>
            </a:pPr>
            <a:r>
              <a:rPr lang="en-US" sz="3200" i="1" dirty="0" err="1" smtClean="0">
                <a:ea typeface="MS PGothic" pitchFamily="34" charset="-128"/>
              </a:rPr>
              <a:t>NorthEast</a:t>
            </a:r>
            <a:r>
              <a:rPr lang="en-US" sz="3200" i="1" dirty="0" smtClean="0">
                <a:ea typeface="MS PGothic" pitchFamily="34" charset="-128"/>
              </a:rPr>
              <a:t> </a:t>
            </a:r>
            <a:r>
              <a:rPr lang="en-US" sz="3200" i="1" dirty="0">
                <a:ea typeface="MS PGothic" pitchFamily="34" charset="-128"/>
              </a:rPr>
              <a:t>Christian Church </a:t>
            </a:r>
            <a:r>
              <a:rPr lang="en-US" sz="3200" i="1" dirty="0" smtClean="0">
                <a:ea typeface="MS PGothic" pitchFamily="34" charset="-128"/>
              </a:rPr>
              <a:t>8:30am-12:30pm</a:t>
            </a:r>
          </a:p>
          <a:p>
            <a:pPr marL="0" indent="0" algn="ctr">
              <a:buFont typeface="Arial" pitchFamily="34" charset="0"/>
              <a:buNone/>
              <a:defRPr/>
            </a:pPr>
            <a:endParaRPr lang="en-US" sz="3200" dirty="0">
              <a:ea typeface="MS PGothic" pitchFamily="34" charset="-128"/>
            </a:endParaRPr>
          </a:p>
          <a:p>
            <a:pPr marL="0" indent="0" algn="ctr">
              <a:buFont typeface="Arial" pitchFamily="34" charset="0"/>
              <a:buNone/>
              <a:defRPr/>
            </a:pPr>
            <a:r>
              <a:rPr lang="en-US" sz="3900" b="1" u="sng" dirty="0">
                <a:solidFill>
                  <a:srgbClr val="0070C0"/>
                </a:solidFill>
                <a:ea typeface="MS PGothic" pitchFamily="34" charset="-128"/>
              </a:rPr>
              <a:t>September </a:t>
            </a:r>
            <a:r>
              <a:rPr lang="en-US" sz="3900" b="1" u="sng" dirty="0" smtClean="0">
                <a:solidFill>
                  <a:srgbClr val="0070C0"/>
                </a:solidFill>
                <a:ea typeface="MS PGothic" pitchFamily="34" charset="-128"/>
              </a:rPr>
              <a:t>19th, 2013</a:t>
            </a:r>
          </a:p>
          <a:p>
            <a:pPr marL="0" indent="0" algn="ctr">
              <a:buFont typeface="Arial" pitchFamily="34" charset="0"/>
              <a:buNone/>
              <a:defRPr/>
            </a:pPr>
            <a:r>
              <a:rPr lang="en-US" sz="3900" b="1" u="sng" dirty="0" smtClean="0">
                <a:solidFill>
                  <a:srgbClr val="0070C0"/>
                </a:solidFill>
                <a:ea typeface="MS PGothic" pitchFamily="34" charset="-128"/>
              </a:rPr>
              <a:t>October 17</a:t>
            </a:r>
            <a:r>
              <a:rPr lang="en-US" sz="3900" b="1" u="sng" baseline="30000" dirty="0" smtClean="0">
                <a:solidFill>
                  <a:srgbClr val="0070C0"/>
                </a:solidFill>
                <a:ea typeface="MS PGothic" pitchFamily="34" charset="-128"/>
              </a:rPr>
              <a:t>th</a:t>
            </a:r>
            <a:r>
              <a:rPr lang="en-US" sz="3900" b="1" u="sng" dirty="0" smtClean="0">
                <a:solidFill>
                  <a:srgbClr val="0070C0"/>
                </a:solidFill>
                <a:ea typeface="MS PGothic" pitchFamily="34" charset="-128"/>
              </a:rPr>
              <a:t>, 2013</a:t>
            </a:r>
          </a:p>
          <a:p>
            <a:pPr marL="0" indent="0" algn="ctr">
              <a:buFont typeface="Arial" pitchFamily="34" charset="0"/>
              <a:buNone/>
              <a:defRPr/>
            </a:pPr>
            <a:r>
              <a:rPr lang="en-US" sz="3900" b="1" u="sng" dirty="0" smtClean="0">
                <a:solidFill>
                  <a:srgbClr val="0070C0"/>
                </a:solidFill>
                <a:ea typeface="MS PGothic" pitchFamily="34" charset="-128"/>
              </a:rPr>
              <a:t>November 21</a:t>
            </a:r>
            <a:r>
              <a:rPr lang="en-US" sz="3900" b="1" u="sng" baseline="30000" dirty="0" smtClean="0">
                <a:solidFill>
                  <a:srgbClr val="0070C0"/>
                </a:solidFill>
                <a:ea typeface="MS PGothic" pitchFamily="34" charset="-128"/>
              </a:rPr>
              <a:t>st</a:t>
            </a:r>
            <a:r>
              <a:rPr lang="en-US" sz="3900" b="1" u="sng" dirty="0" smtClean="0">
                <a:solidFill>
                  <a:srgbClr val="0070C0"/>
                </a:solidFill>
                <a:ea typeface="MS PGothic" pitchFamily="34" charset="-128"/>
              </a:rPr>
              <a:t>, 2013</a:t>
            </a:r>
          </a:p>
          <a:p>
            <a:pPr marL="0" indent="0" algn="ctr">
              <a:buFont typeface="Arial" pitchFamily="34" charset="0"/>
              <a:buNone/>
              <a:defRPr/>
            </a:pPr>
            <a:r>
              <a:rPr lang="en-US" sz="3900" b="1" u="sng" dirty="0" smtClean="0">
                <a:solidFill>
                  <a:srgbClr val="0070C0"/>
                </a:solidFill>
                <a:ea typeface="MS PGothic" pitchFamily="34" charset="-128"/>
              </a:rPr>
              <a:t>January 16</a:t>
            </a:r>
            <a:r>
              <a:rPr lang="en-US" sz="3900" b="1" u="sng" baseline="30000" dirty="0" smtClean="0">
                <a:solidFill>
                  <a:srgbClr val="0070C0"/>
                </a:solidFill>
                <a:ea typeface="MS PGothic" pitchFamily="34" charset="-128"/>
              </a:rPr>
              <a:t>th</a:t>
            </a:r>
            <a:r>
              <a:rPr lang="en-US" sz="3900" b="1" u="sng" dirty="0" smtClean="0">
                <a:solidFill>
                  <a:srgbClr val="0070C0"/>
                </a:solidFill>
                <a:ea typeface="MS PGothic" pitchFamily="34" charset="-128"/>
              </a:rPr>
              <a:t>, 2014</a:t>
            </a:r>
          </a:p>
          <a:p>
            <a:pPr marL="0" indent="0" algn="ctr">
              <a:buFont typeface="Arial" pitchFamily="34" charset="0"/>
              <a:buNone/>
              <a:defRPr/>
            </a:pPr>
            <a:r>
              <a:rPr lang="en-US" sz="3900" b="1" u="sng" dirty="0" smtClean="0">
                <a:solidFill>
                  <a:srgbClr val="0070C0"/>
                </a:solidFill>
                <a:ea typeface="MS PGothic" pitchFamily="34" charset="-128"/>
              </a:rPr>
              <a:t>February 20</a:t>
            </a:r>
            <a:r>
              <a:rPr lang="en-US" sz="3900" b="1" u="sng" baseline="30000" dirty="0" smtClean="0">
                <a:solidFill>
                  <a:srgbClr val="0070C0"/>
                </a:solidFill>
                <a:ea typeface="MS PGothic" pitchFamily="34" charset="-128"/>
              </a:rPr>
              <a:t>th</a:t>
            </a:r>
            <a:r>
              <a:rPr lang="en-US" sz="3900" b="1" u="sng" dirty="0" smtClean="0">
                <a:solidFill>
                  <a:srgbClr val="0070C0"/>
                </a:solidFill>
                <a:ea typeface="MS PGothic" pitchFamily="34" charset="-128"/>
              </a:rPr>
              <a:t>, 2014</a:t>
            </a:r>
          </a:p>
          <a:p>
            <a:pPr marL="0" indent="0" algn="ctr">
              <a:buFont typeface="Arial" pitchFamily="34" charset="0"/>
              <a:buNone/>
              <a:defRPr/>
            </a:pPr>
            <a:r>
              <a:rPr lang="en-US" sz="3900" b="1" u="sng" dirty="0" smtClean="0">
                <a:solidFill>
                  <a:srgbClr val="0070C0"/>
                </a:solidFill>
                <a:ea typeface="MS PGothic" pitchFamily="34" charset="-128"/>
              </a:rPr>
              <a:t>March 20</a:t>
            </a:r>
            <a:r>
              <a:rPr lang="en-US" sz="3900" b="1" u="sng" baseline="30000" dirty="0" smtClean="0">
                <a:solidFill>
                  <a:srgbClr val="0070C0"/>
                </a:solidFill>
                <a:ea typeface="MS PGothic" pitchFamily="34" charset="-128"/>
              </a:rPr>
              <a:t>th</a:t>
            </a:r>
            <a:r>
              <a:rPr lang="en-US" sz="3900" b="1" u="sng" dirty="0" smtClean="0">
                <a:solidFill>
                  <a:srgbClr val="0070C0"/>
                </a:solidFill>
                <a:ea typeface="MS PGothic" pitchFamily="34" charset="-128"/>
              </a:rPr>
              <a:t>, 2014</a:t>
            </a:r>
            <a:endParaRPr lang="en-US" sz="3900" b="1" dirty="0" smtClean="0">
              <a:ea typeface="MS PGothic" pitchFamily="34" charset="-128"/>
            </a:endParaRPr>
          </a:p>
        </p:txBody>
      </p:sp>
      <p:sp>
        <p:nvSpPr>
          <p:cNvPr id="2" name="Title 1"/>
          <p:cNvSpPr>
            <a:spLocks noGrp="1"/>
          </p:cNvSpPr>
          <p:nvPr>
            <p:ph type="title"/>
          </p:nvPr>
        </p:nvSpPr>
        <p:spPr>
          <a:xfrm>
            <a:off x="0" y="593725"/>
            <a:ext cx="8991600" cy="1143000"/>
          </a:xfrm>
        </p:spPr>
        <p:txBody>
          <a:bodyPr>
            <a:normAutofit fontScale="90000"/>
          </a:bodyPr>
          <a:lstStyle/>
          <a:p>
            <a:pPr algn="ctr">
              <a:defRPr/>
            </a:pPr>
            <a:r>
              <a:rPr lang="en-US" b="1" dirty="0">
                <a:ea typeface="MS PGothic" pitchFamily="34" charset="-128"/>
              </a:rPr>
              <a:t>CKEC Instructional </a:t>
            </a:r>
            <a:r>
              <a:rPr lang="en-US" b="1" dirty="0" smtClean="0">
                <a:ea typeface="MS PGothic" pitchFamily="34" charset="-128"/>
              </a:rPr>
              <a:t>Support</a:t>
            </a:r>
            <a:br>
              <a:rPr lang="en-US" b="1" dirty="0" smtClean="0">
                <a:ea typeface="MS PGothic" pitchFamily="34" charset="-128"/>
              </a:rPr>
            </a:br>
            <a:r>
              <a:rPr lang="en-US" b="1" dirty="0" smtClean="0">
                <a:ea typeface="MS PGothic" pitchFamily="34" charset="-128"/>
              </a:rPr>
              <a:t>Leadership </a:t>
            </a:r>
            <a:r>
              <a:rPr lang="en-US" b="1" dirty="0">
                <a:ea typeface="MS PGothic" pitchFamily="34" charset="-128"/>
              </a:rPr>
              <a:t>Network </a:t>
            </a:r>
            <a:r>
              <a:rPr lang="en-US" b="1" dirty="0" smtClean="0">
                <a:ea typeface="MS PGothic" pitchFamily="34" charset="-128"/>
              </a:rPr>
              <a:t>2013-2014</a:t>
            </a:r>
            <a:r>
              <a:rPr lang="en-US" b="1" dirty="0">
                <a:ea typeface="MS PGothic" pitchFamily="34" charset="-128"/>
              </a:rPr>
              <a:t/>
            </a:r>
            <a:br>
              <a:rPr lang="en-US" b="1" dirty="0">
                <a:ea typeface="MS PGothic" pitchFamily="34" charset="-128"/>
              </a:rPr>
            </a:br>
            <a:endParaRPr lang="en-US" dirty="0">
              <a:ea typeface="MS PGothic" pitchFamily="34" charset="-128"/>
            </a:endParaRPr>
          </a:p>
        </p:txBody>
      </p:sp>
      <p:pic>
        <p:nvPicPr>
          <p:cNvPr id="73730" name="Picture 2" descr="C:\Users\dwaggon\AppData\Local\Microsoft\Windows\Temporary Internet Files\Content.IE5\ISNN1HT6\MM900185588[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38313" y="2643188"/>
            <a:ext cx="7254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3" descr="C:\Users\dwaggon\AppData\Local\Microsoft\Windows\Temporary Internet Files\Content.IE5\XPEU6Q6P\MC90043156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3813" y="4778485"/>
            <a:ext cx="13589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dwaggon\AppData\Local\Microsoft\Windows\Temporary Internet Files\Content.IE5\ISNN1HT6\MM900185588[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38313" y="3182938"/>
            <a:ext cx="7254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dwaggon\AppData\Local\Microsoft\Windows\Temporary Internet Files\Content.IE5\ISNN1HT6\MM900185588[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38313" y="3756025"/>
            <a:ext cx="7254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dwaggon\AppData\Local\Microsoft\Windows\Temporary Internet Files\Content.IE5\ISNN1HT6\MM900185588[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31169" y="4365407"/>
            <a:ext cx="7254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5764725"/>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73730"/>
                                        </p:tgtEl>
                                        <p:attrNameLst>
                                          <p:attrName>style.visibility</p:attrName>
                                        </p:attrNameLst>
                                      </p:cBhvr>
                                      <p:to>
                                        <p:strVal val="visible"/>
                                      </p:to>
                                    </p:set>
                                    <p:anim calcmode="lin" valueType="num">
                                      <p:cBhvr additive="base">
                                        <p:cTn id="7" dur="500" fill="hold"/>
                                        <p:tgtEl>
                                          <p:spTgt spid="73730"/>
                                        </p:tgtEl>
                                        <p:attrNameLst>
                                          <p:attrName>ppt_x</p:attrName>
                                        </p:attrNameLst>
                                      </p:cBhvr>
                                      <p:tavLst>
                                        <p:tav tm="0">
                                          <p:val>
                                            <p:strVal val="#ppt_x"/>
                                          </p:val>
                                        </p:tav>
                                        <p:tav tm="100000">
                                          <p:val>
                                            <p:strVal val="#ppt_x"/>
                                          </p:val>
                                        </p:tav>
                                      </p:tavLst>
                                    </p:anim>
                                    <p:anim calcmode="lin" valueType="num">
                                      <p:cBhvr additive="base">
                                        <p:cTn id="8" dur="500" fill="hold"/>
                                        <p:tgtEl>
                                          <p:spTgt spid="7373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par>
                          <p:cTn id="17" fill="hold" nodeType="afterGroup">
                            <p:stCondLst>
                              <p:cond delay="500"/>
                            </p:stCondLst>
                            <p:childTnLst>
                              <p:par>
                                <p:cTn id="18" presetID="42" presetClass="entr" presetSubtype="0" fill="hold" nodeType="afterEffect">
                                  <p:stCondLst>
                                    <p:cond delay="0"/>
                                  </p:stCondLst>
                                  <p:childTnLst>
                                    <p:set>
                                      <p:cBhvr>
                                        <p:cTn id="19" dur="1" fill="hold">
                                          <p:stCondLst>
                                            <p:cond delay="0"/>
                                          </p:stCondLst>
                                        </p:cTn>
                                        <p:tgtEl>
                                          <p:spTgt spid="73731"/>
                                        </p:tgtEl>
                                        <p:attrNameLst>
                                          <p:attrName>style.visibility</p:attrName>
                                        </p:attrNameLst>
                                      </p:cBhvr>
                                      <p:to>
                                        <p:strVal val="visible"/>
                                      </p:to>
                                    </p:set>
                                    <p:animEffect transition="in" filter="fade">
                                      <p:cBhvr>
                                        <p:cTn id="20" dur="1000"/>
                                        <p:tgtEl>
                                          <p:spTgt spid="73731"/>
                                        </p:tgtEl>
                                      </p:cBhvr>
                                    </p:animEffect>
                                    <p:anim calcmode="lin" valueType="num">
                                      <p:cBhvr>
                                        <p:cTn id="21" dur="1000" fill="hold"/>
                                        <p:tgtEl>
                                          <p:spTgt spid="73731"/>
                                        </p:tgtEl>
                                        <p:attrNameLst>
                                          <p:attrName>ppt_x</p:attrName>
                                        </p:attrNameLst>
                                      </p:cBhvr>
                                      <p:tavLst>
                                        <p:tav tm="0">
                                          <p:val>
                                            <p:strVal val="#ppt_x"/>
                                          </p:val>
                                        </p:tav>
                                        <p:tav tm="100000">
                                          <p:val>
                                            <p:strVal val="#ppt_x"/>
                                          </p:val>
                                        </p:tav>
                                      </p:tavLst>
                                    </p:anim>
                                    <p:anim calcmode="lin" valueType="num">
                                      <p:cBhvr>
                                        <p:cTn id="22" dur="1000" fill="hold"/>
                                        <p:tgtEl>
                                          <p:spTgt spid="73731"/>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47137" y="5649585"/>
            <a:ext cx="5433848" cy="646112"/>
          </a:xfrm>
          <a:prstGeom prst="rect">
            <a:avLst/>
          </a:prstGeom>
          <a:solidFill>
            <a:srgbClr val="FF66CC"/>
          </a:solidFill>
        </p:spPr>
        <p:txBody>
          <a:bodyPr wrap="square">
            <a:spAutoFit/>
          </a:bodyPr>
          <a:lstStyle/>
          <a:p>
            <a:pPr algn="ctr">
              <a:defRPr/>
            </a:pPr>
            <a:r>
              <a:rPr lang="en-US" sz="3600" b="1" i="1" dirty="0">
                <a:effectLst>
                  <a:outerShdw blurRad="38100" dist="38100" dir="2700000" algn="tl">
                    <a:srgbClr val="000000">
                      <a:alpha val="43137"/>
                    </a:srgbClr>
                  </a:outerShdw>
                </a:effectLst>
                <a:ea typeface="MS PGothic" pitchFamily="34" charset="-128"/>
              </a:rPr>
              <a:t>See you on </a:t>
            </a:r>
            <a:r>
              <a:rPr lang="en-US" sz="3600" b="1" i="1" dirty="0" smtClean="0">
                <a:effectLst>
                  <a:outerShdw blurRad="38100" dist="38100" dir="2700000" algn="tl">
                    <a:srgbClr val="000000">
                      <a:alpha val="43137"/>
                    </a:srgbClr>
                  </a:outerShdw>
                </a:effectLst>
                <a:ea typeface="MS PGothic" pitchFamily="34" charset="-128"/>
              </a:rPr>
              <a:t>February 20</a:t>
            </a:r>
            <a:r>
              <a:rPr lang="en-US" sz="3600" b="1" i="1" baseline="30000" dirty="0" smtClean="0">
                <a:effectLst>
                  <a:outerShdw blurRad="38100" dist="38100" dir="2700000" algn="tl">
                    <a:srgbClr val="000000">
                      <a:alpha val="43137"/>
                    </a:srgbClr>
                  </a:outerShdw>
                </a:effectLst>
                <a:ea typeface="MS PGothic" pitchFamily="34" charset="-128"/>
              </a:rPr>
              <a:t>th</a:t>
            </a:r>
            <a:r>
              <a:rPr lang="en-US" sz="3600" b="1" i="1" dirty="0" smtClean="0">
                <a:effectLst>
                  <a:outerShdw blurRad="38100" dist="38100" dir="2700000" algn="tl">
                    <a:srgbClr val="000000">
                      <a:alpha val="43137"/>
                    </a:srgbClr>
                  </a:outerShdw>
                </a:effectLst>
                <a:ea typeface="MS PGothic" pitchFamily="34" charset="-128"/>
              </a:rPr>
              <a:t> </a:t>
            </a:r>
            <a:endParaRPr lang="en-US" sz="3600" b="1" i="1" dirty="0">
              <a:effectLst>
                <a:outerShdw blurRad="38100" dist="38100" dir="2700000" algn="tl">
                  <a:srgbClr val="000000">
                    <a:alpha val="43137"/>
                  </a:srgbClr>
                </a:outerShdw>
              </a:effectLst>
              <a:ea typeface="MS PGothic" pitchFamily="34" charset="-128"/>
            </a:endParaRPr>
          </a:p>
        </p:txBody>
      </p:sp>
      <p:pic>
        <p:nvPicPr>
          <p:cNvPr id="5122" name="Picture 2" descr="C:\Users\dwaggon\AppData\Local\Microsoft\Windows\Temporary Internet Files\Content.IE5\SWM4YWU0\MC900436248[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145" y="1154522"/>
            <a:ext cx="2943219" cy="1729349"/>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dwaggon\AppData\Local\Microsoft\Windows\Temporary Internet Files\Content.IE5\1GIVP4A7\MC900436249[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861" y="3186979"/>
            <a:ext cx="2558553" cy="172519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dwaggon\AppData\Local\Microsoft\Windows\Temporary Internet Files\Content.IE5\SWM4YWU0\MC900324624[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774" y="3371207"/>
            <a:ext cx="2844645" cy="1818404"/>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dwaggon\AppData\Local\Microsoft\Windows\Temporary Internet Files\Content.IE5\5ZNODM1W\MC900154682[1].wm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3384" y="860823"/>
            <a:ext cx="2016761" cy="205317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dwaggon\AppData\Local\Microsoft\Windows\Temporary Internet Files\Content.IE5\1GIVP4A7\MC900410897[1].wm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4675" y="2888325"/>
            <a:ext cx="2249161" cy="23225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7861" y="470631"/>
            <a:ext cx="3730637" cy="707886"/>
          </a:xfrm>
          <a:prstGeom prst="rect">
            <a:avLst/>
          </a:prstGeom>
          <a:noFill/>
        </p:spPr>
        <p:txBody>
          <a:bodyPr wrap="none" rtlCol="0">
            <a:spAutoFit/>
          </a:bodyPr>
          <a:lstStyle/>
          <a:p>
            <a:r>
              <a:rPr lang="en-US" sz="4000" b="1" dirty="0" smtClean="0">
                <a:effectLst>
                  <a:outerShdw blurRad="38100" dist="38100" dir="2700000" algn="tl">
                    <a:srgbClr val="000000">
                      <a:alpha val="43137"/>
                    </a:srgbClr>
                  </a:outerShdw>
                </a:effectLst>
              </a:rPr>
              <a:t>Have a happy….</a:t>
            </a:r>
            <a:endParaRPr lang="en-US" sz="4000" b="1" dirty="0">
              <a:effectLst>
                <a:outerShdw blurRad="38100" dist="38100" dir="2700000" algn="tl">
                  <a:srgbClr val="000000">
                    <a:alpha val="43137"/>
                  </a:srgbClr>
                </a:outerShdw>
              </a:effectLst>
            </a:endParaRPr>
          </a:p>
        </p:txBody>
      </p:sp>
      <p:sp>
        <p:nvSpPr>
          <p:cNvPr id="4" name="TextBox 3"/>
          <p:cNvSpPr txBox="1"/>
          <p:nvPr/>
        </p:nvSpPr>
        <p:spPr>
          <a:xfrm>
            <a:off x="3491250" y="4798904"/>
            <a:ext cx="2148217"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rPr>
              <a:t>President’s Day</a:t>
            </a:r>
            <a:endParaRPr lang="en-US" sz="2400" b="1" dirty="0">
              <a:effectLst>
                <a:outerShdw blurRad="38100" dist="38100" dir="2700000" algn="tl">
                  <a:srgbClr val="000000">
                    <a:alpha val="43137"/>
                  </a:srgbClr>
                </a:outerShdw>
              </a:effectLst>
            </a:endParaRPr>
          </a:p>
        </p:txBody>
      </p:sp>
      <p:sp>
        <p:nvSpPr>
          <p:cNvPr id="14" name="TextBox 13"/>
          <p:cNvSpPr txBox="1"/>
          <p:nvPr/>
        </p:nvSpPr>
        <p:spPr>
          <a:xfrm>
            <a:off x="6510229" y="4568447"/>
            <a:ext cx="1911101" cy="461665"/>
          </a:xfrm>
          <a:prstGeom prst="rect">
            <a:avLst/>
          </a:prstGeom>
          <a:noFill/>
        </p:spPr>
        <p:txBody>
          <a:bodyPr wrap="none" rtlCol="0">
            <a:spAutoFit/>
          </a:bodyPr>
          <a:lstStyle/>
          <a:p>
            <a:r>
              <a:rPr lang="en-US" sz="2400" b="1" dirty="0" smtClean="0">
                <a:solidFill>
                  <a:srgbClr val="FFFF00"/>
                </a:solidFill>
                <a:effectLst>
                  <a:outerShdw blurRad="38100" dist="38100" dir="2700000" algn="tl">
                    <a:srgbClr val="000000">
                      <a:alpha val="43137"/>
                    </a:srgbClr>
                  </a:outerShdw>
                </a:effectLst>
                <a:latin typeface="Comic Sans MS" panose="030F0702030302020204" pitchFamily="66" charset="0"/>
              </a:rPr>
              <a:t>SNOW Day</a:t>
            </a:r>
            <a:endParaRPr lang="en-US" sz="2400" b="1" dirty="0">
              <a:solidFill>
                <a:srgbClr val="FFFF00"/>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381725984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par>
                                <p:cTn id="10" presetID="21" presetClass="entr" presetSubtype="1"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wheel(1)">
                                      <p:cBhvr>
                                        <p:cTn id="12" dur="2000"/>
                                        <p:tgtEl>
                                          <p:spTgt spid="5122"/>
                                        </p:tgtEl>
                                      </p:cBhvr>
                                    </p:animEffect>
                                  </p:childTnLst>
                                </p:cTn>
                              </p:par>
                              <p:par>
                                <p:cTn id="13" presetID="6" presetClass="entr" presetSubtype="16" fill="hold" nodeType="withEffect">
                                  <p:stCondLst>
                                    <p:cond delay="0"/>
                                  </p:stCondLst>
                                  <p:childTnLst>
                                    <p:set>
                                      <p:cBhvr>
                                        <p:cTn id="14" dur="1" fill="hold">
                                          <p:stCondLst>
                                            <p:cond delay="0"/>
                                          </p:stCondLst>
                                        </p:cTn>
                                        <p:tgtEl>
                                          <p:spTgt spid="5123"/>
                                        </p:tgtEl>
                                        <p:attrNameLst>
                                          <p:attrName>style.visibility</p:attrName>
                                        </p:attrNameLst>
                                      </p:cBhvr>
                                      <p:to>
                                        <p:strVal val="visible"/>
                                      </p:to>
                                    </p:set>
                                    <p:animEffect transition="in" filter="circle(in)">
                                      <p:cBhvr>
                                        <p:cTn id="15" dur="2000"/>
                                        <p:tgtEl>
                                          <p:spTgt spid="5123"/>
                                        </p:tgtEl>
                                      </p:cBhvr>
                                    </p:animEffect>
                                  </p:childTnLst>
                                </p:cTn>
                              </p:par>
                              <p:par>
                                <p:cTn id="16" presetID="26" presetClass="entr" presetSubtype="0" fill="hold" nodeType="withEffect">
                                  <p:stCondLst>
                                    <p:cond delay="0"/>
                                  </p:stCondLst>
                                  <p:childTnLst>
                                    <p:set>
                                      <p:cBhvr>
                                        <p:cTn id="17" dur="1" fill="hold">
                                          <p:stCondLst>
                                            <p:cond delay="0"/>
                                          </p:stCondLst>
                                        </p:cTn>
                                        <p:tgtEl>
                                          <p:spTgt spid="5126"/>
                                        </p:tgtEl>
                                        <p:attrNameLst>
                                          <p:attrName>style.visibility</p:attrName>
                                        </p:attrNameLst>
                                      </p:cBhvr>
                                      <p:to>
                                        <p:strVal val="visible"/>
                                      </p:to>
                                    </p:set>
                                    <p:animEffect transition="in" filter="wipe(down)">
                                      <p:cBhvr>
                                        <p:cTn id="18" dur="580">
                                          <p:stCondLst>
                                            <p:cond delay="0"/>
                                          </p:stCondLst>
                                        </p:cTn>
                                        <p:tgtEl>
                                          <p:spTgt spid="5126"/>
                                        </p:tgtEl>
                                      </p:cBhvr>
                                    </p:animEffect>
                                    <p:anim calcmode="lin" valueType="num">
                                      <p:cBhvr>
                                        <p:cTn id="19" dur="1822" tmFilter="0,0; 0.14,0.36; 0.43,0.73; 0.71,0.91; 1.0,1.0">
                                          <p:stCondLst>
                                            <p:cond delay="0"/>
                                          </p:stCondLst>
                                        </p:cTn>
                                        <p:tgtEl>
                                          <p:spTgt spid="5126"/>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5126"/>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5126"/>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5126"/>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5126"/>
                                        </p:tgtEl>
                                        <p:attrNameLst>
                                          <p:attrName>ppt_y</p:attrName>
                                        </p:attrNameLst>
                                      </p:cBhvr>
                                      <p:tavLst>
                                        <p:tav tm="0" fmla="#ppt_y-sin(pi*$)/81">
                                          <p:val>
                                            <p:fltVal val="0"/>
                                          </p:val>
                                        </p:tav>
                                        <p:tav tm="100000">
                                          <p:val>
                                            <p:fltVal val="1"/>
                                          </p:val>
                                        </p:tav>
                                      </p:tavLst>
                                    </p:anim>
                                    <p:animScale>
                                      <p:cBhvr>
                                        <p:cTn id="24" dur="26">
                                          <p:stCondLst>
                                            <p:cond delay="650"/>
                                          </p:stCondLst>
                                        </p:cTn>
                                        <p:tgtEl>
                                          <p:spTgt spid="5126"/>
                                        </p:tgtEl>
                                      </p:cBhvr>
                                      <p:to x="100000" y="60000"/>
                                    </p:animScale>
                                    <p:animScale>
                                      <p:cBhvr>
                                        <p:cTn id="25" dur="166" decel="50000">
                                          <p:stCondLst>
                                            <p:cond delay="676"/>
                                          </p:stCondLst>
                                        </p:cTn>
                                        <p:tgtEl>
                                          <p:spTgt spid="5126"/>
                                        </p:tgtEl>
                                      </p:cBhvr>
                                      <p:to x="100000" y="100000"/>
                                    </p:animScale>
                                    <p:animScale>
                                      <p:cBhvr>
                                        <p:cTn id="26" dur="26">
                                          <p:stCondLst>
                                            <p:cond delay="1312"/>
                                          </p:stCondLst>
                                        </p:cTn>
                                        <p:tgtEl>
                                          <p:spTgt spid="5126"/>
                                        </p:tgtEl>
                                      </p:cBhvr>
                                      <p:to x="100000" y="80000"/>
                                    </p:animScale>
                                    <p:animScale>
                                      <p:cBhvr>
                                        <p:cTn id="27" dur="166" decel="50000">
                                          <p:stCondLst>
                                            <p:cond delay="1338"/>
                                          </p:stCondLst>
                                        </p:cTn>
                                        <p:tgtEl>
                                          <p:spTgt spid="5126"/>
                                        </p:tgtEl>
                                      </p:cBhvr>
                                      <p:to x="100000" y="100000"/>
                                    </p:animScale>
                                    <p:animScale>
                                      <p:cBhvr>
                                        <p:cTn id="28" dur="26">
                                          <p:stCondLst>
                                            <p:cond delay="1642"/>
                                          </p:stCondLst>
                                        </p:cTn>
                                        <p:tgtEl>
                                          <p:spTgt spid="5126"/>
                                        </p:tgtEl>
                                      </p:cBhvr>
                                      <p:to x="100000" y="90000"/>
                                    </p:animScale>
                                    <p:animScale>
                                      <p:cBhvr>
                                        <p:cTn id="29" dur="166" decel="50000">
                                          <p:stCondLst>
                                            <p:cond delay="1668"/>
                                          </p:stCondLst>
                                        </p:cTn>
                                        <p:tgtEl>
                                          <p:spTgt spid="5126"/>
                                        </p:tgtEl>
                                      </p:cBhvr>
                                      <p:to x="100000" y="100000"/>
                                    </p:animScale>
                                    <p:animScale>
                                      <p:cBhvr>
                                        <p:cTn id="30" dur="26">
                                          <p:stCondLst>
                                            <p:cond delay="1808"/>
                                          </p:stCondLst>
                                        </p:cTn>
                                        <p:tgtEl>
                                          <p:spTgt spid="5126"/>
                                        </p:tgtEl>
                                      </p:cBhvr>
                                      <p:to x="100000" y="95000"/>
                                    </p:animScale>
                                    <p:animScale>
                                      <p:cBhvr>
                                        <p:cTn id="31" dur="166" decel="50000">
                                          <p:stCondLst>
                                            <p:cond delay="1834"/>
                                          </p:stCondLst>
                                        </p:cTn>
                                        <p:tgtEl>
                                          <p:spTgt spid="5126"/>
                                        </p:tgtEl>
                                      </p:cBhvr>
                                      <p:to x="100000" y="100000"/>
                                    </p:animScale>
                                  </p:childTnLst>
                                </p:cTn>
                              </p:par>
                              <p:par>
                                <p:cTn id="32" presetID="26"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80">
                                          <p:stCondLst>
                                            <p:cond delay="0"/>
                                          </p:stCondLst>
                                        </p:cTn>
                                        <p:tgtEl>
                                          <p:spTgt spid="14"/>
                                        </p:tgtEl>
                                      </p:cBhvr>
                                    </p:animEffect>
                                    <p:anim calcmode="lin" valueType="num">
                                      <p:cBhvr>
                                        <p:cTn id="35"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0" dur="26">
                                          <p:stCondLst>
                                            <p:cond delay="650"/>
                                          </p:stCondLst>
                                        </p:cTn>
                                        <p:tgtEl>
                                          <p:spTgt spid="14"/>
                                        </p:tgtEl>
                                      </p:cBhvr>
                                      <p:to x="100000" y="60000"/>
                                    </p:animScale>
                                    <p:animScale>
                                      <p:cBhvr>
                                        <p:cTn id="41" dur="166" decel="50000">
                                          <p:stCondLst>
                                            <p:cond delay="676"/>
                                          </p:stCondLst>
                                        </p:cTn>
                                        <p:tgtEl>
                                          <p:spTgt spid="14"/>
                                        </p:tgtEl>
                                      </p:cBhvr>
                                      <p:to x="100000" y="100000"/>
                                    </p:animScale>
                                    <p:animScale>
                                      <p:cBhvr>
                                        <p:cTn id="42" dur="26">
                                          <p:stCondLst>
                                            <p:cond delay="1312"/>
                                          </p:stCondLst>
                                        </p:cTn>
                                        <p:tgtEl>
                                          <p:spTgt spid="14"/>
                                        </p:tgtEl>
                                      </p:cBhvr>
                                      <p:to x="100000" y="80000"/>
                                    </p:animScale>
                                    <p:animScale>
                                      <p:cBhvr>
                                        <p:cTn id="43" dur="166" decel="50000">
                                          <p:stCondLst>
                                            <p:cond delay="1338"/>
                                          </p:stCondLst>
                                        </p:cTn>
                                        <p:tgtEl>
                                          <p:spTgt spid="14"/>
                                        </p:tgtEl>
                                      </p:cBhvr>
                                      <p:to x="100000" y="100000"/>
                                    </p:animScale>
                                    <p:animScale>
                                      <p:cBhvr>
                                        <p:cTn id="44" dur="26">
                                          <p:stCondLst>
                                            <p:cond delay="1642"/>
                                          </p:stCondLst>
                                        </p:cTn>
                                        <p:tgtEl>
                                          <p:spTgt spid="14"/>
                                        </p:tgtEl>
                                      </p:cBhvr>
                                      <p:to x="100000" y="90000"/>
                                    </p:animScale>
                                    <p:animScale>
                                      <p:cBhvr>
                                        <p:cTn id="45" dur="166" decel="50000">
                                          <p:stCondLst>
                                            <p:cond delay="1668"/>
                                          </p:stCondLst>
                                        </p:cTn>
                                        <p:tgtEl>
                                          <p:spTgt spid="14"/>
                                        </p:tgtEl>
                                      </p:cBhvr>
                                      <p:to x="100000" y="100000"/>
                                    </p:animScale>
                                    <p:animScale>
                                      <p:cBhvr>
                                        <p:cTn id="46" dur="26">
                                          <p:stCondLst>
                                            <p:cond delay="1808"/>
                                          </p:stCondLst>
                                        </p:cTn>
                                        <p:tgtEl>
                                          <p:spTgt spid="14"/>
                                        </p:tgtEl>
                                      </p:cBhvr>
                                      <p:to x="100000" y="95000"/>
                                    </p:animScale>
                                    <p:animScale>
                                      <p:cBhvr>
                                        <p:cTn id="47" dur="166" decel="50000">
                                          <p:stCondLst>
                                            <p:cond delay="1834"/>
                                          </p:stCondLst>
                                        </p:cTn>
                                        <p:tgtEl>
                                          <p:spTgt spid="14"/>
                                        </p:tgtEl>
                                      </p:cBhvr>
                                      <p:to x="100000" y="100000"/>
                                    </p:animScale>
                                  </p:childTnLst>
                                </p:cTn>
                              </p:par>
                              <p:par>
                                <p:cTn id="48" presetID="31" presetClass="entr" presetSubtype="0" fill="hold" nodeType="withEffect">
                                  <p:stCondLst>
                                    <p:cond delay="0"/>
                                  </p:stCondLst>
                                  <p:childTnLst>
                                    <p:set>
                                      <p:cBhvr>
                                        <p:cTn id="49" dur="1" fill="hold">
                                          <p:stCondLst>
                                            <p:cond delay="0"/>
                                          </p:stCondLst>
                                        </p:cTn>
                                        <p:tgtEl>
                                          <p:spTgt spid="5125"/>
                                        </p:tgtEl>
                                        <p:attrNameLst>
                                          <p:attrName>style.visibility</p:attrName>
                                        </p:attrNameLst>
                                      </p:cBhvr>
                                      <p:to>
                                        <p:strVal val="visible"/>
                                      </p:to>
                                    </p:set>
                                    <p:anim calcmode="lin" valueType="num">
                                      <p:cBhvr>
                                        <p:cTn id="50" dur="1000" fill="hold"/>
                                        <p:tgtEl>
                                          <p:spTgt spid="5125"/>
                                        </p:tgtEl>
                                        <p:attrNameLst>
                                          <p:attrName>ppt_w</p:attrName>
                                        </p:attrNameLst>
                                      </p:cBhvr>
                                      <p:tavLst>
                                        <p:tav tm="0">
                                          <p:val>
                                            <p:fltVal val="0"/>
                                          </p:val>
                                        </p:tav>
                                        <p:tav tm="100000">
                                          <p:val>
                                            <p:strVal val="#ppt_w"/>
                                          </p:val>
                                        </p:tav>
                                      </p:tavLst>
                                    </p:anim>
                                    <p:anim calcmode="lin" valueType="num">
                                      <p:cBhvr>
                                        <p:cTn id="51" dur="1000" fill="hold"/>
                                        <p:tgtEl>
                                          <p:spTgt spid="5125"/>
                                        </p:tgtEl>
                                        <p:attrNameLst>
                                          <p:attrName>ppt_h</p:attrName>
                                        </p:attrNameLst>
                                      </p:cBhvr>
                                      <p:tavLst>
                                        <p:tav tm="0">
                                          <p:val>
                                            <p:fltVal val="0"/>
                                          </p:val>
                                        </p:tav>
                                        <p:tav tm="100000">
                                          <p:val>
                                            <p:strVal val="#ppt_h"/>
                                          </p:val>
                                        </p:tav>
                                      </p:tavLst>
                                    </p:anim>
                                    <p:anim calcmode="lin" valueType="num">
                                      <p:cBhvr>
                                        <p:cTn id="52" dur="1000" fill="hold"/>
                                        <p:tgtEl>
                                          <p:spTgt spid="5125"/>
                                        </p:tgtEl>
                                        <p:attrNameLst>
                                          <p:attrName>style.rotation</p:attrName>
                                        </p:attrNameLst>
                                      </p:cBhvr>
                                      <p:tavLst>
                                        <p:tav tm="0">
                                          <p:val>
                                            <p:fltVal val="90"/>
                                          </p:val>
                                        </p:tav>
                                        <p:tav tm="100000">
                                          <p:val>
                                            <p:fltVal val="0"/>
                                          </p:val>
                                        </p:tav>
                                      </p:tavLst>
                                    </p:anim>
                                    <p:animEffect transition="in" filter="fade">
                                      <p:cBhvr>
                                        <p:cTn id="53" dur="1000"/>
                                        <p:tgtEl>
                                          <p:spTgt spid="5125"/>
                                        </p:tgtEl>
                                      </p:cBhvr>
                                    </p:animEffect>
                                  </p:childTnLst>
                                </p:cTn>
                              </p:par>
                              <p:par>
                                <p:cTn id="54" presetID="53" presetClass="entr" presetSubtype="16" fill="hold" nodeType="withEffect">
                                  <p:stCondLst>
                                    <p:cond delay="0"/>
                                  </p:stCondLst>
                                  <p:childTnLst>
                                    <p:set>
                                      <p:cBhvr>
                                        <p:cTn id="55" dur="1" fill="hold">
                                          <p:stCondLst>
                                            <p:cond delay="0"/>
                                          </p:stCondLst>
                                        </p:cTn>
                                        <p:tgtEl>
                                          <p:spTgt spid="5124"/>
                                        </p:tgtEl>
                                        <p:attrNameLst>
                                          <p:attrName>style.visibility</p:attrName>
                                        </p:attrNameLst>
                                      </p:cBhvr>
                                      <p:to>
                                        <p:strVal val="visible"/>
                                      </p:to>
                                    </p:set>
                                    <p:anim calcmode="lin" valueType="num">
                                      <p:cBhvr>
                                        <p:cTn id="56" dur="500" fill="hold"/>
                                        <p:tgtEl>
                                          <p:spTgt spid="5124"/>
                                        </p:tgtEl>
                                        <p:attrNameLst>
                                          <p:attrName>ppt_w</p:attrName>
                                        </p:attrNameLst>
                                      </p:cBhvr>
                                      <p:tavLst>
                                        <p:tav tm="0">
                                          <p:val>
                                            <p:fltVal val="0"/>
                                          </p:val>
                                        </p:tav>
                                        <p:tav tm="100000">
                                          <p:val>
                                            <p:strVal val="#ppt_w"/>
                                          </p:val>
                                        </p:tav>
                                      </p:tavLst>
                                    </p:anim>
                                    <p:anim calcmode="lin" valueType="num">
                                      <p:cBhvr>
                                        <p:cTn id="57" dur="500" fill="hold"/>
                                        <p:tgtEl>
                                          <p:spTgt spid="5124"/>
                                        </p:tgtEl>
                                        <p:attrNameLst>
                                          <p:attrName>ppt_h</p:attrName>
                                        </p:attrNameLst>
                                      </p:cBhvr>
                                      <p:tavLst>
                                        <p:tav tm="0">
                                          <p:val>
                                            <p:fltVal val="0"/>
                                          </p:val>
                                        </p:tav>
                                        <p:tav tm="100000">
                                          <p:val>
                                            <p:strVal val="#ppt_h"/>
                                          </p:val>
                                        </p:tav>
                                      </p:tavLst>
                                    </p:anim>
                                    <p:animEffect transition="in" filter="fade">
                                      <p:cBhvr>
                                        <p:cTn id="58" dur="500"/>
                                        <p:tgtEl>
                                          <p:spTgt spid="5124"/>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p:cTn id="61" dur="500" fill="hold"/>
                                        <p:tgtEl>
                                          <p:spTgt spid="4"/>
                                        </p:tgtEl>
                                        <p:attrNameLst>
                                          <p:attrName>ppt_w</p:attrName>
                                        </p:attrNameLst>
                                      </p:cBhvr>
                                      <p:tavLst>
                                        <p:tav tm="0">
                                          <p:val>
                                            <p:fltVal val="0"/>
                                          </p:val>
                                        </p:tav>
                                        <p:tav tm="100000">
                                          <p:val>
                                            <p:strVal val="#ppt_w"/>
                                          </p:val>
                                        </p:tav>
                                      </p:tavLst>
                                    </p:anim>
                                    <p:anim calcmode="lin" valueType="num">
                                      <p:cBhvr>
                                        <p:cTn id="62" dur="500" fill="hold"/>
                                        <p:tgtEl>
                                          <p:spTgt spid="4"/>
                                        </p:tgtEl>
                                        <p:attrNameLst>
                                          <p:attrName>ppt_h</p:attrName>
                                        </p:attrNameLst>
                                      </p:cBhvr>
                                      <p:tavLst>
                                        <p:tav tm="0">
                                          <p:val>
                                            <p:fltVal val="0"/>
                                          </p:val>
                                        </p:tav>
                                        <p:tav tm="100000">
                                          <p:val>
                                            <p:strVal val="#ppt_h"/>
                                          </p:val>
                                        </p:tav>
                                      </p:tavLst>
                                    </p:anim>
                                    <p:animEffect transition="in" filter="fade">
                                      <p:cBhvr>
                                        <p:cTn id="6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4"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588579"/>
            <a:ext cx="5638800" cy="1981200"/>
          </a:xfrm>
          <a:solidFill>
            <a:schemeClr val="accent2">
              <a:lumMod val="20000"/>
              <a:lumOff val="80000"/>
            </a:schemeClr>
          </a:solidFill>
          <a:ln>
            <a:solidFill>
              <a:schemeClr val="accent4"/>
            </a:solidFill>
            <a:miter lim="800000"/>
            <a:headEnd/>
            <a:tailEnd/>
          </a:ln>
          <a:extLst/>
        </p:spPr>
        <p:txBody>
          <a:bodyPr>
            <a:normAutofit fontScale="90000"/>
          </a:bodyPr>
          <a:lstStyle/>
          <a:p>
            <a:pPr>
              <a:defRPr/>
            </a:pPr>
            <a:r>
              <a:rPr lang="en-US" sz="3200" dirty="0" smtClean="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latin typeface="+mn-lt"/>
                <a:ea typeface="MS PGothic" pitchFamily="34" charset="-128"/>
              </a:rPr>
              <a:t>Thank you!  </a:t>
            </a:r>
            <a:br>
              <a:rPr lang="en-US" sz="3200" dirty="0" smtClean="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latin typeface="+mn-lt"/>
                <a:ea typeface="MS PGothic" pitchFamily="34" charset="-128"/>
              </a:rPr>
            </a:br>
            <a:r>
              <a:rPr lang="en-US" sz="3200" dirty="0" smtClean="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latin typeface="+mn-lt"/>
                <a:ea typeface="MS PGothic" pitchFamily="34" charset="-128"/>
              </a:rPr>
              <a:t>We’re excited to be your Facilitation Team and look forward to serving you.</a:t>
            </a:r>
            <a:endParaRPr lang="en-US" sz="3200" dirty="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latin typeface="+mn-lt"/>
              <a:ea typeface="MS PGothic" pitchFamily="34" charset="-128"/>
            </a:endParaRPr>
          </a:p>
        </p:txBody>
      </p:sp>
      <p:sp>
        <p:nvSpPr>
          <p:cNvPr id="72707" name="Subtitle 2"/>
          <p:cNvSpPr>
            <a:spLocks noGrp="1"/>
          </p:cNvSpPr>
          <p:nvPr>
            <p:ph type="subTitle" idx="1"/>
          </p:nvPr>
        </p:nvSpPr>
        <p:spPr>
          <a:xfrm>
            <a:off x="1143000" y="2832538"/>
            <a:ext cx="7315200" cy="2570163"/>
          </a:xfrm>
          <a:solidFill>
            <a:srgbClr val="FFFF00"/>
          </a:solidFill>
        </p:spPr>
        <p:txBody>
          <a:bodyPr>
            <a:normAutofit fontScale="92500" lnSpcReduction="10000"/>
          </a:bodyPr>
          <a:lstStyle/>
          <a:p>
            <a:pPr>
              <a:defRPr/>
            </a:pPr>
            <a:r>
              <a:rPr lang="en-US" altLang="en-US" sz="3200" b="1" dirty="0" smtClean="0">
                <a:solidFill>
                  <a:srgbClr val="FFFF00"/>
                </a:solidFill>
                <a:ea typeface="MS PGothic" pitchFamily="34" charset="-128"/>
                <a:hlinkClick r:id="rId3"/>
              </a:rPr>
              <a:t>debbie.waggoner@education.ky.gov</a:t>
            </a:r>
            <a:endParaRPr lang="en-US" altLang="en-US" sz="3200" b="1" dirty="0" smtClean="0">
              <a:solidFill>
                <a:srgbClr val="FFFF00"/>
              </a:solidFill>
              <a:ea typeface="MS PGothic" pitchFamily="34" charset="-128"/>
            </a:endParaRPr>
          </a:p>
          <a:p>
            <a:pPr>
              <a:defRPr/>
            </a:pPr>
            <a:r>
              <a:rPr lang="en-US" altLang="en-US" sz="3200" b="1" dirty="0" smtClean="0">
                <a:solidFill>
                  <a:srgbClr val="FFFF00"/>
                </a:solidFill>
                <a:ea typeface="MS PGothic" pitchFamily="34" charset="-128"/>
                <a:hlinkClick r:id="rId4"/>
              </a:rPr>
              <a:t>terry.rhodes@education.ky.gov</a:t>
            </a:r>
            <a:endParaRPr lang="en-US" altLang="en-US" sz="3200" b="1" dirty="0" smtClean="0">
              <a:solidFill>
                <a:srgbClr val="FFFF00"/>
              </a:solidFill>
              <a:ea typeface="MS PGothic" pitchFamily="34" charset="-128"/>
            </a:endParaRPr>
          </a:p>
          <a:p>
            <a:pPr>
              <a:defRPr/>
            </a:pPr>
            <a:r>
              <a:rPr lang="en-US" altLang="en-US" sz="3200" b="1" dirty="0">
                <a:solidFill>
                  <a:srgbClr val="FFFF00"/>
                </a:solidFill>
                <a:ea typeface="MS PGothic" pitchFamily="34" charset="-128"/>
                <a:hlinkClick r:id="rId5"/>
              </a:rPr>
              <a:t>k</a:t>
            </a:r>
            <a:r>
              <a:rPr lang="en-US" altLang="en-US" sz="3200" b="1" dirty="0" smtClean="0">
                <a:solidFill>
                  <a:srgbClr val="FFFF00"/>
                </a:solidFill>
                <a:ea typeface="MS PGothic" pitchFamily="34" charset="-128"/>
                <a:hlinkClick r:id="rId5"/>
              </a:rPr>
              <a:t>elly.philbeck@education.ky.gov</a:t>
            </a:r>
            <a:endParaRPr lang="en-US" altLang="en-US" sz="3200" b="1" dirty="0" smtClean="0">
              <a:solidFill>
                <a:srgbClr val="FFFF00"/>
              </a:solidFill>
              <a:ea typeface="MS PGothic" pitchFamily="34" charset="-128"/>
            </a:endParaRPr>
          </a:p>
          <a:p>
            <a:pPr>
              <a:defRPr/>
            </a:pPr>
            <a:r>
              <a:rPr lang="en-US" altLang="en-US" sz="3200" b="1" dirty="0" smtClean="0">
                <a:solidFill>
                  <a:srgbClr val="FFFF00"/>
                </a:solidFill>
                <a:ea typeface="MS PGothic" pitchFamily="34" charset="-128"/>
                <a:hlinkClick r:id="rId6"/>
              </a:rPr>
              <a:t>rebecca.woosley@education.ky.gov</a:t>
            </a:r>
            <a:endParaRPr lang="en-US" altLang="en-US" sz="3200" b="1" dirty="0" smtClean="0">
              <a:solidFill>
                <a:srgbClr val="FFFF00"/>
              </a:solidFill>
              <a:ea typeface="MS PGothic" pitchFamily="34" charset="-128"/>
            </a:endParaRPr>
          </a:p>
          <a:p>
            <a:pPr>
              <a:defRPr/>
            </a:pPr>
            <a:r>
              <a:rPr lang="en-US" altLang="en-US" sz="3200" b="1" dirty="0" smtClean="0">
                <a:solidFill>
                  <a:srgbClr val="FFFF00"/>
                </a:solidFill>
                <a:ea typeface="MS PGothic" pitchFamily="34" charset="-128"/>
                <a:hlinkClick r:id="rId7"/>
              </a:rPr>
              <a:t>mike.cassady@ckec.org</a:t>
            </a:r>
            <a:endParaRPr lang="en-US" altLang="en-US" sz="3200" b="1" dirty="0" smtClean="0">
              <a:solidFill>
                <a:srgbClr val="FFFF00"/>
              </a:solidFill>
              <a:ea typeface="MS PGothic" pitchFamily="34" charset="-128"/>
            </a:endParaRPr>
          </a:p>
        </p:txBody>
      </p:sp>
    </p:spTree>
    <p:extLst>
      <p:ext uri="{BB962C8B-B14F-4D97-AF65-F5344CB8AC3E}">
        <p14:creationId xmlns:p14="http://schemas.microsoft.com/office/powerpoint/2010/main" val="563197027"/>
      </p:ext>
    </p:extLst>
  </p:cSld>
  <p:clrMapOvr>
    <a:masterClrMapping/>
  </p:clrMapOvr>
  <p:transition spd="slow">
    <p:wheel spokes="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endParaRPr lang="en-US" smtClean="0"/>
          </a:p>
        </p:txBody>
      </p:sp>
      <p:sp>
        <p:nvSpPr>
          <p:cNvPr id="4099" name="Content Placeholder 2"/>
          <p:cNvSpPr>
            <a:spLocks noGrp="1"/>
          </p:cNvSpPr>
          <p:nvPr>
            <p:ph idx="1"/>
          </p:nvPr>
        </p:nvSpPr>
        <p:spPr/>
        <p:txBody>
          <a:bodyPr/>
          <a:lstStyle/>
          <a:p>
            <a:pPr eaLnBrk="1" hangingPunct="1"/>
            <a:endParaRPr lang="en-US" smtClean="0"/>
          </a:p>
        </p:txBody>
      </p:sp>
      <p:pic>
        <p:nvPicPr>
          <p:cNvPr id="410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675" y="1600200"/>
            <a:ext cx="875665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722883" y="4225159"/>
            <a:ext cx="2666114" cy="461665"/>
          </a:xfrm>
          <a:prstGeom prst="rect">
            <a:avLst/>
          </a:prstGeom>
          <a:solidFill>
            <a:srgbClr val="FFFF00"/>
          </a:solidFill>
          <a:ln>
            <a:solidFill>
              <a:schemeClr val="accent1"/>
            </a:solidFill>
          </a:ln>
        </p:spPr>
        <p:txBody>
          <a:bodyPr wrap="none" rtlCol="0">
            <a:spAutoFit/>
          </a:bodyPr>
          <a:lstStyle/>
          <a:p>
            <a:r>
              <a:rPr lang="en-US" sz="2400" b="1" dirty="0" smtClean="0"/>
              <a:t>Packet pages 25-26</a:t>
            </a:r>
            <a:endParaRPr lang="en-US" sz="2400" b="1" dirty="0"/>
          </a:p>
        </p:txBody>
      </p:sp>
    </p:spTree>
    <p:extLst>
      <p:ext uri="{BB962C8B-B14F-4D97-AF65-F5344CB8AC3E}">
        <p14:creationId xmlns:p14="http://schemas.microsoft.com/office/powerpoint/2010/main" val="280896581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oup 39"/>
          <p:cNvGrpSpPr>
            <a:grpSpLocks/>
          </p:cNvGrpSpPr>
          <p:nvPr/>
        </p:nvGrpSpPr>
        <p:grpSpPr bwMode="auto">
          <a:xfrm>
            <a:off x="-566738" y="0"/>
            <a:ext cx="10458451" cy="7116763"/>
            <a:chOff x="0" y="0"/>
            <a:chExt cx="6588" cy="4483"/>
          </a:xfrm>
        </p:grpSpPr>
        <p:grpSp>
          <p:nvGrpSpPr>
            <p:cNvPr id="4105" name="Group 16"/>
            <p:cNvGrpSpPr>
              <a:grpSpLocks/>
            </p:cNvGrpSpPr>
            <p:nvPr/>
          </p:nvGrpSpPr>
          <p:grpSpPr bwMode="auto">
            <a:xfrm>
              <a:off x="406" y="0"/>
              <a:ext cx="5760" cy="4320"/>
              <a:chOff x="0" y="0"/>
              <a:chExt cx="5760" cy="4320"/>
            </a:xfrm>
          </p:grpSpPr>
          <p:grpSp>
            <p:nvGrpSpPr>
              <p:cNvPr id="4128" name="Group 4"/>
              <p:cNvGrpSpPr>
                <a:grpSpLocks/>
              </p:cNvGrpSpPr>
              <p:nvPr/>
            </p:nvGrpSpPr>
            <p:grpSpPr bwMode="auto">
              <a:xfrm>
                <a:off x="0" y="0"/>
                <a:ext cx="1583" cy="4320"/>
                <a:chOff x="0" y="0"/>
                <a:chExt cx="1583" cy="4320"/>
              </a:xfrm>
            </p:grpSpPr>
            <p:sp>
              <p:nvSpPr>
                <p:cNvPr id="4140" name="Rectangle 1"/>
                <p:cNvSpPr>
                  <a:spLocks/>
                </p:cNvSpPr>
                <p:nvPr/>
              </p:nvSpPr>
              <p:spPr bwMode="auto">
                <a:xfrm>
                  <a:off x="576" y="0"/>
                  <a:ext cx="1007" cy="4320"/>
                </a:xfrm>
                <a:prstGeom prst="rect">
                  <a:avLst/>
                </a:prstGeom>
                <a:solidFill>
                  <a:srgbClr val="FFFFFF">
                    <a:alpha val="9412"/>
                  </a:srgbClr>
                </a:solidFill>
                <a:ln>
                  <a:noFill/>
                </a:ln>
                <a:extLst>
                  <a:ext uri="{91240B29-F687-4F45-9708-019B960494DF}">
                    <a14:hiddenLine xmlns:a14="http://schemas.microsoft.com/office/drawing/2010/main" w="15875">
                      <a:solidFill>
                        <a:schemeClr val="tx1"/>
                      </a:solidFill>
                      <a:miter lim="800000"/>
                      <a:headEnd/>
                      <a:tailEnd/>
                    </a14:hiddenLine>
                  </a:ext>
                </a:extLst>
              </p:spPr>
              <p:txBody>
                <a:bodyPr lIns="0" tIns="0" rIns="0" bIns="0"/>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1800">
                    <a:latin typeface="Franklin Gothic Book" pitchFamily="34" charset="0"/>
                  </a:endParaRPr>
                </a:p>
              </p:txBody>
            </p:sp>
            <p:sp>
              <p:nvSpPr>
                <p:cNvPr id="4141" name="Rectangle 2"/>
                <p:cNvSpPr>
                  <a:spLocks/>
                </p:cNvSpPr>
                <p:nvPr/>
              </p:nvSpPr>
              <p:spPr bwMode="auto">
                <a:xfrm>
                  <a:off x="0" y="0"/>
                  <a:ext cx="288" cy="4320"/>
                </a:xfrm>
                <a:prstGeom prst="rect">
                  <a:avLst/>
                </a:prstGeom>
                <a:solidFill>
                  <a:srgbClr val="FFFFFF">
                    <a:alpha val="9412"/>
                  </a:srgbClr>
                </a:solidFill>
                <a:ln>
                  <a:noFill/>
                </a:ln>
                <a:extLst>
                  <a:ext uri="{91240B29-F687-4F45-9708-019B960494DF}">
                    <a14:hiddenLine xmlns:a14="http://schemas.microsoft.com/office/drawing/2010/main" w="15875">
                      <a:solidFill>
                        <a:schemeClr val="tx1"/>
                      </a:solidFill>
                      <a:miter lim="800000"/>
                      <a:headEnd/>
                      <a:tailEnd/>
                    </a14:hiddenLine>
                  </a:ext>
                </a:extLst>
              </p:spPr>
              <p:txBody>
                <a:bodyPr lIns="0" tIns="0" rIns="0" bIns="0"/>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1800">
                    <a:latin typeface="Franklin Gothic Book" pitchFamily="34" charset="0"/>
                  </a:endParaRPr>
                </a:p>
              </p:txBody>
            </p:sp>
            <p:sp>
              <p:nvSpPr>
                <p:cNvPr id="4142" name="Rectangle 3"/>
                <p:cNvSpPr>
                  <a:spLocks/>
                </p:cNvSpPr>
                <p:nvPr/>
              </p:nvSpPr>
              <p:spPr bwMode="auto">
                <a:xfrm>
                  <a:off x="144" y="0"/>
                  <a:ext cx="480" cy="4320"/>
                </a:xfrm>
                <a:prstGeom prst="rect">
                  <a:avLst/>
                </a:prstGeom>
                <a:solidFill>
                  <a:srgbClr val="FFFFFF">
                    <a:alpha val="9412"/>
                  </a:srgbClr>
                </a:solidFill>
                <a:ln>
                  <a:noFill/>
                </a:ln>
                <a:extLst>
                  <a:ext uri="{91240B29-F687-4F45-9708-019B960494DF}">
                    <a14:hiddenLine xmlns:a14="http://schemas.microsoft.com/office/drawing/2010/main" w="15875">
                      <a:solidFill>
                        <a:schemeClr val="tx1"/>
                      </a:solidFill>
                      <a:miter lim="800000"/>
                      <a:headEnd/>
                      <a:tailEnd/>
                    </a14:hiddenLine>
                  </a:ext>
                </a:extLst>
              </p:spPr>
              <p:txBody>
                <a:bodyPr lIns="0" tIns="0" rIns="0" bIns="0"/>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1800">
                    <a:latin typeface="Franklin Gothic Book" pitchFamily="34" charset="0"/>
                  </a:endParaRPr>
                </a:p>
              </p:txBody>
            </p:sp>
          </p:grpSp>
          <p:grpSp>
            <p:nvGrpSpPr>
              <p:cNvPr id="4129" name="Group 8"/>
              <p:cNvGrpSpPr>
                <a:grpSpLocks/>
              </p:cNvGrpSpPr>
              <p:nvPr/>
            </p:nvGrpSpPr>
            <p:grpSpPr bwMode="auto">
              <a:xfrm>
                <a:off x="266" y="0"/>
                <a:ext cx="1584" cy="4320"/>
                <a:chOff x="0" y="0"/>
                <a:chExt cx="1584" cy="4320"/>
              </a:xfrm>
            </p:grpSpPr>
            <p:sp>
              <p:nvSpPr>
                <p:cNvPr id="4137" name="Rectangle 5"/>
                <p:cNvSpPr>
                  <a:spLocks/>
                </p:cNvSpPr>
                <p:nvPr/>
              </p:nvSpPr>
              <p:spPr bwMode="auto">
                <a:xfrm>
                  <a:off x="576" y="0"/>
                  <a:ext cx="1008" cy="4320"/>
                </a:xfrm>
                <a:prstGeom prst="rect">
                  <a:avLst/>
                </a:prstGeom>
                <a:solidFill>
                  <a:srgbClr val="FFFFFF">
                    <a:alpha val="9412"/>
                  </a:srgbClr>
                </a:solidFill>
                <a:ln>
                  <a:noFill/>
                </a:ln>
                <a:extLst>
                  <a:ext uri="{91240B29-F687-4F45-9708-019B960494DF}">
                    <a14:hiddenLine xmlns:a14="http://schemas.microsoft.com/office/drawing/2010/main" w="15875">
                      <a:solidFill>
                        <a:schemeClr val="tx1"/>
                      </a:solidFill>
                      <a:miter lim="800000"/>
                      <a:headEnd/>
                      <a:tailEnd/>
                    </a14:hiddenLine>
                  </a:ext>
                </a:extLst>
              </p:spPr>
              <p:txBody>
                <a:bodyPr lIns="0" tIns="0" rIns="0" bIns="0"/>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1800">
                    <a:latin typeface="Franklin Gothic Book" pitchFamily="34" charset="0"/>
                  </a:endParaRPr>
                </a:p>
              </p:txBody>
            </p:sp>
            <p:sp>
              <p:nvSpPr>
                <p:cNvPr id="4138" name="Rectangle 6"/>
                <p:cNvSpPr>
                  <a:spLocks/>
                </p:cNvSpPr>
                <p:nvPr/>
              </p:nvSpPr>
              <p:spPr bwMode="auto">
                <a:xfrm>
                  <a:off x="0" y="0"/>
                  <a:ext cx="288" cy="4320"/>
                </a:xfrm>
                <a:prstGeom prst="rect">
                  <a:avLst/>
                </a:prstGeom>
                <a:solidFill>
                  <a:srgbClr val="FFFFFF">
                    <a:alpha val="9412"/>
                  </a:srgbClr>
                </a:solidFill>
                <a:ln>
                  <a:noFill/>
                </a:ln>
                <a:extLst>
                  <a:ext uri="{91240B29-F687-4F45-9708-019B960494DF}">
                    <a14:hiddenLine xmlns:a14="http://schemas.microsoft.com/office/drawing/2010/main" w="15875">
                      <a:solidFill>
                        <a:schemeClr val="tx1"/>
                      </a:solidFill>
                      <a:miter lim="800000"/>
                      <a:headEnd/>
                      <a:tailEnd/>
                    </a14:hiddenLine>
                  </a:ext>
                </a:extLst>
              </p:spPr>
              <p:txBody>
                <a:bodyPr lIns="0" tIns="0" rIns="0" bIns="0"/>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1800">
                    <a:latin typeface="Franklin Gothic Book" pitchFamily="34" charset="0"/>
                  </a:endParaRPr>
                </a:p>
              </p:txBody>
            </p:sp>
            <p:sp>
              <p:nvSpPr>
                <p:cNvPr id="4139" name="Rectangle 7"/>
                <p:cNvSpPr>
                  <a:spLocks/>
                </p:cNvSpPr>
                <p:nvPr/>
              </p:nvSpPr>
              <p:spPr bwMode="auto">
                <a:xfrm>
                  <a:off x="144" y="0"/>
                  <a:ext cx="480" cy="4320"/>
                </a:xfrm>
                <a:prstGeom prst="rect">
                  <a:avLst/>
                </a:prstGeom>
                <a:solidFill>
                  <a:srgbClr val="FFFFFF">
                    <a:alpha val="9412"/>
                  </a:srgbClr>
                </a:solidFill>
                <a:ln>
                  <a:noFill/>
                </a:ln>
                <a:extLst>
                  <a:ext uri="{91240B29-F687-4F45-9708-019B960494DF}">
                    <a14:hiddenLine xmlns:a14="http://schemas.microsoft.com/office/drawing/2010/main" w="15875">
                      <a:solidFill>
                        <a:schemeClr val="tx1"/>
                      </a:solidFill>
                      <a:miter lim="800000"/>
                      <a:headEnd/>
                      <a:tailEnd/>
                    </a14:hiddenLine>
                  </a:ext>
                </a:extLst>
              </p:spPr>
              <p:txBody>
                <a:bodyPr lIns="0" tIns="0" rIns="0" bIns="0"/>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1800">
                    <a:latin typeface="Franklin Gothic Book" pitchFamily="34" charset="0"/>
                  </a:endParaRPr>
                </a:p>
              </p:txBody>
            </p:sp>
          </p:grpSp>
          <p:grpSp>
            <p:nvGrpSpPr>
              <p:cNvPr id="4130" name="Group 12"/>
              <p:cNvGrpSpPr>
                <a:grpSpLocks/>
              </p:cNvGrpSpPr>
              <p:nvPr/>
            </p:nvGrpSpPr>
            <p:grpSpPr bwMode="auto">
              <a:xfrm rot="10800000">
                <a:off x="4175" y="0"/>
                <a:ext cx="1584" cy="4320"/>
                <a:chOff x="0" y="0"/>
                <a:chExt cx="1584" cy="4320"/>
              </a:xfrm>
            </p:grpSpPr>
            <p:sp>
              <p:nvSpPr>
                <p:cNvPr id="4134" name="Rectangle 9"/>
                <p:cNvSpPr>
                  <a:spLocks/>
                </p:cNvSpPr>
                <p:nvPr/>
              </p:nvSpPr>
              <p:spPr bwMode="auto">
                <a:xfrm>
                  <a:off x="576" y="0"/>
                  <a:ext cx="1008" cy="4320"/>
                </a:xfrm>
                <a:prstGeom prst="rect">
                  <a:avLst/>
                </a:prstGeom>
                <a:solidFill>
                  <a:srgbClr val="FFFFFF">
                    <a:alpha val="9412"/>
                  </a:srgbClr>
                </a:solidFill>
                <a:ln>
                  <a:noFill/>
                </a:ln>
                <a:extLst>
                  <a:ext uri="{91240B29-F687-4F45-9708-019B960494DF}">
                    <a14:hiddenLine xmlns:a14="http://schemas.microsoft.com/office/drawing/2010/main" w="15875">
                      <a:solidFill>
                        <a:schemeClr val="tx1"/>
                      </a:solidFill>
                      <a:miter lim="800000"/>
                      <a:headEnd/>
                      <a:tailEnd/>
                    </a14:hiddenLine>
                  </a:ext>
                </a:extLst>
              </p:spPr>
              <p:txBody>
                <a:bodyPr lIns="0" tIns="0" rIns="0" bIns="0"/>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1800">
                    <a:latin typeface="Franklin Gothic Book" pitchFamily="34" charset="0"/>
                  </a:endParaRPr>
                </a:p>
              </p:txBody>
            </p:sp>
            <p:sp>
              <p:nvSpPr>
                <p:cNvPr id="4135" name="Rectangle 10"/>
                <p:cNvSpPr>
                  <a:spLocks/>
                </p:cNvSpPr>
                <p:nvPr/>
              </p:nvSpPr>
              <p:spPr bwMode="auto">
                <a:xfrm>
                  <a:off x="0" y="0"/>
                  <a:ext cx="288" cy="4320"/>
                </a:xfrm>
                <a:prstGeom prst="rect">
                  <a:avLst/>
                </a:prstGeom>
                <a:solidFill>
                  <a:srgbClr val="FFFFFF">
                    <a:alpha val="9412"/>
                  </a:srgbClr>
                </a:solidFill>
                <a:ln>
                  <a:noFill/>
                </a:ln>
                <a:extLst>
                  <a:ext uri="{91240B29-F687-4F45-9708-019B960494DF}">
                    <a14:hiddenLine xmlns:a14="http://schemas.microsoft.com/office/drawing/2010/main" w="15875">
                      <a:solidFill>
                        <a:schemeClr val="tx1"/>
                      </a:solidFill>
                      <a:miter lim="800000"/>
                      <a:headEnd/>
                      <a:tailEnd/>
                    </a14:hiddenLine>
                  </a:ext>
                </a:extLst>
              </p:spPr>
              <p:txBody>
                <a:bodyPr lIns="0" tIns="0" rIns="0" bIns="0"/>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1800">
                    <a:latin typeface="Franklin Gothic Book" pitchFamily="34" charset="0"/>
                  </a:endParaRPr>
                </a:p>
              </p:txBody>
            </p:sp>
            <p:sp>
              <p:nvSpPr>
                <p:cNvPr id="4136" name="Rectangle 11"/>
                <p:cNvSpPr>
                  <a:spLocks/>
                </p:cNvSpPr>
                <p:nvPr/>
              </p:nvSpPr>
              <p:spPr bwMode="auto">
                <a:xfrm>
                  <a:off x="144" y="0"/>
                  <a:ext cx="480" cy="4320"/>
                </a:xfrm>
                <a:prstGeom prst="rect">
                  <a:avLst/>
                </a:prstGeom>
                <a:solidFill>
                  <a:srgbClr val="FFFFFF">
                    <a:alpha val="9412"/>
                  </a:srgbClr>
                </a:solidFill>
                <a:ln>
                  <a:noFill/>
                </a:ln>
                <a:extLst>
                  <a:ext uri="{91240B29-F687-4F45-9708-019B960494DF}">
                    <a14:hiddenLine xmlns:a14="http://schemas.microsoft.com/office/drawing/2010/main" w="15875">
                      <a:solidFill>
                        <a:schemeClr val="tx1"/>
                      </a:solidFill>
                      <a:miter lim="800000"/>
                      <a:headEnd/>
                      <a:tailEnd/>
                    </a14:hiddenLine>
                  </a:ext>
                </a:extLst>
              </p:spPr>
              <p:txBody>
                <a:bodyPr lIns="0" tIns="0" rIns="0" bIns="0"/>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1800">
                    <a:latin typeface="Franklin Gothic Book" pitchFamily="34" charset="0"/>
                  </a:endParaRPr>
                </a:p>
              </p:txBody>
            </p:sp>
          </p:grpSp>
          <p:sp>
            <p:nvSpPr>
              <p:cNvPr id="4131" name="Rectangle 13"/>
              <p:cNvSpPr>
                <a:spLocks/>
              </p:cNvSpPr>
              <p:nvPr/>
            </p:nvSpPr>
            <p:spPr bwMode="auto">
              <a:xfrm>
                <a:off x="2399" y="0"/>
                <a:ext cx="1777" cy="4320"/>
              </a:xfrm>
              <a:prstGeom prst="rect">
                <a:avLst/>
              </a:prstGeom>
              <a:solidFill>
                <a:srgbClr val="FFFFFF">
                  <a:alpha val="9412"/>
                </a:srgbClr>
              </a:solidFill>
              <a:ln>
                <a:noFill/>
              </a:ln>
              <a:extLst>
                <a:ext uri="{91240B29-F687-4F45-9708-019B960494DF}">
                  <a14:hiddenLine xmlns:a14="http://schemas.microsoft.com/office/drawing/2010/main" w="15875">
                    <a:solidFill>
                      <a:schemeClr val="tx1"/>
                    </a:solidFill>
                    <a:miter lim="800000"/>
                    <a:headEnd/>
                    <a:tailEnd/>
                  </a14:hiddenLine>
                </a:ext>
              </a:extLst>
            </p:spPr>
            <p:txBody>
              <a:bodyPr lIns="0" tIns="0" rIns="0" bIns="0"/>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1800">
                  <a:latin typeface="Franklin Gothic Book" pitchFamily="34" charset="0"/>
                </a:endParaRPr>
              </a:p>
            </p:txBody>
          </p:sp>
          <p:sp>
            <p:nvSpPr>
              <p:cNvPr id="4132" name="Rectangle 14"/>
              <p:cNvSpPr>
                <a:spLocks/>
              </p:cNvSpPr>
              <p:nvPr/>
            </p:nvSpPr>
            <p:spPr bwMode="auto">
              <a:xfrm>
                <a:off x="1824" y="0"/>
                <a:ext cx="288" cy="4320"/>
              </a:xfrm>
              <a:prstGeom prst="rect">
                <a:avLst/>
              </a:prstGeom>
              <a:solidFill>
                <a:srgbClr val="FFFFFF">
                  <a:alpha val="9412"/>
                </a:srgbClr>
              </a:solidFill>
              <a:ln>
                <a:noFill/>
              </a:ln>
              <a:extLst>
                <a:ext uri="{91240B29-F687-4F45-9708-019B960494DF}">
                  <a14:hiddenLine xmlns:a14="http://schemas.microsoft.com/office/drawing/2010/main" w="15875">
                    <a:solidFill>
                      <a:schemeClr val="tx1"/>
                    </a:solidFill>
                    <a:miter lim="800000"/>
                    <a:headEnd/>
                    <a:tailEnd/>
                  </a14:hiddenLine>
                </a:ext>
              </a:extLst>
            </p:spPr>
            <p:txBody>
              <a:bodyPr lIns="0" tIns="0" rIns="0" bIns="0"/>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1800">
                  <a:latin typeface="Franklin Gothic Book" pitchFamily="34" charset="0"/>
                </a:endParaRPr>
              </a:p>
            </p:txBody>
          </p:sp>
          <p:sp>
            <p:nvSpPr>
              <p:cNvPr id="4133" name="Rectangle 15"/>
              <p:cNvSpPr>
                <a:spLocks/>
              </p:cNvSpPr>
              <p:nvPr/>
            </p:nvSpPr>
            <p:spPr bwMode="auto">
              <a:xfrm>
                <a:off x="1967" y="0"/>
                <a:ext cx="481" cy="4320"/>
              </a:xfrm>
              <a:prstGeom prst="rect">
                <a:avLst/>
              </a:prstGeom>
              <a:solidFill>
                <a:srgbClr val="FFFFFF">
                  <a:alpha val="9412"/>
                </a:srgbClr>
              </a:solidFill>
              <a:ln>
                <a:noFill/>
              </a:ln>
              <a:extLst>
                <a:ext uri="{91240B29-F687-4F45-9708-019B960494DF}">
                  <a14:hiddenLine xmlns:a14="http://schemas.microsoft.com/office/drawing/2010/main" w="15875">
                    <a:solidFill>
                      <a:schemeClr val="tx1"/>
                    </a:solidFill>
                    <a:miter lim="800000"/>
                    <a:headEnd/>
                    <a:tailEnd/>
                  </a14:hiddenLine>
                </a:ext>
              </a:extLst>
            </p:spPr>
            <p:txBody>
              <a:bodyPr lIns="0" tIns="0" rIns="0" bIns="0"/>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1800">
                  <a:latin typeface="Franklin Gothic Book" pitchFamily="34" charset="0"/>
                </a:endParaRPr>
              </a:p>
            </p:txBody>
          </p:sp>
        </p:grpSp>
        <p:sp>
          <p:nvSpPr>
            <p:cNvPr id="4106" name="Freeform 17"/>
            <p:cNvSpPr>
              <a:spLocks/>
            </p:cNvSpPr>
            <p:nvPr/>
          </p:nvSpPr>
          <p:spPr bwMode="auto">
            <a:xfrm>
              <a:off x="398" y="3172"/>
              <a:ext cx="5761" cy="734"/>
            </a:xfrm>
            <a:custGeom>
              <a:avLst/>
              <a:gdLst>
                <a:gd name="T0" fmla="*/ 0 w 21600"/>
                <a:gd name="T1" fmla="*/ 0 h 21431"/>
                <a:gd name="T2" fmla="*/ 0 w 21600"/>
                <a:gd name="T3" fmla="*/ 0 h 21431"/>
                <a:gd name="T4" fmla="*/ 0 w 21600"/>
                <a:gd name="T5" fmla="*/ 0 h 21431"/>
                <a:gd name="T6" fmla="*/ 0 w 21600"/>
                <a:gd name="T7" fmla="*/ 0 h 21431"/>
                <a:gd name="T8" fmla="*/ 0 w 21600"/>
                <a:gd name="T9" fmla="*/ 0 h 214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431">
                  <a:moveTo>
                    <a:pt x="0" y="20509"/>
                  </a:moveTo>
                  <a:cubicBezTo>
                    <a:pt x="1166" y="21055"/>
                    <a:pt x="2333" y="21600"/>
                    <a:pt x="3955" y="21382"/>
                  </a:cubicBezTo>
                  <a:cubicBezTo>
                    <a:pt x="5578" y="21164"/>
                    <a:pt x="7569" y="20909"/>
                    <a:pt x="9734" y="19200"/>
                  </a:cubicBezTo>
                  <a:cubicBezTo>
                    <a:pt x="11899" y="17491"/>
                    <a:pt x="14966" y="14327"/>
                    <a:pt x="16943" y="11127"/>
                  </a:cubicBezTo>
                  <a:cubicBezTo>
                    <a:pt x="18921" y="7927"/>
                    <a:pt x="20945" y="2836"/>
                    <a:pt x="21600" y="0"/>
                  </a:cubicBezTo>
                </a:path>
              </a:pathLst>
            </a:custGeom>
            <a:noFill/>
            <a:ln w="6350" cap="flat">
              <a:solidFill>
                <a:srgbClr val="FFFFFF">
                  <a:alpha val="20000"/>
                </a:srgb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107" name="Freeform 18"/>
            <p:cNvSpPr>
              <a:spLocks/>
            </p:cNvSpPr>
            <p:nvPr/>
          </p:nvSpPr>
          <p:spPr bwMode="auto">
            <a:xfrm>
              <a:off x="398" y="2195"/>
              <a:ext cx="5761" cy="549"/>
            </a:xfrm>
            <a:custGeom>
              <a:avLst/>
              <a:gdLst>
                <a:gd name="T0" fmla="*/ 0 w 21600"/>
                <a:gd name="T1" fmla="*/ 0 h 21132"/>
                <a:gd name="T2" fmla="*/ 0 w 21600"/>
                <a:gd name="T3" fmla="*/ 0 h 21132"/>
                <a:gd name="T4" fmla="*/ 0 w 21600"/>
                <a:gd name="T5" fmla="*/ 0 h 21132"/>
                <a:gd name="T6" fmla="*/ 0 w 21600"/>
                <a:gd name="T7" fmla="*/ 0 h 21132"/>
                <a:gd name="T8" fmla="*/ 0 w 21600"/>
                <a:gd name="T9" fmla="*/ 0 h 21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132">
                  <a:moveTo>
                    <a:pt x="0" y="21132"/>
                  </a:moveTo>
                  <a:cubicBezTo>
                    <a:pt x="622" y="17748"/>
                    <a:pt x="1244" y="14364"/>
                    <a:pt x="2469" y="11052"/>
                  </a:cubicBezTo>
                  <a:cubicBezTo>
                    <a:pt x="3694" y="7740"/>
                    <a:pt x="5433" y="2892"/>
                    <a:pt x="7350" y="1260"/>
                  </a:cubicBezTo>
                  <a:cubicBezTo>
                    <a:pt x="9266" y="-372"/>
                    <a:pt x="11595" y="-468"/>
                    <a:pt x="13970" y="1260"/>
                  </a:cubicBezTo>
                  <a:cubicBezTo>
                    <a:pt x="16345" y="2988"/>
                    <a:pt x="20305" y="9900"/>
                    <a:pt x="21600" y="11628"/>
                  </a:cubicBezTo>
                </a:path>
              </a:pathLst>
            </a:custGeom>
            <a:noFill/>
            <a:ln w="6350" cap="flat">
              <a:solidFill>
                <a:srgbClr val="FFFFFF">
                  <a:alpha val="20000"/>
                </a:srgb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108" name="Freeform 19"/>
            <p:cNvSpPr>
              <a:spLocks/>
            </p:cNvSpPr>
            <p:nvPr/>
          </p:nvSpPr>
          <p:spPr bwMode="auto">
            <a:xfrm>
              <a:off x="391" y="3553"/>
              <a:ext cx="1893" cy="763"/>
            </a:xfrm>
            <a:custGeom>
              <a:avLst/>
              <a:gdLst>
                <a:gd name="T0" fmla="*/ 0 w 21600"/>
                <a:gd name="T1" fmla="*/ 0 h 21600"/>
                <a:gd name="T2" fmla="*/ 0 w 21600"/>
                <a:gd name="T3" fmla="*/ 0 h 21600"/>
                <a:gd name="T4" fmla="*/ 0 60000 65536"/>
                <a:gd name="T5" fmla="*/ 0 60000 65536"/>
              </a:gdLst>
              <a:ahLst/>
              <a:cxnLst>
                <a:cxn ang="T4">
                  <a:pos x="T0" y="T1"/>
                </a:cxn>
                <a:cxn ang="T5">
                  <a:pos x="T2" y="T3"/>
                </a:cxn>
              </a:cxnLst>
              <a:rect l="0" t="0" r="r" b="b"/>
              <a:pathLst>
                <a:path w="21600" h="21600">
                  <a:moveTo>
                    <a:pt x="0" y="0"/>
                  </a:moveTo>
                  <a:cubicBezTo>
                    <a:pt x="7933" y="8947"/>
                    <a:pt x="15866" y="17894"/>
                    <a:pt x="21600" y="21600"/>
                  </a:cubicBezTo>
                </a:path>
              </a:pathLst>
            </a:custGeom>
            <a:noFill/>
            <a:ln w="6350" cap="flat">
              <a:solidFill>
                <a:srgbClr val="FFFFFF">
                  <a:alpha val="20000"/>
                </a:srgb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109" name="Freeform 20"/>
            <p:cNvSpPr>
              <a:spLocks/>
            </p:cNvSpPr>
            <p:nvPr/>
          </p:nvSpPr>
          <p:spPr bwMode="auto">
            <a:xfrm>
              <a:off x="398" y="3329"/>
              <a:ext cx="5761" cy="922"/>
            </a:xfrm>
            <a:custGeom>
              <a:avLst/>
              <a:gdLst>
                <a:gd name="T0" fmla="*/ 0 w 21600"/>
                <a:gd name="T1" fmla="*/ 0 h 21438"/>
                <a:gd name="T2" fmla="*/ 0 w 21600"/>
                <a:gd name="T3" fmla="*/ 0 h 21438"/>
                <a:gd name="T4" fmla="*/ 0 w 21600"/>
                <a:gd name="T5" fmla="*/ 0 h 21438"/>
                <a:gd name="T6" fmla="*/ 0 w 21600"/>
                <a:gd name="T7" fmla="*/ 0 h 21438"/>
                <a:gd name="T8" fmla="*/ 0 w 21600"/>
                <a:gd name="T9" fmla="*/ 0 h 21438"/>
                <a:gd name="T10" fmla="*/ 0 w 21600"/>
                <a:gd name="T11" fmla="*/ 0 h 21438"/>
                <a:gd name="T12" fmla="*/ 0 w 21600"/>
                <a:gd name="T13" fmla="*/ 0 h 214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600" h="21438">
                  <a:moveTo>
                    <a:pt x="0" y="0"/>
                  </a:moveTo>
                  <a:cubicBezTo>
                    <a:pt x="676" y="1460"/>
                    <a:pt x="1351" y="2920"/>
                    <a:pt x="2609" y="5031"/>
                  </a:cubicBezTo>
                  <a:cubicBezTo>
                    <a:pt x="3866" y="7142"/>
                    <a:pt x="5746" y="10381"/>
                    <a:pt x="7546" y="12665"/>
                  </a:cubicBezTo>
                  <a:cubicBezTo>
                    <a:pt x="9346" y="14949"/>
                    <a:pt x="11623" y="17320"/>
                    <a:pt x="13409" y="18737"/>
                  </a:cubicBezTo>
                  <a:cubicBezTo>
                    <a:pt x="15195" y="20154"/>
                    <a:pt x="17121" y="20733"/>
                    <a:pt x="18262" y="21166"/>
                  </a:cubicBezTo>
                  <a:cubicBezTo>
                    <a:pt x="19403" y="21600"/>
                    <a:pt x="19697" y="21398"/>
                    <a:pt x="20254" y="21340"/>
                  </a:cubicBezTo>
                  <a:cubicBezTo>
                    <a:pt x="20810" y="21282"/>
                    <a:pt x="21205" y="21051"/>
                    <a:pt x="21600" y="20819"/>
                  </a:cubicBezTo>
                </a:path>
              </a:pathLst>
            </a:custGeom>
            <a:noFill/>
            <a:ln w="6350" cap="flat">
              <a:solidFill>
                <a:srgbClr val="FFFFFF">
                  <a:alpha val="20000"/>
                </a:srgb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110" name="Freeform 21"/>
            <p:cNvSpPr>
              <a:spLocks/>
            </p:cNvSpPr>
            <p:nvPr/>
          </p:nvSpPr>
          <p:spPr bwMode="auto">
            <a:xfrm>
              <a:off x="1752" y="3235"/>
              <a:ext cx="4399" cy="1081"/>
            </a:xfrm>
            <a:custGeom>
              <a:avLst/>
              <a:gdLst>
                <a:gd name="T0" fmla="*/ 0 w 21600"/>
                <a:gd name="T1" fmla="*/ 0 h 21531"/>
                <a:gd name="T2" fmla="*/ 0 w 21600"/>
                <a:gd name="T3" fmla="*/ 0 h 21531"/>
                <a:gd name="T4" fmla="*/ 0 w 21600"/>
                <a:gd name="T5" fmla="*/ 0 h 21531"/>
                <a:gd name="T6" fmla="*/ 0 w 21600"/>
                <a:gd name="T7" fmla="*/ 0 h 21531"/>
                <a:gd name="T8" fmla="*/ 0 w 21600"/>
                <a:gd name="T9" fmla="*/ 0 h 21531"/>
                <a:gd name="T10" fmla="*/ 0 w 21600"/>
                <a:gd name="T11" fmla="*/ 0 h 21531"/>
                <a:gd name="T12" fmla="*/ 0 w 21600"/>
                <a:gd name="T13" fmla="*/ 0 h 21531"/>
                <a:gd name="T14" fmla="*/ 0 w 21600"/>
                <a:gd name="T15" fmla="*/ 0 h 21531"/>
                <a:gd name="T16" fmla="*/ 0 w 21600"/>
                <a:gd name="T17" fmla="*/ 0 h 21531"/>
                <a:gd name="T18" fmla="*/ 0 w 21600"/>
                <a:gd name="T19" fmla="*/ 0 h 21531"/>
                <a:gd name="T20" fmla="*/ 0 w 21600"/>
                <a:gd name="T21" fmla="*/ 0 h 215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531">
                  <a:moveTo>
                    <a:pt x="0" y="21531"/>
                  </a:moveTo>
                  <a:cubicBezTo>
                    <a:pt x="502" y="19232"/>
                    <a:pt x="1004" y="16933"/>
                    <a:pt x="1690" y="14820"/>
                  </a:cubicBezTo>
                  <a:cubicBezTo>
                    <a:pt x="2376" y="12707"/>
                    <a:pt x="3324" y="10420"/>
                    <a:pt x="4114" y="8854"/>
                  </a:cubicBezTo>
                  <a:cubicBezTo>
                    <a:pt x="4904" y="7288"/>
                    <a:pt x="5388" y="6592"/>
                    <a:pt x="6429" y="5424"/>
                  </a:cubicBezTo>
                  <a:cubicBezTo>
                    <a:pt x="7469" y="4256"/>
                    <a:pt x="9367" y="2615"/>
                    <a:pt x="10359" y="1845"/>
                  </a:cubicBezTo>
                  <a:cubicBezTo>
                    <a:pt x="11351" y="1074"/>
                    <a:pt x="11504" y="1099"/>
                    <a:pt x="12380" y="801"/>
                  </a:cubicBezTo>
                  <a:cubicBezTo>
                    <a:pt x="13255" y="503"/>
                    <a:pt x="14639" y="180"/>
                    <a:pt x="15612" y="55"/>
                  </a:cubicBezTo>
                  <a:cubicBezTo>
                    <a:pt x="16586" y="-69"/>
                    <a:pt x="18220" y="55"/>
                    <a:pt x="18220" y="55"/>
                  </a:cubicBezTo>
                  <a:lnTo>
                    <a:pt x="20094" y="55"/>
                  </a:lnTo>
                  <a:cubicBezTo>
                    <a:pt x="20614" y="105"/>
                    <a:pt x="21092" y="279"/>
                    <a:pt x="21343" y="354"/>
                  </a:cubicBezTo>
                  <a:cubicBezTo>
                    <a:pt x="21594" y="428"/>
                    <a:pt x="21508" y="403"/>
                    <a:pt x="21600" y="503"/>
                  </a:cubicBezTo>
                </a:path>
              </a:pathLst>
            </a:custGeom>
            <a:noFill/>
            <a:ln w="6350" cap="flat">
              <a:solidFill>
                <a:srgbClr val="FFFFFF">
                  <a:alpha val="20000"/>
                </a:srgb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111" name="Freeform 22"/>
            <p:cNvSpPr>
              <a:spLocks/>
            </p:cNvSpPr>
            <p:nvPr/>
          </p:nvSpPr>
          <p:spPr bwMode="auto">
            <a:xfrm rot="1800000">
              <a:off x="2293" y="1801"/>
              <a:ext cx="1009" cy="87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5347" y="0"/>
                  </a:moveTo>
                  <a:lnTo>
                    <a:pt x="0" y="10800"/>
                  </a:lnTo>
                  <a:lnTo>
                    <a:pt x="5347" y="21600"/>
                  </a:lnTo>
                  <a:lnTo>
                    <a:pt x="16253" y="21600"/>
                  </a:lnTo>
                  <a:lnTo>
                    <a:pt x="21600" y="10800"/>
                  </a:lnTo>
                  <a:lnTo>
                    <a:pt x="16253" y="0"/>
                  </a:lnTo>
                  <a:lnTo>
                    <a:pt x="5347" y="0"/>
                  </a:lnTo>
                  <a:close/>
                  <a:moveTo>
                    <a:pt x="5347" y="0"/>
                  </a:moveTo>
                </a:path>
              </a:pathLst>
            </a:custGeom>
            <a:solidFill>
              <a:srgbClr val="FFFFFF">
                <a:alpha val="9412"/>
              </a:srgbClr>
            </a:solidFill>
            <a:ln w="12700" cap="flat">
              <a:solidFill>
                <a:srgbClr val="FFFFFF">
                  <a:alpha val="12157"/>
                </a:srgbClr>
              </a:solidFill>
              <a:prstDash val="solid"/>
              <a:miter lim="800000"/>
              <a:headEnd type="none" w="med" len="med"/>
              <a:tailEnd type="none" w="med" len="med"/>
            </a:ln>
          </p:spPr>
          <p:txBody>
            <a:bodyPr lIns="0" tIns="0" rIns="0" bIns="0"/>
            <a:lstStyle/>
            <a:p>
              <a:endParaRPr lang="en-US"/>
            </a:p>
          </p:txBody>
        </p:sp>
        <p:sp>
          <p:nvSpPr>
            <p:cNvPr id="4112" name="Freeform 23"/>
            <p:cNvSpPr>
              <a:spLocks/>
            </p:cNvSpPr>
            <p:nvPr/>
          </p:nvSpPr>
          <p:spPr bwMode="auto">
            <a:xfrm rot="1800000">
              <a:off x="2749" y="2599"/>
              <a:ext cx="1009" cy="87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5347" y="0"/>
                  </a:moveTo>
                  <a:lnTo>
                    <a:pt x="0" y="10800"/>
                  </a:lnTo>
                  <a:lnTo>
                    <a:pt x="5347" y="21600"/>
                  </a:lnTo>
                  <a:lnTo>
                    <a:pt x="16253" y="21600"/>
                  </a:lnTo>
                  <a:lnTo>
                    <a:pt x="21600" y="10800"/>
                  </a:lnTo>
                  <a:lnTo>
                    <a:pt x="16253" y="0"/>
                  </a:lnTo>
                  <a:lnTo>
                    <a:pt x="5347" y="0"/>
                  </a:lnTo>
                  <a:close/>
                  <a:moveTo>
                    <a:pt x="5347" y="0"/>
                  </a:moveTo>
                </a:path>
              </a:pathLst>
            </a:custGeom>
            <a:solidFill>
              <a:srgbClr val="FFFFFF">
                <a:alpha val="0"/>
              </a:srgbClr>
            </a:solidFill>
            <a:ln w="12700" cap="flat">
              <a:solidFill>
                <a:srgbClr val="FFFFFF">
                  <a:alpha val="12157"/>
                </a:srgbClr>
              </a:solidFill>
              <a:prstDash val="solid"/>
              <a:miter lim="800000"/>
              <a:headEnd type="none" w="med" len="med"/>
              <a:tailEnd type="none" w="med" len="med"/>
            </a:ln>
          </p:spPr>
          <p:txBody>
            <a:bodyPr lIns="0" tIns="0" rIns="0" bIns="0"/>
            <a:lstStyle/>
            <a:p>
              <a:endParaRPr lang="en-US"/>
            </a:p>
          </p:txBody>
        </p:sp>
        <p:sp>
          <p:nvSpPr>
            <p:cNvPr id="4113" name="Freeform 24"/>
            <p:cNvSpPr>
              <a:spLocks/>
            </p:cNvSpPr>
            <p:nvPr/>
          </p:nvSpPr>
          <p:spPr bwMode="auto">
            <a:xfrm rot="1800000">
              <a:off x="2755" y="1003"/>
              <a:ext cx="1009" cy="87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5347" y="0"/>
                  </a:moveTo>
                  <a:lnTo>
                    <a:pt x="0" y="10800"/>
                  </a:lnTo>
                  <a:lnTo>
                    <a:pt x="5347" y="21600"/>
                  </a:lnTo>
                  <a:lnTo>
                    <a:pt x="16253" y="21600"/>
                  </a:lnTo>
                  <a:lnTo>
                    <a:pt x="21600" y="10800"/>
                  </a:lnTo>
                  <a:lnTo>
                    <a:pt x="16253" y="0"/>
                  </a:lnTo>
                  <a:lnTo>
                    <a:pt x="5347" y="0"/>
                  </a:lnTo>
                  <a:close/>
                  <a:moveTo>
                    <a:pt x="5347" y="0"/>
                  </a:moveTo>
                </a:path>
              </a:pathLst>
            </a:custGeom>
            <a:solidFill>
              <a:srgbClr val="FFFFFF">
                <a:alpha val="6274"/>
              </a:srgbClr>
            </a:solidFill>
            <a:ln w="12700" cap="flat">
              <a:solidFill>
                <a:srgbClr val="FFFFFF">
                  <a:alpha val="7843"/>
                </a:srgbClr>
              </a:solidFill>
              <a:prstDash val="solid"/>
              <a:miter lim="800000"/>
              <a:headEnd type="none" w="med" len="med"/>
              <a:tailEnd type="none" w="med" len="med"/>
            </a:ln>
          </p:spPr>
          <p:txBody>
            <a:bodyPr lIns="0" tIns="0" rIns="0" bIns="0"/>
            <a:lstStyle/>
            <a:p>
              <a:endParaRPr lang="en-US"/>
            </a:p>
          </p:txBody>
        </p:sp>
        <p:sp>
          <p:nvSpPr>
            <p:cNvPr id="4114" name="Freeform 25"/>
            <p:cNvSpPr>
              <a:spLocks/>
            </p:cNvSpPr>
            <p:nvPr/>
          </p:nvSpPr>
          <p:spPr bwMode="auto">
            <a:xfrm rot="1800000">
              <a:off x="2281" y="205"/>
              <a:ext cx="1009" cy="87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5347" y="0"/>
                  </a:moveTo>
                  <a:lnTo>
                    <a:pt x="0" y="10800"/>
                  </a:lnTo>
                  <a:lnTo>
                    <a:pt x="5347" y="21600"/>
                  </a:lnTo>
                  <a:lnTo>
                    <a:pt x="16253" y="21600"/>
                  </a:lnTo>
                  <a:lnTo>
                    <a:pt x="21600" y="10800"/>
                  </a:lnTo>
                  <a:lnTo>
                    <a:pt x="16253" y="0"/>
                  </a:lnTo>
                  <a:lnTo>
                    <a:pt x="5347" y="0"/>
                  </a:lnTo>
                  <a:close/>
                  <a:moveTo>
                    <a:pt x="5347" y="0"/>
                  </a:moveTo>
                </a:path>
              </a:pathLst>
            </a:custGeom>
            <a:solidFill>
              <a:srgbClr val="FFFFFF">
                <a:alpha val="3137"/>
              </a:srgbClr>
            </a:solidFill>
            <a:ln w="12700" cap="flat">
              <a:solidFill>
                <a:srgbClr val="FFFFFF">
                  <a:alpha val="7843"/>
                </a:srgbClr>
              </a:solidFill>
              <a:prstDash val="solid"/>
              <a:miter lim="800000"/>
              <a:headEnd type="none" w="med" len="med"/>
              <a:tailEnd type="none" w="med" len="med"/>
            </a:ln>
          </p:spPr>
          <p:txBody>
            <a:bodyPr lIns="0" tIns="0" rIns="0" bIns="0"/>
            <a:lstStyle/>
            <a:p>
              <a:endParaRPr lang="en-US"/>
            </a:p>
          </p:txBody>
        </p:sp>
        <p:sp>
          <p:nvSpPr>
            <p:cNvPr id="4115" name="Freeform 26"/>
            <p:cNvSpPr>
              <a:spLocks/>
            </p:cNvSpPr>
            <p:nvPr/>
          </p:nvSpPr>
          <p:spPr bwMode="auto">
            <a:xfrm rot="1800000">
              <a:off x="3217" y="3391"/>
              <a:ext cx="1009" cy="87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5347" y="0"/>
                  </a:moveTo>
                  <a:lnTo>
                    <a:pt x="0" y="10800"/>
                  </a:lnTo>
                  <a:lnTo>
                    <a:pt x="5347" y="21600"/>
                  </a:lnTo>
                  <a:lnTo>
                    <a:pt x="16253" y="21600"/>
                  </a:lnTo>
                  <a:lnTo>
                    <a:pt x="21600" y="10800"/>
                  </a:lnTo>
                  <a:lnTo>
                    <a:pt x="16253" y="0"/>
                  </a:lnTo>
                  <a:lnTo>
                    <a:pt x="5347" y="0"/>
                  </a:lnTo>
                  <a:close/>
                  <a:moveTo>
                    <a:pt x="5347" y="0"/>
                  </a:moveTo>
                </a:path>
              </a:pathLst>
            </a:custGeom>
            <a:solidFill>
              <a:srgbClr val="FFFFFF">
                <a:alpha val="5098"/>
              </a:srgbClr>
            </a:solidFill>
            <a:ln w="12700" cap="flat">
              <a:solidFill>
                <a:srgbClr val="FFFFFF">
                  <a:alpha val="12157"/>
                </a:srgbClr>
              </a:solidFill>
              <a:prstDash val="solid"/>
              <a:miter lim="800000"/>
              <a:headEnd type="none" w="med" len="med"/>
              <a:tailEnd type="none" w="med" len="med"/>
            </a:ln>
          </p:spPr>
          <p:txBody>
            <a:bodyPr lIns="0" tIns="0" rIns="0" bIns="0"/>
            <a:lstStyle/>
            <a:p>
              <a:endParaRPr lang="en-US"/>
            </a:p>
          </p:txBody>
        </p:sp>
        <p:sp>
          <p:nvSpPr>
            <p:cNvPr id="4116" name="Freeform 27"/>
            <p:cNvSpPr>
              <a:spLocks/>
            </p:cNvSpPr>
            <p:nvPr/>
          </p:nvSpPr>
          <p:spPr bwMode="auto">
            <a:xfrm rot="1800000">
              <a:off x="165" y="2647"/>
              <a:ext cx="795" cy="87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0" y="1635"/>
                  </a:moveTo>
                  <a:lnTo>
                    <a:pt x="965" y="0"/>
                  </a:lnTo>
                  <a:lnTo>
                    <a:pt x="14815" y="0"/>
                  </a:lnTo>
                  <a:lnTo>
                    <a:pt x="21600" y="10800"/>
                  </a:lnTo>
                  <a:lnTo>
                    <a:pt x="14815" y="21600"/>
                  </a:lnTo>
                  <a:lnTo>
                    <a:pt x="12749" y="21595"/>
                  </a:lnTo>
                  <a:lnTo>
                    <a:pt x="0" y="1635"/>
                  </a:lnTo>
                  <a:close/>
                  <a:moveTo>
                    <a:pt x="0" y="1635"/>
                  </a:moveTo>
                </a:path>
              </a:pathLst>
            </a:custGeom>
            <a:solidFill>
              <a:srgbClr val="FFFFFF">
                <a:alpha val="9412"/>
              </a:srgbClr>
            </a:solidFill>
            <a:ln w="12700" cap="flat">
              <a:solidFill>
                <a:srgbClr val="FFFFFF">
                  <a:alpha val="12157"/>
                </a:srgbClr>
              </a:solidFill>
              <a:prstDash val="solid"/>
              <a:round/>
              <a:headEnd type="none" w="med" len="med"/>
              <a:tailEnd type="none" w="med" len="med"/>
            </a:ln>
          </p:spPr>
          <p:txBody>
            <a:bodyPr lIns="0" tIns="0" rIns="0" bIns="0"/>
            <a:lstStyle/>
            <a:p>
              <a:endParaRPr lang="en-US"/>
            </a:p>
          </p:txBody>
        </p:sp>
        <p:sp>
          <p:nvSpPr>
            <p:cNvPr id="4117" name="Freeform 28"/>
            <p:cNvSpPr>
              <a:spLocks/>
            </p:cNvSpPr>
            <p:nvPr/>
          </p:nvSpPr>
          <p:spPr bwMode="auto">
            <a:xfrm rot="1800000">
              <a:off x="421" y="3403"/>
              <a:ext cx="1009" cy="87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5347" y="0"/>
                  </a:moveTo>
                  <a:lnTo>
                    <a:pt x="0" y="10800"/>
                  </a:lnTo>
                  <a:lnTo>
                    <a:pt x="5347" y="21600"/>
                  </a:lnTo>
                  <a:lnTo>
                    <a:pt x="16253" y="21600"/>
                  </a:lnTo>
                  <a:lnTo>
                    <a:pt x="21600" y="10800"/>
                  </a:lnTo>
                  <a:lnTo>
                    <a:pt x="16253" y="0"/>
                  </a:lnTo>
                  <a:lnTo>
                    <a:pt x="5347" y="0"/>
                  </a:lnTo>
                  <a:close/>
                  <a:moveTo>
                    <a:pt x="5347" y="0"/>
                  </a:moveTo>
                </a:path>
              </a:pathLst>
            </a:custGeom>
            <a:solidFill>
              <a:srgbClr val="FFFFFF">
                <a:alpha val="0"/>
              </a:srgbClr>
            </a:solidFill>
            <a:ln w="12700" cap="flat">
              <a:solidFill>
                <a:srgbClr val="FFFFFF">
                  <a:alpha val="12157"/>
                </a:srgbClr>
              </a:solidFill>
              <a:prstDash val="solid"/>
              <a:miter lim="800000"/>
              <a:headEnd type="none" w="med" len="med"/>
              <a:tailEnd type="none" w="med" len="med"/>
            </a:ln>
          </p:spPr>
          <p:txBody>
            <a:bodyPr lIns="0" tIns="0" rIns="0" bIns="0"/>
            <a:lstStyle/>
            <a:p>
              <a:endParaRPr lang="en-US"/>
            </a:p>
          </p:txBody>
        </p:sp>
        <p:sp>
          <p:nvSpPr>
            <p:cNvPr id="4118" name="Freeform 29"/>
            <p:cNvSpPr>
              <a:spLocks/>
            </p:cNvSpPr>
            <p:nvPr/>
          </p:nvSpPr>
          <p:spPr bwMode="auto">
            <a:xfrm rot="1800000">
              <a:off x="439" y="1795"/>
              <a:ext cx="1009" cy="87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5347" y="0"/>
                  </a:moveTo>
                  <a:lnTo>
                    <a:pt x="0" y="10800"/>
                  </a:lnTo>
                  <a:lnTo>
                    <a:pt x="5347" y="21600"/>
                  </a:lnTo>
                  <a:lnTo>
                    <a:pt x="16253" y="21600"/>
                  </a:lnTo>
                  <a:lnTo>
                    <a:pt x="21600" y="10800"/>
                  </a:lnTo>
                  <a:lnTo>
                    <a:pt x="16253" y="0"/>
                  </a:lnTo>
                  <a:lnTo>
                    <a:pt x="5347" y="0"/>
                  </a:lnTo>
                  <a:close/>
                  <a:moveTo>
                    <a:pt x="5347" y="0"/>
                  </a:moveTo>
                </a:path>
              </a:pathLst>
            </a:custGeom>
            <a:solidFill>
              <a:srgbClr val="FFFFFF">
                <a:alpha val="6274"/>
              </a:srgbClr>
            </a:solidFill>
            <a:ln w="12700" cap="flat">
              <a:solidFill>
                <a:srgbClr val="FFFFFF">
                  <a:alpha val="7843"/>
                </a:srgbClr>
              </a:solidFill>
              <a:prstDash val="solid"/>
              <a:miter lim="800000"/>
              <a:headEnd type="none" w="med" len="med"/>
              <a:tailEnd type="none" w="med" len="med"/>
            </a:ln>
          </p:spPr>
          <p:txBody>
            <a:bodyPr lIns="0" tIns="0" rIns="0" bIns="0"/>
            <a:lstStyle/>
            <a:p>
              <a:endParaRPr lang="en-US"/>
            </a:p>
          </p:txBody>
        </p:sp>
        <p:sp>
          <p:nvSpPr>
            <p:cNvPr id="4119" name="Freeform 30"/>
            <p:cNvSpPr>
              <a:spLocks/>
            </p:cNvSpPr>
            <p:nvPr/>
          </p:nvSpPr>
          <p:spPr bwMode="auto">
            <a:xfrm rot="1800000">
              <a:off x="895" y="2599"/>
              <a:ext cx="1009" cy="87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5347" y="0"/>
                  </a:moveTo>
                  <a:lnTo>
                    <a:pt x="0" y="10800"/>
                  </a:lnTo>
                  <a:lnTo>
                    <a:pt x="5347" y="21600"/>
                  </a:lnTo>
                  <a:lnTo>
                    <a:pt x="16253" y="21600"/>
                  </a:lnTo>
                  <a:lnTo>
                    <a:pt x="21600" y="10800"/>
                  </a:lnTo>
                  <a:lnTo>
                    <a:pt x="16253" y="0"/>
                  </a:lnTo>
                  <a:lnTo>
                    <a:pt x="5347" y="0"/>
                  </a:lnTo>
                  <a:close/>
                  <a:moveTo>
                    <a:pt x="5347" y="0"/>
                  </a:moveTo>
                </a:path>
              </a:pathLst>
            </a:custGeom>
            <a:solidFill>
              <a:srgbClr val="FFFFFF">
                <a:alpha val="0"/>
              </a:srgbClr>
            </a:solidFill>
            <a:ln w="12700" cap="flat">
              <a:solidFill>
                <a:srgbClr val="FFFFFF">
                  <a:alpha val="12157"/>
                </a:srgbClr>
              </a:solidFill>
              <a:prstDash val="solid"/>
              <a:miter lim="800000"/>
              <a:headEnd type="none" w="med" len="med"/>
              <a:tailEnd type="none" w="med" len="med"/>
            </a:ln>
          </p:spPr>
          <p:txBody>
            <a:bodyPr lIns="0" tIns="0" rIns="0" bIns="0"/>
            <a:lstStyle/>
            <a:p>
              <a:endParaRPr lang="en-US"/>
            </a:p>
          </p:txBody>
        </p:sp>
        <p:sp>
          <p:nvSpPr>
            <p:cNvPr id="4120" name="Freeform 31"/>
            <p:cNvSpPr>
              <a:spLocks/>
            </p:cNvSpPr>
            <p:nvPr/>
          </p:nvSpPr>
          <p:spPr bwMode="auto">
            <a:xfrm rot="1800000">
              <a:off x="1357" y="3409"/>
              <a:ext cx="1009" cy="87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5347" y="0"/>
                  </a:moveTo>
                  <a:lnTo>
                    <a:pt x="0" y="10800"/>
                  </a:lnTo>
                  <a:lnTo>
                    <a:pt x="5347" y="21600"/>
                  </a:lnTo>
                  <a:lnTo>
                    <a:pt x="16253" y="21600"/>
                  </a:lnTo>
                  <a:lnTo>
                    <a:pt x="21600" y="10800"/>
                  </a:lnTo>
                  <a:lnTo>
                    <a:pt x="16253" y="0"/>
                  </a:lnTo>
                  <a:lnTo>
                    <a:pt x="5347" y="0"/>
                  </a:lnTo>
                  <a:close/>
                  <a:moveTo>
                    <a:pt x="5347" y="0"/>
                  </a:moveTo>
                </a:path>
              </a:pathLst>
            </a:custGeom>
            <a:solidFill>
              <a:srgbClr val="FFFFFF">
                <a:alpha val="0"/>
              </a:srgbClr>
            </a:solidFill>
            <a:ln w="12700" cap="flat">
              <a:solidFill>
                <a:srgbClr val="FFFFFF">
                  <a:alpha val="12157"/>
                </a:srgbClr>
              </a:solidFill>
              <a:prstDash val="solid"/>
              <a:miter lim="800000"/>
              <a:headEnd type="none" w="med" len="med"/>
              <a:tailEnd type="none" w="med" len="med"/>
            </a:ln>
          </p:spPr>
          <p:txBody>
            <a:bodyPr lIns="0" tIns="0" rIns="0" bIns="0"/>
            <a:lstStyle/>
            <a:p>
              <a:endParaRPr lang="en-US"/>
            </a:p>
          </p:txBody>
        </p:sp>
        <p:sp>
          <p:nvSpPr>
            <p:cNvPr id="4121" name="Freeform 32"/>
            <p:cNvSpPr>
              <a:spLocks/>
            </p:cNvSpPr>
            <p:nvPr/>
          </p:nvSpPr>
          <p:spPr bwMode="auto">
            <a:xfrm rot="1800000">
              <a:off x="1369" y="1801"/>
              <a:ext cx="1009" cy="87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5347" y="0"/>
                  </a:moveTo>
                  <a:lnTo>
                    <a:pt x="0" y="10800"/>
                  </a:lnTo>
                  <a:lnTo>
                    <a:pt x="5347" y="21600"/>
                  </a:lnTo>
                  <a:lnTo>
                    <a:pt x="16253" y="21600"/>
                  </a:lnTo>
                  <a:lnTo>
                    <a:pt x="21600" y="10800"/>
                  </a:lnTo>
                  <a:lnTo>
                    <a:pt x="16253" y="0"/>
                  </a:lnTo>
                  <a:lnTo>
                    <a:pt x="5347" y="0"/>
                  </a:lnTo>
                  <a:close/>
                  <a:moveTo>
                    <a:pt x="5347" y="0"/>
                  </a:moveTo>
                </a:path>
              </a:pathLst>
            </a:custGeom>
            <a:solidFill>
              <a:srgbClr val="FFFFFF">
                <a:alpha val="6274"/>
              </a:srgbClr>
            </a:solidFill>
            <a:ln w="12700" cap="flat">
              <a:solidFill>
                <a:srgbClr val="FFFFFF">
                  <a:alpha val="7843"/>
                </a:srgbClr>
              </a:solidFill>
              <a:prstDash val="solid"/>
              <a:miter lim="800000"/>
              <a:headEnd type="none" w="med" len="med"/>
              <a:tailEnd type="none" w="med" len="med"/>
            </a:ln>
          </p:spPr>
          <p:txBody>
            <a:bodyPr lIns="0" tIns="0" rIns="0" bIns="0"/>
            <a:lstStyle/>
            <a:p>
              <a:endParaRPr lang="en-US"/>
            </a:p>
          </p:txBody>
        </p:sp>
        <p:sp>
          <p:nvSpPr>
            <p:cNvPr id="4122" name="Freeform 33"/>
            <p:cNvSpPr>
              <a:spLocks/>
            </p:cNvSpPr>
            <p:nvPr/>
          </p:nvSpPr>
          <p:spPr bwMode="auto">
            <a:xfrm rot="1800000">
              <a:off x="907" y="985"/>
              <a:ext cx="1009" cy="87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5347" y="0"/>
                  </a:moveTo>
                  <a:lnTo>
                    <a:pt x="0" y="10800"/>
                  </a:lnTo>
                  <a:lnTo>
                    <a:pt x="5347" y="21600"/>
                  </a:lnTo>
                  <a:lnTo>
                    <a:pt x="16253" y="21600"/>
                  </a:lnTo>
                  <a:lnTo>
                    <a:pt x="21600" y="10800"/>
                  </a:lnTo>
                  <a:lnTo>
                    <a:pt x="16253" y="0"/>
                  </a:lnTo>
                  <a:lnTo>
                    <a:pt x="5347" y="0"/>
                  </a:lnTo>
                  <a:close/>
                  <a:moveTo>
                    <a:pt x="5347" y="0"/>
                  </a:moveTo>
                </a:path>
              </a:pathLst>
            </a:custGeom>
            <a:solidFill>
              <a:srgbClr val="FFFFFF">
                <a:alpha val="0"/>
              </a:srgbClr>
            </a:solidFill>
            <a:ln w="12700" cap="flat">
              <a:solidFill>
                <a:srgbClr val="FFFFFF">
                  <a:alpha val="12157"/>
                </a:srgbClr>
              </a:solidFill>
              <a:prstDash val="solid"/>
              <a:miter lim="800000"/>
              <a:headEnd type="none" w="med" len="med"/>
              <a:tailEnd type="none" w="med" len="med"/>
            </a:ln>
          </p:spPr>
          <p:txBody>
            <a:bodyPr lIns="0" tIns="0" rIns="0" bIns="0"/>
            <a:lstStyle/>
            <a:p>
              <a:endParaRPr lang="en-US"/>
            </a:p>
          </p:txBody>
        </p:sp>
        <p:sp>
          <p:nvSpPr>
            <p:cNvPr id="4123" name="Freeform 34"/>
            <p:cNvSpPr>
              <a:spLocks/>
            </p:cNvSpPr>
            <p:nvPr/>
          </p:nvSpPr>
          <p:spPr bwMode="auto">
            <a:xfrm rot="1800000">
              <a:off x="4694" y="2611"/>
              <a:ext cx="1008" cy="87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5352" y="0"/>
                  </a:moveTo>
                  <a:lnTo>
                    <a:pt x="0" y="10800"/>
                  </a:lnTo>
                  <a:lnTo>
                    <a:pt x="5352" y="21600"/>
                  </a:lnTo>
                  <a:lnTo>
                    <a:pt x="16248" y="21600"/>
                  </a:lnTo>
                  <a:lnTo>
                    <a:pt x="21600" y="10800"/>
                  </a:lnTo>
                  <a:lnTo>
                    <a:pt x="16248" y="0"/>
                  </a:lnTo>
                  <a:lnTo>
                    <a:pt x="5352" y="0"/>
                  </a:lnTo>
                  <a:close/>
                  <a:moveTo>
                    <a:pt x="5352" y="0"/>
                  </a:moveTo>
                </a:path>
              </a:pathLst>
            </a:custGeom>
            <a:solidFill>
              <a:srgbClr val="FFFFFF">
                <a:alpha val="9412"/>
              </a:srgbClr>
            </a:solidFill>
            <a:ln w="12700" cap="flat">
              <a:solidFill>
                <a:srgbClr val="FFFFFF">
                  <a:alpha val="12157"/>
                </a:srgbClr>
              </a:solidFill>
              <a:prstDash val="solid"/>
              <a:miter lim="800000"/>
              <a:headEnd type="none" w="med" len="med"/>
              <a:tailEnd type="none" w="med" len="med"/>
            </a:ln>
          </p:spPr>
          <p:txBody>
            <a:bodyPr lIns="0" tIns="0" rIns="0" bIns="0"/>
            <a:lstStyle/>
            <a:p>
              <a:endParaRPr lang="en-US"/>
            </a:p>
          </p:txBody>
        </p:sp>
        <p:sp>
          <p:nvSpPr>
            <p:cNvPr id="4124" name="Freeform 35"/>
            <p:cNvSpPr>
              <a:spLocks/>
            </p:cNvSpPr>
            <p:nvPr/>
          </p:nvSpPr>
          <p:spPr bwMode="auto">
            <a:xfrm rot="1800000">
              <a:off x="5162" y="3415"/>
              <a:ext cx="1008" cy="87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5352" y="0"/>
                  </a:moveTo>
                  <a:lnTo>
                    <a:pt x="0" y="10800"/>
                  </a:lnTo>
                  <a:lnTo>
                    <a:pt x="5352" y="21600"/>
                  </a:lnTo>
                  <a:lnTo>
                    <a:pt x="16248" y="21600"/>
                  </a:lnTo>
                  <a:lnTo>
                    <a:pt x="21600" y="10800"/>
                  </a:lnTo>
                  <a:lnTo>
                    <a:pt x="16248" y="0"/>
                  </a:lnTo>
                  <a:lnTo>
                    <a:pt x="5352" y="0"/>
                  </a:lnTo>
                  <a:close/>
                  <a:moveTo>
                    <a:pt x="5352" y="0"/>
                  </a:moveTo>
                </a:path>
              </a:pathLst>
            </a:custGeom>
            <a:solidFill>
              <a:srgbClr val="FFFFFF">
                <a:alpha val="0"/>
              </a:srgbClr>
            </a:solidFill>
            <a:ln w="12700" cap="flat">
              <a:solidFill>
                <a:srgbClr val="FFFFFF">
                  <a:alpha val="12157"/>
                </a:srgbClr>
              </a:solidFill>
              <a:prstDash val="solid"/>
              <a:miter lim="800000"/>
              <a:headEnd type="none" w="med" len="med"/>
              <a:tailEnd type="none" w="med" len="med"/>
            </a:ln>
          </p:spPr>
          <p:txBody>
            <a:bodyPr lIns="0" tIns="0" rIns="0" bIns="0"/>
            <a:lstStyle/>
            <a:p>
              <a:endParaRPr lang="en-US"/>
            </a:p>
          </p:txBody>
        </p:sp>
        <p:sp>
          <p:nvSpPr>
            <p:cNvPr id="4125" name="Freeform 36"/>
            <p:cNvSpPr>
              <a:spLocks/>
            </p:cNvSpPr>
            <p:nvPr/>
          </p:nvSpPr>
          <p:spPr bwMode="auto">
            <a:xfrm rot="1800000">
              <a:off x="5162" y="1807"/>
              <a:ext cx="1008" cy="87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5352" y="0"/>
                  </a:moveTo>
                  <a:lnTo>
                    <a:pt x="0" y="10800"/>
                  </a:lnTo>
                  <a:lnTo>
                    <a:pt x="5352" y="21600"/>
                  </a:lnTo>
                  <a:lnTo>
                    <a:pt x="16248" y="21600"/>
                  </a:lnTo>
                  <a:lnTo>
                    <a:pt x="21600" y="10800"/>
                  </a:lnTo>
                  <a:lnTo>
                    <a:pt x="16248" y="0"/>
                  </a:lnTo>
                  <a:lnTo>
                    <a:pt x="5352" y="0"/>
                  </a:lnTo>
                  <a:close/>
                  <a:moveTo>
                    <a:pt x="5352" y="0"/>
                  </a:moveTo>
                </a:path>
              </a:pathLst>
            </a:custGeom>
            <a:solidFill>
              <a:srgbClr val="FFFFFF">
                <a:alpha val="6274"/>
              </a:srgbClr>
            </a:solidFill>
            <a:ln w="12700" cap="flat">
              <a:solidFill>
                <a:srgbClr val="FFFFFF">
                  <a:alpha val="7843"/>
                </a:srgbClr>
              </a:solidFill>
              <a:prstDash val="solid"/>
              <a:miter lim="800000"/>
              <a:headEnd type="none" w="med" len="med"/>
              <a:tailEnd type="none" w="med" len="med"/>
            </a:ln>
          </p:spPr>
          <p:txBody>
            <a:bodyPr lIns="0" tIns="0" rIns="0" bIns="0"/>
            <a:lstStyle/>
            <a:p>
              <a:endParaRPr lang="en-US"/>
            </a:p>
          </p:txBody>
        </p:sp>
        <p:sp>
          <p:nvSpPr>
            <p:cNvPr id="4126" name="Freeform 37"/>
            <p:cNvSpPr>
              <a:spLocks/>
            </p:cNvSpPr>
            <p:nvPr/>
          </p:nvSpPr>
          <p:spPr bwMode="auto">
            <a:xfrm rot="1800000">
              <a:off x="5639" y="2555"/>
              <a:ext cx="783" cy="87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0" y="10800"/>
                  </a:moveTo>
                  <a:lnTo>
                    <a:pt x="6884" y="0"/>
                  </a:lnTo>
                  <a:lnTo>
                    <a:pt x="8235" y="62"/>
                  </a:lnTo>
                  <a:lnTo>
                    <a:pt x="21600" y="20631"/>
                  </a:lnTo>
                  <a:lnTo>
                    <a:pt x="20935" y="21600"/>
                  </a:lnTo>
                  <a:lnTo>
                    <a:pt x="6884" y="21600"/>
                  </a:lnTo>
                  <a:lnTo>
                    <a:pt x="0" y="10800"/>
                  </a:lnTo>
                  <a:close/>
                  <a:moveTo>
                    <a:pt x="0" y="10800"/>
                  </a:moveTo>
                </a:path>
              </a:pathLst>
            </a:custGeom>
            <a:solidFill>
              <a:srgbClr val="FFFFFF">
                <a:alpha val="3137"/>
              </a:srgbClr>
            </a:solidFill>
            <a:ln w="12700" cap="flat">
              <a:solidFill>
                <a:srgbClr val="FFFFFF">
                  <a:alpha val="12157"/>
                </a:srgbClr>
              </a:solidFill>
              <a:prstDash val="solid"/>
              <a:round/>
              <a:headEnd type="none" w="med" len="med"/>
              <a:tailEnd type="none" w="med" len="med"/>
            </a:ln>
          </p:spPr>
          <p:txBody>
            <a:bodyPr lIns="0" tIns="0" rIns="0" bIns="0"/>
            <a:lstStyle/>
            <a:p>
              <a:endParaRPr lang="en-US"/>
            </a:p>
          </p:txBody>
        </p:sp>
        <p:sp>
          <p:nvSpPr>
            <p:cNvPr id="4127" name="Freeform 38"/>
            <p:cNvSpPr>
              <a:spLocks/>
            </p:cNvSpPr>
            <p:nvPr/>
          </p:nvSpPr>
          <p:spPr bwMode="auto">
            <a:xfrm rot="1800000">
              <a:off x="5639" y="952"/>
              <a:ext cx="782" cy="87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0" y="10805"/>
                  </a:moveTo>
                  <a:lnTo>
                    <a:pt x="6892" y="9"/>
                  </a:lnTo>
                  <a:lnTo>
                    <a:pt x="8384" y="0"/>
                  </a:lnTo>
                  <a:lnTo>
                    <a:pt x="21600" y="20590"/>
                  </a:lnTo>
                  <a:lnTo>
                    <a:pt x="20961" y="21600"/>
                  </a:lnTo>
                  <a:lnTo>
                    <a:pt x="6892" y="21600"/>
                  </a:lnTo>
                  <a:lnTo>
                    <a:pt x="0" y="10805"/>
                  </a:lnTo>
                  <a:close/>
                  <a:moveTo>
                    <a:pt x="0" y="10805"/>
                  </a:moveTo>
                </a:path>
              </a:pathLst>
            </a:custGeom>
            <a:solidFill>
              <a:srgbClr val="FFFFFF">
                <a:alpha val="0"/>
              </a:srgbClr>
            </a:solidFill>
            <a:ln w="12700" cap="flat">
              <a:solidFill>
                <a:srgbClr val="FFFFFF">
                  <a:alpha val="12157"/>
                </a:srgbClr>
              </a:solidFill>
              <a:prstDash val="solid"/>
              <a:round/>
              <a:headEnd type="none" w="med" len="med"/>
              <a:tailEnd type="none" w="med" len="med"/>
            </a:ln>
          </p:spPr>
          <p:txBody>
            <a:bodyPr lIns="0" tIns="0" rIns="0" bIns="0"/>
            <a:lstStyle/>
            <a:p>
              <a:endParaRPr lang="en-US"/>
            </a:p>
          </p:txBody>
        </p:sp>
      </p:grpSp>
      <p:sp>
        <p:nvSpPr>
          <p:cNvPr id="48169" name="Rectangle 41"/>
          <p:cNvSpPr>
            <a:spLocks/>
          </p:cNvSpPr>
          <p:nvPr/>
        </p:nvSpPr>
        <p:spPr bwMode="auto">
          <a:xfrm>
            <a:off x="-50801" y="1019969"/>
            <a:ext cx="9194801" cy="5831682"/>
          </a:xfrm>
          <a:prstGeom prst="rect">
            <a:avLst/>
          </a:prstGeom>
          <a:solidFill>
            <a:schemeClr val="bg1"/>
          </a:solidFill>
          <a:ln>
            <a:noFill/>
          </a:ln>
          <a:extLst/>
        </p:spPr>
        <p:txBody>
          <a:bodyPr lIns="0" tIns="0" rIns="40639" bIns="0"/>
          <a:lstStyle>
            <a:lvl1pPr marL="331788" indent="-273050">
              <a:defRPr>
                <a:solidFill>
                  <a:schemeClr val="tx1"/>
                </a:solidFill>
                <a:latin typeface="Franklin Gothic Book" pitchFamily="34" charset="0"/>
              </a:defRPr>
            </a:lvl1pPr>
            <a:lvl2pPr marL="742950" indent="-285750">
              <a:defRPr>
                <a:solidFill>
                  <a:schemeClr val="tx1"/>
                </a:solidFill>
                <a:latin typeface="Franklin Gothic Book" pitchFamily="34" charset="0"/>
              </a:defRPr>
            </a:lvl2pPr>
            <a:lvl3pPr marL="1143000" indent="-228600">
              <a:defRPr>
                <a:solidFill>
                  <a:schemeClr val="tx1"/>
                </a:solidFill>
                <a:latin typeface="Franklin Gothic Book" pitchFamily="34" charset="0"/>
              </a:defRPr>
            </a:lvl3pPr>
            <a:lvl4pPr marL="1600200" indent="-228600">
              <a:defRPr>
                <a:solidFill>
                  <a:schemeClr val="tx1"/>
                </a:solidFill>
                <a:latin typeface="Franklin Gothic Book" pitchFamily="34" charset="0"/>
              </a:defRPr>
            </a:lvl4pPr>
            <a:lvl5pPr marL="2057400" indent="-228600">
              <a:defRPr>
                <a:solidFill>
                  <a:schemeClr val="tx1"/>
                </a:solidFill>
                <a:latin typeface="Franklin Gothic Book" pitchFamily="34" charset="0"/>
              </a:defRPr>
            </a:lvl5pPr>
            <a:lvl6pPr marL="2514600" indent="-228600" fontAlgn="base">
              <a:spcBef>
                <a:spcPct val="0"/>
              </a:spcBef>
              <a:spcAft>
                <a:spcPct val="0"/>
              </a:spcAft>
              <a:defRPr>
                <a:solidFill>
                  <a:schemeClr val="tx1"/>
                </a:solidFill>
                <a:latin typeface="Franklin Gothic Book" pitchFamily="34" charset="0"/>
              </a:defRPr>
            </a:lvl6pPr>
            <a:lvl7pPr marL="2971800" indent="-228600" fontAlgn="base">
              <a:spcBef>
                <a:spcPct val="0"/>
              </a:spcBef>
              <a:spcAft>
                <a:spcPct val="0"/>
              </a:spcAft>
              <a:defRPr>
                <a:solidFill>
                  <a:schemeClr val="tx1"/>
                </a:solidFill>
                <a:latin typeface="Franklin Gothic Book" pitchFamily="34" charset="0"/>
              </a:defRPr>
            </a:lvl7pPr>
            <a:lvl8pPr marL="3429000" indent="-228600" fontAlgn="base">
              <a:spcBef>
                <a:spcPct val="0"/>
              </a:spcBef>
              <a:spcAft>
                <a:spcPct val="0"/>
              </a:spcAft>
              <a:defRPr>
                <a:solidFill>
                  <a:schemeClr val="tx1"/>
                </a:solidFill>
                <a:latin typeface="Franklin Gothic Book" pitchFamily="34" charset="0"/>
              </a:defRPr>
            </a:lvl8pPr>
            <a:lvl9pPr marL="3886200" indent="-228600" fontAlgn="base">
              <a:spcBef>
                <a:spcPct val="0"/>
              </a:spcBef>
              <a:spcAft>
                <a:spcPct val="0"/>
              </a:spcAft>
              <a:defRPr>
                <a:solidFill>
                  <a:schemeClr val="tx1"/>
                </a:solidFill>
                <a:latin typeface="Franklin Gothic Book" pitchFamily="34" charset="0"/>
              </a:defRPr>
            </a:lvl9pPr>
          </a:lstStyle>
          <a:p>
            <a:pPr marL="58738" indent="0" fontAlgn="auto">
              <a:spcBef>
                <a:spcPts val="600"/>
              </a:spcBef>
              <a:spcAft>
                <a:spcPts val="0"/>
              </a:spcAft>
              <a:buClr>
                <a:srgbClr val="94C600"/>
              </a:buClr>
              <a:buSzPct val="75000"/>
              <a:defRPr/>
            </a:pPr>
            <a:r>
              <a:rPr lang="en-US" altLang="en-US" sz="2800" b="1" dirty="0" smtClean="0">
                <a:solidFill>
                  <a:srgbClr val="3E3D2D"/>
                </a:solidFill>
                <a:cs typeface="+mn-cs"/>
              </a:rPr>
              <a:t>1. Kentucky’s Core Academic Standards</a:t>
            </a:r>
          </a:p>
          <a:p>
            <a:pPr lvl="1" fontAlgn="auto">
              <a:spcBef>
                <a:spcPts val="500"/>
              </a:spcBef>
              <a:spcAft>
                <a:spcPts val="0"/>
              </a:spcAft>
              <a:buClr>
                <a:srgbClr val="94C600"/>
              </a:buClr>
              <a:buSzPct val="75000"/>
              <a:buFont typeface="Wingdings" pitchFamily="2" charset="2"/>
              <a:buChar char="v"/>
              <a:defRPr/>
            </a:pPr>
            <a:r>
              <a:rPr lang="en-US" altLang="en-US" sz="2400" i="1" dirty="0" smtClean="0">
                <a:solidFill>
                  <a:srgbClr val="0070C0"/>
                </a:solidFill>
                <a:cs typeface="+mn-cs"/>
              </a:rPr>
              <a:t>How are you understanding &amp; implementing </a:t>
            </a:r>
          </a:p>
          <a:p>
            <a:pPr fontAlgn="auto">
              <a:spcBef>
                <a:spcPts val="500"/>
              </a:spcBef>
              <a:spcAft>
                <a:spcPts val="0"/>
              </a:spcAft>
              <a:defRPr/>
            </a:pPr>
            <a:r>
              <a:rPr lang="en-US" altLang="en-US" sz="2400" i="1" dirty="0" smtClean="0">
                <a:solidFill>
                  <a:srgbClr val="0070C0"/>
                </a:solidFill>
                <a:cs typeface="+mn-cs"/>
              </a:rPr>
              <a:t>		the standards in your classroom, </a:t>
            </a:r>
            <a:r>
              <a:rPr lang="en-US" altLang="en-US" sz="2400" b="1" i="1" dirty="0" smtClean="0">
                <a:solidFill>
                  <a:srgbClr val="FF0000"/>
                </a:solidFill>
                <a:cs typeface="+mn-cs"/>
              </a:rPr>
              <a:t>school &amp; district</a:t>
            </a:r>
            <a:r>
              <a:rPr lang="en-US" altLang="en-US" sz="2400" i="1" dirty="0" smtClean="0">
                <a:solidFill>
                  <a:srgbClr val="0070C0"/>
                </a:solidFill>
                <a:cs typeface="+mn-cs"/>
              </a:rPr>
              <a:t>?</a:t>
            </a:r>
          </a:p>
          <a:p>
            <a:pPr marL="58738" indent="0" fontAlgn="auto">
              <a:spcBef>
                <a:spcPts val="600"/>
              </a:spcBef>
              <a:spcAft>
                <a:spcPts val="0"/>
              </a:spcAft>
              <a:buClr>
                <a:srgbClr val="94C600"/>
              </a:buClr>
              <a:buSzPct val="75000"/>
              <a:defRPr/>
            </a:pPr>
            <a:r>
              <a:rPr lang="en-US" altLang="en-US" sz="2800" b="1" dirty="0" smtClean="0">
                <a:solidFill>
                  <a:srgbClr val="3E3D2D"/>
                </a:solidFill>
                <a:cs typeface="+mn-cs"/>
              </a:rPr>
              <a:t>2. Highly Effective Teaching and Learning </a:t>
            </a:r>
          </a:p>
          <a:p>
            <a:pPr lvl="1" fontAlgn="auto">
              <a:spcBef>
                <a:spcPts val="500"/>
              </a:spcBef>
              <a:spcAft>
                <a:spcPts val="0"/>
              </a:spcAft>
              <a:buClr>
                <a:srgbClr val="94C600"/>
              </a:buClr>
              <a:buSzPct val="75000"/>
              <a:buFont typeface="Wingdings" pitchFamily="2" charset="2"/>
              <a:buChar char="v"/>
              <a:defRPr/>
            </a:pPr>
            <a:r>
              <a:rPr lang="en-US" altLang="en-US" sz="2400" i="1" dirty="0" smtClean="0">
                <a:solidFill>
                  <a:srgbClr val="0070C0"/>
                </a:solidFill>
                <a:cs typeface="+mn-cs"/>
              </a:rPr>
              <a:t>How are you emphasizing highly effective teaching and learning characteristics in your classroom, </a:t>
            </a:r>
            <a:r>
              <a:rPr lang="en-US" altLang="en-US" sz="2400" b="1" i="1" dirty="0" smtClean="0">
                <a:solidFill>
                  <a:srgbClr val="FF0000"/>
                </a:solidFill>
                <a:cs typeface="+mn-cs"/>
              </a:rPr>
              <a:t>school &amp; district</a:t>
            </a:r>
            <a:r>
              <a:rPr lang="en-US" altLang="en-US" sz="2400" i="1" dirty="0" smtClean="0">
                <a:solidFill>
                  <a:srgbClr val="0070C0"/>
                </a:solidFill>
                <a:cs typeface="+mn-cs"/>
              </a:rPr>
              <a:t>?</a:t>
            </a:r>
          </a:p>
          <a:p>
            <a:pPr marL="58738" indent="0" fontAlgn="auto">
              <a:spcBef>
                <a:spcPts val="600"/>
              </a:spcBef>
              <a:spcAft>
                <a:spcPts val="0"/>
              </a:spcAft>
              <a:buClr>
                <a:srgbClr val="94C600"/>
              </a:buClr>
              <a:buSzPct val="75000"/>
              <a:defRPr/>
            </a:pPr>
            <a:r>
              <a:rPr lang="en-US" altLang="en-US" sz="2800" b="1" dirty="0" smtClean="0">
                <a:solidFill>
                  <a:srgbClr val="3E3D2D"/>
                </a:solidFill>
                <a:cs typeface="+mn-cs"/>
              </a:rPr>
              <a:t>3.  Assessment Literacy</a:t>
            </a:r>
          </a:p>
          <a:p>
            <a:pPr lvl="1" fontAlgn="auto">
              <a:spcBef>
                <a:spcPts val="500"/>
              </a:spcBef>
              <a:spcAft>
                <a:spcPts val="0"/>
              </a:spcAft>
              <a:buClr>
                <a:srgbClr val="94C600"/>
              </a:buClr>
              <a:buSzPct val="75000"/>
              <a:buFont typeface="Wingdings" pitchFamily="2" charset="2"/>
              <a:buChar char="v"/>
              <a:defRPr/>
            </a:pPr>
            <a:r>
              <a:rPr lang="en-US" altLang="en-US" sz="2400" i="1" dirty="0" smtClean="0">
                <a:solidFill>
                  <a:srgbClr val="0070C0"/>
                </a:solidFill>
                <a:cs typeface="+mn-cs"/>
              </a:rPr>
              <a:t>How are you using formative/summative assessment to improve instruction &amp; learning in your classroom, </a:t>
            </a:r>
            <a:r>
              <a:rPr lang="en-US" altLang="en-US" sz="2400" b="1" i="1" dirty="0" smtClean="0">
                <a:solidFill>
                  <a:srgbClr val="FF0000"/>
                </a:solidFill>
                <a:cs typeface="+mn-cs"/>
              </a:rPr>
              <a:t>school &amp; district</a:t>
            </a:r>
            <a:r>
              <a:rPr lang="en-US" altLang="en-US" sz="2400" i="1" dirty="0" smtClean="0">
                <a:solidFill>
                  <a:srgbClr val="0070C0"/>
                </a:solidFill>
                <a:cs typeface="+mn-cs"/>
              </a:rPr>
              <a:t>?</a:t>
            </a:r>
          </a:p>
          <a:p>
            <a:pPr marL="58738" indent="0" fontAlgn="auto">
              <a:spcBef>
                <a:spcPts val="600"/>
              </a:spcBef>
              <a:spcAft>
                <a:spcPts val="0"/>
              </a:spcAft>
              <a:buClr>
                <a:srgbClr val="94C600"/>
              </a:buClr>
              <a:buSzPct val="75000"/>
              <a:defRPr/>
            </a:pPr>
            <a:r>
              <a:rPr lang="en-US" altLang="en-US" sz="2800" b="1" dirty="0" smtClean="0">
                <a:solidFill>
                  <a:srgbClr val="3E3D2D"/>
                </a:solidFill>
                <a:cs typeface="+mn-cs"/>
              </a:rPr>
              <a:t>4.  Leadership</a:t>
            </a:r>
          </a:p>
          <a:p>
            <a:pPr lvl="1" fontAlgn="auto">
              <a:spcBef>
                <a:spcPts val="500"/>
              </a:spcBef>
              <a:spcAft>
                <a:spcPts val="0"/>
              </a:spcAft>
              <a:buClr>
                <a:srgbClr val="94C600"/>
              </a:buClr>
              <a:buSzPct val="75000"/>
              <a:buFont typeface="Wingdings" pitchFamily="2" charset="2"/>
              <a:buChar char="v"/>
              <a:defRPr/>
            </a:pPr>
            <a:r>
              <a:rPr lang="en-US" altLang="en-US" sz="2400" i="1" dirty="0" smtClean="0">
                <a:solidFill>
                  <a:srgbClr val="0070C0"/>
                </a:solidFill>
                <a:cs typeface="+mn-cs"/>
              </a:rPr>
              <a:t>How are you using the leadership capacity you are building to share information in your </a:t>
            </a:r>
            <a:r>
              <a:rPr lang="en-US" altLang="en-US" sz="2400" b="1" i="1" dirty="0" smtClean="0">
                <a:solidFill>
                  <a:srgbClr val="FF0000"/>
                </a:solidFill>
                <a:cs typeface="+mn-cs"/>
              </a:rPr>
              <a:t>school &amp; district</a:t>
            </a:r>
            <a:r>
              <a:rPr lang="en-US" altLang="en-US" sz="2400" i="1" dirty="0" smtClean="0">
                <a:solidFill>
                  <a:srgbClr val="0070C0"/>
                </a:solidFill>
                <a:cs typeface="+mn-cs"/>
              </a:rPr>
              <a:t>?</a:t>
            </a:r>
          </a:p>
        </p:txBody>
      </p:sp>
      <p:pic>
        <p:nvPicPr>
          <p:cNvPr id="4101" name="Picture 4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1688" y="-58738"/>
            <a:ext cx="1960562"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4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566" y="18040"/>
            <a:ext cx="7381875" cy="1334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104" name="Footer Placeholder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r>
              <a:rPr lang="en-US" altLang="en-US" sz="1200">
                <a:solidFill>
                  <a:schemeClr val="tx2"/>
                </a:solidFill>
                <a:latin typeface="Franklin Gothic Book" pitchFamily="34" charset="0"/>
              </a:rPr>
              <a:t>Kentucky Department of Education Network</a:t>
            </a:r>
          </a:p>
        </p:txBody>
      </p:sp>
    </p:spTree>
    <p:extLst>
      <p:ext uri="{BB962C8B-B14F-4D97-AF65-F5344CB8AC3E}">
        <p14:creationId xmlns:p14="http://schemas.microsoft.com/office/powerpoint/2010/main" val="2680876452"/>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6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16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16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8169">
                                            <p:txEl>
                                              <p:pRg st="3" end="3"/>
                                            </p:txEl>
                                          </p:spTgt>
                                        </p:tgtEl>
                                        <p:attrNameLst>
                                          <p:attrName>style.visibility</p:attrName>
                                        </p:attrNameLst>
                                      </p:cBhvr>
                                      <p:to>
                                        <p:strVal val="visible"/>
                                      </p:to>
                                    </p:set>
                                    <p:animEffect transition="in" filter="wipe(up)">
                                      <p:cBhvr>
                                        <p:cTn id="15" dur="500"/>
                                        <p:tgtEl>
                                          <p:spTgt spid="48169">
                                            <p:txEl>
                                              <p:pRg st="3" end="3"/>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8169">
                                            <p:txEl>
                                              <p:pRg st="4" end="4"/>
                                            </p:txEl>
                                          </p:spTgt>
                                        </p:tgtEl>
                                        <p:attrNameLst>
                                          <p:attrName>style.visibility</p:attrName>
                                        </p:attrNameLst>
                                      </p:cBhvr>
                                      <p:to>
                                        <p:strVal val="visible"/>
                                      </p:to>
                                    </p:set>
                                    <p:animEffect transition="in" filter="wipe(up)">
                                      <p:cBhvr>
                                        <p:cTn id="18" dur="500"/>
                                        <p:tgtEl>
                                          <p:spTgt spid="48169">
                                            <p:txEl>
                                              <p:pRg st="4" end="4"/>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48169">
                                            <p:txEl>
                                              <p:pRg st="5" end="5"/>
                                            </p:txEl>
                                          </p:spTgt>
                                        </p:tgtEl>
                                        <p:attrNameLst>
                                          <p:attrName>style.visibility</p:attrName>
                                        </p:attrNameLst>
                                      </p:cBhvr>
                                      <p:to>
                                        <p:strVal val="visible"/>
                                      </p:to>
                                    </p:set>
                                    <p:animEffect transition="in" filter="wipe(up)">
                                      <p:cBhvr>
                                        <p:cTn id="23" dur="500"/>
                                        <p:tgtEl>
                                          <p:spTgt spid="48169">
                                            <p:txEl>
                                              <p:pRg st="5" end="5"/>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48169">
                                            <p:txEl>
                                              <p:pRg st="6" end="6"/>
                                            </p:txEl>
                                          </p:spTgt>
                                        </p:tgtEl>
                                        <p:attrNameLst>
                                          <p:attrName>style.visibility</p:attrName>
                                        </p:attrNameLst>
                                      </p:cBhvr>
                                      <p:to>
                                        <p:strVal val="visible"/>
                                      </p:to>
                                    </p:set>
                                    <p:animEffect transition="in" filter="wipe(up)">
                                      <p:cBhvr>
                                        <p:cTn id="26" dur="500"/>
                                        <p:tgtEl>
                                          <p:spTgt spid="48169">
                                            <p:txEl>
                                              <p:pRg st="6" end="6"/>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48169">
                                            <p:txEl>
                                              <p:pRg st="7" end="7"/>
                                            </p:txEl>
                                          </p:spTgt>
                                        </p:tgtEl>
                                        <p:attrNameLst>
                                          <p:attrName>style.visibility</p:attrName>
                                        </p:attrNameLst>
                                      </p:cBhvr>
                                      <p:to>
                                        <p:strVal val="visible"/>
                                      </p:to>
                                    </p:set>
                                    <p:animEffect transition="in" filter="wipe(up)">
                                      <p:cBhvr>
                                        <p:cTn id="31" dur="500"/>
                                        <p:tgtEl>
                                          <p:spTgt spid="48169">
                                            <p:txEl>
                                              <p:pRg st="7" end="7"/>
                                            </p:txEl>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48169">
                                            <p:txEl>
                                              <p:pRg st="8" end="8"/>
                                            </p:txEl>
                                          </p:spTgt>
                                        </p:tgtEl>
                                        <p:attrNameLst>
                                          <p:attrName>style.visibility</p:attrName>
                                        </p:attrNameLst>
                                      </p:cBhvr>
                                      <p:to>
                                        <p:strVal val="visible"/>
                                      </p:to>
                                    </p:set>
                                    <p:animEffect transition="in" filter="wipe(up)">
                                      <p:cBhvr>
                                        <p:cTn id="34" dur="500"/>
                                        <p:tgtEl>
                                          <p:spTgt spid="4816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69"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4300" y="-603250"/>
            <a:ext cx="10523538" cy="7572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67" name="Rectangle 1"/>
          <p:cNvSpPr>
            <a:spLocks noChangeArrowheads="1"/>
          </p:cNvSpPr>
          <p:nvPr/>
        </p:nvSpPr>
        <p:spPr bwMode="auto">
          <a:xfrm>
            <a:off x="-1545431" y="165101"/>
            <a:ext cx="10689431" cy="120032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ea typeface="ＭＳ Ｐゴシック" pitchFamily="34" charset="-128"/>
              </a:defRPr>
            </a:lvl1pPr>
            <a:lvl2pPr marL="742950" indent="-285750" eaLnBrk="0" hangingPunct="0">
              <a:defRPr>
                <a:solidFill>
                  <a:schemeClr val="tx1"/>
                </a:solidFill>
                <a:latin typeface="Verdana" pitchFamily="34" charset="0"/>
                <a:ea typeface="ＭＳ Ｐゴシック" pitchFamily="34" charset="-128"/>
              </a:defRPr>
            </a:lvl2pPr>
            <a:lvl3pPr marL="1143000" indent="-228600" eaLnBrk="0" hangingPunct="0">
              <a:defRPr>
                <a:solidFill>
                  <a:schemeClr val="tx1"/>
                </a:solidFill>
                <a:latin typeface="Verdana" pitchFamily="34" charset="0"/>
                <a:ea typeface="ＭＳ Ｐゴシック" pitchFamily="34" charset="-128"/>
              </a:defRPr>
            </a:lvl3pPr>
            <a:lvl4pPr marL="1600200" indent="-228600" eaLnBrk="0" hangingPunct="0">
              <a:defRPr>
                <a:solidFill>
                  <a:schemeClr val="tx1"/>
                </a:solidFill>
                <a:latin typeface="Verdana" pitchFamily="34" charset="0"/>
                <a:ea typeface="ＭＳ Ｐゴシック" pitchFamily="34" charset="-128"/>
              </a:defRPr>
            </a:lvl4pPr>
            <a:lvl5pPr marL="2057400" indent="-228600" eaLnBrk="0" hangingPunct="0">
              <a:defRPr>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pPr algn="r" eaLnBrk="1" hangingPunct="1"/>
            <a:r>
              <a:rPr lang="en-US" altLang="en-US" sz="3600" b="1" dirty="0" smtClean="0">
                <a:hlinkClick r:id="rId3"/>
              </a:rPr>
              <a:t>www.todaysmeet.com/CKECISLN</a:t>
            </a:r>
            <a:endParaRPr lang="en-US" altLang="en-US" sz="3600" b="1" dirty="0" smtClean="0"/>
          </a:p>
          <a:p>
            <a:pPr algn="r" eaLnBrk="1" hangingPunct="1"/>
            <a:endParaRPr lang="en-US" altLang="en-US" sz="3600" b="1" dirty="0"/>
          </a:p>
        </p:txBody>
      </p:sp>
    </p:spTree>
    <p:extLst>
      <p:ext uri="{BB962C8B-B14F-4D97-AF65-F5344CB8AC3E}">
        <p14:creationId xmlns:p14="http://schemas.microsoft.com/office/powerpoint/2010/main" val="145357763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4"/>
          <p:cNvSpPr txBox="1">
            <a:spLocks noChangeArrowheads="1"/>
          </p:cNvSpPr>
          <p:nvPr/>
        </p:nvSpPr>
        <p:spPr bwMode="auto">
          <a:xfrm>
            <a:off x="409073" y="533400"/>
            <a:ext cx="8542421"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b="1" dirty="0" smtClean="0">
                <a:effectLst>
                  <a:outerShdw blurRad="38100" dist="38100" dir="2700000" algn="tl">
                    <a:srgbClr val="000000">
                      <a:alpha val="43137"/>
                    </a:srgbClr>
                  </a:outerShdw>
                </a:effectLst>
                <a:latin typeface="Aharoni" charset="0"/>
                <a:cs typeface="Aharoni" charset="0"/>
              </a:rPr>
              <a:t>Teacher </a:t>
            </a:r>
            <a:r>
              <a:rPr lang="en-US" sz="4400" b="1" dirty="0">
                <a:effectLst>
                  <a:outerShdw blurRad="38100" dist="38100" dir="2700000" algn="tl">
                    <a:srgbClr val="000000">
                      <a:alpha val="43137"/>
                    </a:srgbClr>
                  </a:outerShdw>
                </a:effectLst>
                <a:latin typeface="Aharoni" charset="0"/>
                <a:cs typeface="Aharoni" charset="0"/>
              </a:rPr>
              <a:t>Professional Growth &amp; Effectiveness System</a:t>
            </a:r>
          </a:p>
          <a:p>
            <a:pPr algn="ctr" eaLnBrk="1" hangingPunct="1"/>
            <a:r>
              <a:rPr lang="en-US" sz="2800" dirty="0" smtClean="0">
                <a:latin typeface="Aharoni" charset="0"/>
                <a:cs typeface="Aharoni" charset="0"/>
              </a:rPr>
              <a:t>                         </a:t>
            </a:r>
            <a:endParaRPr lang="en-US" sz="4800" dirty="0" smtClean="0">
              <a:latin typeface="Aharoni" charset="0"/>
              <a:cs typeface="Aharoni" charset="0"/>
            </a:endParaRPr>
          </a:p>
          <a:p>
            <a:pPr eaLnBrk="1" hangingPunct="1"/>
            <a:r>
              <a:rPr lang="en-US" sz="4800" dirty="0">
                <a:latin typeface="Aharoni" charset="0"/>
                <a:cs typeface="Aharoni" charset="0"/>
              </a:rPr>
              <a:t> </a:t>
            </a:r>
            <a:r>
              <a:rPr lang="en-US" sz="4800" dirty="0" smtClean="0">
                <a:latin typeface="Aharoni" charset="0"/>
                <a:cs typeface="Aharoni" charset="0"/>
              </a:rPr>
              <a:t>    </a:t>
            </a:r>
            <a:endParaRPr lang="en-US" sz="4800" dirty="0" smtClean="0">
              <a:effectLst>
                <a:outerShdw blurRad="38100" dist="38100" dir="2700000" algn="tl">
                  <a:srgbClr val="000000">
                    <a:alpha val="43137"/>
                  </a:srgbClr>
                </a:outerShdw>
              </a:effectLst>
              <a:latin typeface="Aharoni" charset="0"/>
              <a:cs typeface="Aharoni" charset="0"/>
            </a:endParaRPr>
          </a:p>
          <a:p>
            <a:pPr eaLnBrk="1" hangingPunct="1"/>
            <a:r>
              <a:rPr lang="en-US" sz="4800" dirty="0" smtClean="0">
                <a:effectLst>
                  <a:outerShdw blurRad="38100" dist="38100" dir="2700000" algn="tl">
                    <a:srgbClr val="000000">
                      <a:alpha val="43137"/>
                    </a:srgbClr>
                  </a:outerShdw>
                </a:effectLst>
                <a:latin typeface="Aharoni" charset="0"/>
                <a:cs typeface="Aharoni" charset="0"/>
              </a:rPr>
              <a:t>      </a:t>
            </a:r>
            <a:endParaRPr lang="en-US" sz="4800" dirty="0" smtClean="0">
              <a:latin typeface="Aharoni" charset="0"/>
              <a:cs typeface="Aharoni" charset="0"/>
            </a:endParaRPr>
          </a:p>
          <a:p>
            <a:pPr algn="ctr" eaLnBrk="1" hangingPunct="1"/>
            <a:endParaRPr lang="en-US" dirty="0" smtClean="0">
              <a:latin typeface="Aharoni" charset="0"/>
              <a:cs typeface="Aharoni" charset="0"/>
            </a:endParaRPr>
          </a:p>
          <a:p>
            <a:pPr algn="ctr" eaLnBrk="1" hangingPunct="1"/>
            <a:r>
              <a:rPr lang="en-US" sz="3600" dirty="0" smtClean="0">
                <a:latin typeface="Aharoni" charset="0"/>
                <a:cs typeface="Aharoni" charset="0"/>
              </a:rPr>
              <a:t>Monica Osborne, presenter</a:t>
            </a:r>
          </a:p>
          <a:p>
            <a:pPr algn="ctr" eaLnBrk="1" hangingPunct="1"/>
            <a:r>
              <a:rPr lang="en-US" sz="3600" dirty="0" smtClean="0">
                <a:latin typeface="Aharoni" charset="0"/>
                <a:cs typeface="Aharoni" charset="0"/>
              </a:rPr>
              <a:t>KDE Effectiveness Coach</a:t>
            </a:r>
            <a:endParaRPr lang="en-US" sz="3600" dirty="0">
              <a:latin typeface="Aharoni" charset="0"/>
              <a:cs typeface="Aharoni" charset="0"/>
            </a:endParaRPr>
          </a:p>
        </p:txBody>
      </p:sp>
      <p:pic>
        <p:nvPicPr>
          <p:cNvPr id="25602" name="Picture 13" descr="C:\Documents and Settings\rblessin\Desktop\Graphics\unbridl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097" y="5739464"/>
            <a:ext cx="2403845" cy="60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12" descr="C:\Documents and Settings\rblessin\Desktop\Graphics\New KDE logo copy.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0607" y="5128312"/>
            <a:ext cx="1462641" cy="1653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667906">
            <a:off x="6640626" y="2266767"/>
            <a:ext cx="1939456" cy="1734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14854" y="2601749"/>
            <a:ext cx="5549461" cy="923330"/>
          </a:xfrm>
          <a:prstGeom prst="rect">
            <a:avLst/>
          </a:prstGeom>
          <a:noFill/>
        </p:spPr>
        <p:txBody>
          <a:bodyPr wrap="square" lIns="91440" tIns="45720" rIns="91440" bIns="45720">
            <a:spAutoFit/>
          </a:bodyPr>
          <a:lstStyle/>
          <a:p>
            <a:pPr algn="ctr"/>
            <a:r>
              <a:rPr lang="en-US" sz="5400" b="1" i="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00"/>
                </a:solidFill>
                <a:effectLst>
                  <a:outerShdw blurRad="41275" dist="12700" dir="12000000" algn="tl" rotWithShape="0">
                    <a:srgbClr val="000000">
                      <a:alpha val="40000"/>
                    </a:srgbClr>
                  </a:outerShdw>
                </a:effectLst>
                <a:latin typeface="Aharoni" charset="0"/>
                <a:cs typeface="Aharoni" charset="0"/>
              </a:rPr>
              <a:t>Student Voice</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00"/>
              </a:solidFill>
              <a:effectLst>
                <a:outerShdw blurRad="41275" dist="12700" dir="12000000" algn="tl" rotWithShape="0">
                  <a:srgbClr val="000000">
                    <a:alpha val="40000"/>
                  </a:srgbClr>
                </a:outerShdw>
              </a:effectLst>
            </a:endParaRPr>
          </a:p>
        </p:txBody>
      </p:sp>
      <p:sp>
        <p:nvSpPr>
          <p:cNvPr id="8" name="TextBox 7"/>
          <p:cNvSpPr txBox="1"/>
          <p:nvPr/>
        </p:nvSpPr>
        <p:spPr>
          <a:xfrm>
            <a:off x="3389584" y="6110502"/>
            <a:ext cx="2396810" cy="461665"/>
          </a:xfrm>
          <a:prstGeom prst="rect">
            <a:avLst/>
          </a:prstGeom>
          <a:solidFill>
            <a:srgbClr val="FFFF00"/>
          </a:solidFill>
        </p:spPr>
        <p:txBody>
          <a:bodyPr wrap="none" rtlCol="0">
            <a:spAutoFit/>
          </a:bodyPr>
          <a:lstStyle/>
          <a:p>
            <a:r>
              <a:rPr lang="en-US" sz="2400" b="1" dirty="0" smtClean="0"/>
              <a:t>Packet pages  1-8</a:t>
            </a:r>
            <a:endParaRPr lang="en-US" sz="2400" b="1" dirty="0"/>
          </a:p>
        </p:txBody>
      </p:sp>
    </p:spTree>
    <p:extLst>
      <p:ext uri="{BB962C8B-B14F-4D97-AF65-F5344CB8AC3E}">
        <p14:creationId xmlns:p14="http://schemas.microsoft.com/office/powerpoint/2010/main" val="3513127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228600" y="5367338"/>
            <a:ext cx="8789276" cy="804862"/>
          </a:xfrm>
        </p:spPr>
        <p:txBody>
          <a:bodyPr>
            <a:noAutofit/>
          </a:bodyPr>
          <a:lstStyle/>
          <a:p>
            <a:pPr algn="ctr"/>
            <a:r>
              <a:rPr lang="en-US" sz="3600" b="1" i="1" dirty="0">
                <a:ln>
                  <a:solidFill>
                    <a:schemeClr val="tx1"/>
                  </a:solidFill>
                </a:ln>
                <a:solidFill>
                  <a:srgbClr val="FF0000"/>
                </a:solidFill>
                <a:effectLst>
                  <a:outerShdw blurRad="38100" dist="38100" dir="2700000" algn="tl">
                    <a:srgbClr val="000000">
                      <a:alpha val="43137"/>
                    </a:srgbClr>
                  </a:outerShdw>
                </a:effectLst>
              </a:rPr>
              <a:t>What do all of these sites have in common?</a:t>
            </a:r>
          </a:p>
        </p:txBody>
      </p:sp>
      <p:sp>
        <p:nvSpPr>
          <p:cNvPr id="4" name="Slide Number Placeholder 3"/>
          <p:cNvSpPr>
            <a:spLocks noGrp="1"/>
          </p:cNvSpPr>
          <p:nvPr>
            <p:ph type="sldNum" sz="quarter" idx="12"/>
          </p:nvPr>
        </p:nvSpPr>
        <p:spPr/>
        <p:txBody>
          <a:bodyPr/>
          <a:lstStyle/>
          <a:p>
            <a:fld id="{537CC710-C139-134D-BCAE-BAD71A1747D8}" type="slidenum">
              <a:rPr lang="en-US" smtClean="0"/>
              <a:t>16</a:t>
            </a:fld>
            <a:endParaRPr lang="en-US" dirty="0"/>
          </a:p>
        </p:txBody>
      </p:sp>
      <p:pic>
        <p:nvPicPr>
          <p:cNvPr id="1030" name="Picture 6" descr="Consumer Reports">
            <a:hlinkClick r:id="rId3"/>
          </p:cNvPr>
          <p:cNvPicPr>
            <a:picLocks noGrp="1" noChangeAspect="1" noChangeArrowheads="1"/>
          </p:cNvPicPr>
          <p:nvPr>
            <p:ph type="pic" idx="1"/>
          </p:nvPr>
        </p:nvPicPr>
        <p:blipFill>
          <a:blip r:embed="rId4">
            <a:extLst>
              <a:ext uri="{28A0092B-C50C-407E-A947-70E740481C1C}">
                <a14:useLocalDpi xmlns:a14="http://schemas.microsoft.com/office/drawing/2010/main" val="0"/>
              </a:ext>
            </a:extLst>
          </a:blip>
          <a:srcRect t="24550" b="24550"/>
          <a:stretch>
            <a:fillRect/>
          </a:stretch>
        </p:blipFill>
        <p:spPr bwMode="auto">
          <a:xfrm>
            <a:off x="228600" y="300831"/>
            <a:ext cx="4038600" cy="16097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ripAdvisor">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1371600"/>
            <a:ext cx="3810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ngie's List">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0" y="457200"/>
            <a:ext cx="4285096"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bing.com/th?id=AZC7Q5wf4Ycq5Iw300C300&amp;w=50&amp;h=50&amp;qlt=80&amp;pcl=f9f9f9&amp;pid=16.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2514600"/>
            <a:ext cx="20574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ateMDs.com logo">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4400" y="2424544"/>
            <a:ext cx="3362325" cy="1842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7964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http://ts4.mm.bing.net/th?id=I4940071990396279&amp;pid=1.7&amp;w=152&amp;h=138&amp;c=7&amp;r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1000"/>
            <a:ext cx="17621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TextBox 2"/>
          <p:cNvSpPr txBox="1">
            <a:spLocks noChangeArrowheads="1"/>
          </p:cNvSpPr>
          <p:nvPr/>
        </p:nvSpPr>
        <p:spPr bwMode="auto">
          <a:xfrm>
            <a:off x="2747432" y="59267"/>
            <a:ext cx="5791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000" b="1" dirty="0">
                <a:effectLst>
                  <a:outerShdw blurRad="38100" dist="38100" dir="2700000" algn="tl">
                    <a:srgbClr val="000000">
                      <a:alpha val="43137"/>
                    </a:srgbClr>
                  </a:outerShdw>
                </a:effectLst>
              </a:rPr>
              <a:t>Learning Targets</a:t>
            </a:r>
          </a:p>
          <a:p>
            <a:pPr eaLnBrk="1" hangingPunct="1"/>
            <a:r>
              <a:rPr lang="en-US" sz="4000" b="1" dirty="0">
                <a:effectLst>
                  <a:outerShdw blurRad="38100" dist="38100" dir="2700000" algn="tl">
                    <a:srgbClr val="000000">
                      <a:alpha val="43137"/>
                    </a:srgbClr>
                  </a:outerShdw>
                </a:effectLst>
              </a:rPr>
              <a:t>I can. . . .</a:t>
            </a:r>
          </a:p>
        </p:txBody>
      </p:sp>
      <p:sp>
        <p:nvSpPr>
          <p:cNvPr id="2" name="TextBox 1"/>
          <p:cNvSpPr txBox="1"/>
          <p:nvPr/>
        </p:nvSpPr>
        <p:spPr>
          <a:xfrm>
            <a:off x="380997" y="1963203"/>
            <a:ext cx="8424333" cy="4832092"/>
          </a:xfrm>
          <a:prstGeom prst="rect">
            <a:avLst/>
          </a:prstGeom>
          <a:noFill/>
        </p:spPr>
        <p:txBody>
          <a:bodyPr wrap="square" rtlCol="0">
            <a:spAutoFit/>
          </a:bodyPr>
          <a:lstStyle/>
          <a:p>
            <a:pPr marL="457200" indent="-457200">
              <a:buFont typeface="Wingdings" panose="05000000000000000000" pitchFamily="2" charset="2"/>
              <a:buChar char="ü"/>
              <a:defRPr/>
            </a:pPr>
            <a:r>
              <a:rPr lang="en-US" sz="2800" b="1" dirty="0"/>
              <a:t>e</a:t>
            </a:r>
            <a:r>
              <a:rPr lang="en-US" sz="2800" b="1" dirty="0" smtClean="0"/>
              <a:t>xplain why student voice surveys are important.</a:t>
            </a:r>
          </a:p>
          <a:p>
            <a:pPr>
              <a:defRPr/>
            </a:pPr>
            <a:endParaRPr lang="en-US" sz="2800" b="1" dirty="0"/>
          </a:p>
          <a:p>
            <a:pPr marL="457200" indent="-457200">
              <a:buFont typeface="Wingdings" panose="05000000000000000000" pitchFamily="2" charset="2"/>
              <a:buChar char="ü"/>
              <a:defRPr/>
            </a:pPr>
            <a:r>
              <a:rPr lang="en-US" sz="2800" b="1" dirty="0"/>
              <a:t>e</a:t>
            </a:r>
            <a:r>
              <a:rPr lang="en-US" sz="2800" b="1" dirty="0" smtClean="0"/>
              <a:t>xplain why student perception surveys are a valid measure of teacher effectiveness.</a:t>
            </a:r>
          </a:p>
          <a:p>
            <a:pPr marL="457200" indent="-457200">
              <a:buFont typeface="Wingdings" panose="05000000000000000000" pitchFamily="2" charset="2"/>
              <a:buChar char="ü"/>
              <a:defRPr/>
            </a:pPr>
            <a:endParaRPr lang="en-US" sz="2800" b="1" dirty="0" smtClean="0"/>
          </a:p>
          <a:p>
            <a:pPr marL="457200" indent="-457200">
              <a:buFont typeface="Wingdings" panose="05000000000000000000" pitchFamily="2" charset="2"/>
              <a:buChar char="ü"/>
              <a:defRPr/>
            </a:pPr>
            <a:r>
              <a:rPr lang="en-US" sz="2800" b="1" dirty="0"/>
              <a:t>u</a:t>
            </a:r>
            <a:r>
              <a:rPr lang="en-US" sz="2800" b="1" dirty="0" smtClean="0"/>
              <a:t>se the Student Voice Toolkit to implement the survey.</a:t>
            </a:r>
          </a:p>
          <a:p>
            <a:pPr>
              <a:defRPr/>
            </a:pPr>
            <a:endParaRPr lang="en-US" sz="2800" b="1" dirty="0"/>
          </a:p>
          <a:p>
            <a:pPr marL="457200" indent="-457200">
              <a:buFont typeface="Wingdings" panose="05000000000000000000" pitchFamily="2" charset="2"/>
              <a:buChar char="ü"/>
              <a:defRPr/>
            </a:pPr>
            <a:r>
              <a:rPr lang="en-US" sz="2800" b="1" dirty="0" smtClean="0"/>
              <a:t>access Student Voice Survey data in CIITS.</a:t>
            </a:r>
          </a:p>
          <a:p>
            <a:pPr>
              <a:defRPr/>
            </a:pPr>
            <a:endParaRPr lang="en-US" sz="2800" b="1" dirty="0">
              <a:solidFill>
                <a:schemeClr val="bg2">
                  <a:lumMod val="25000"/>
                </a:schemeClr>
              </a:solidFill>
            </a:endParaRPr>
          </a:p>
          <a:p>
            <a:pPr marL="457200" indent="-457200">
              <a:buFont typeface="Wingdings" panose="05000000000000000000" pitchFamily="2" charset="2"/>
              <a:buChar char="ü"/>
              <a:defRPr/>
            </a:pPr>
            <a:r>
              <a:rPr lang="en-US" sz="2800" b="1" dirty="0" smtClean="0"/>
              <a:t>use the results to improve student achievement. </a:t>
            </a:r>
            <a:endParaRPr lang="en-US" dirty="0"/>
          </a:p>
        </p:txBody>
      </p:sp>
      <p:sp>
        <p:nvSpPr>
          <p:cNvPr id="3" name="Slide Number Placeholder 2"/>
          <p:cNvSpPr>
            <a:spLocks noGrp="1"/>
          </p:cNvSpPr>
          <p:nvPr>
            <p:ph type="sldNum" sz="quarter" idx="12"/>
          </p:nvPr>
        </p:nvSpPr>
        <p:spPr/>
        <p:txBody>
          <a:bodyPr/>
          <a:lstStyle/>
          <a:p>
            <a:fld id="{537CC710-C139-134D-BCAE-BAD71A1747D8}" type="slidenum">
              <a:rPr lang="en-US" smtClean="0"/>
              <a:t>17</a:t>
            </a:fld>
            <a:endParaRPr lang="en-US" dirty="0"/>
          </a:p>
        </p:txBody>
      </p:sp>
    </p:spTree>
    <p:extLst>
      <p:ext uri="{BB962C8B-B14F-4D97-AF65-F5344CB8AC3E}">
        <p14:creationId xmlns:p14="http://schemas.microsoft.com/office/powerpoint/2010/main" val="2034154271"/>
      </p:ext>
    </p:extLst>
  </p:cSld>
  <p:clrMapOvr>
    <a:masterClrMapping/>
  </p:clrMapOvr>
  <p:transition spd="slow">
    <p:wheel spokes="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19200"/>
            <a:ext cx="8304213" cy="479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2"/>
          <p:cNvSpPr txBox="1">
            <a:spLocks noChangeArrowheads="1"/>
          </p:cNvSpPr>
          <p:nvPr/>
        </p:nvSpPr>
        <p:spPr bwMode="auto">
          <a:xfrm>
            <a:off x="2349500" y="4327525"/>
            <a:ext cx="4267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b="1" dirty="0"/>
              <a:t>Domain 1: Planning &amp; Preparation</a:t>
            </a:r>
          </a:p>
          <a:p>
            <a:pPr eaLnBrk="1" hangingPunct="1"/>
            <a:r>
              <a:rPr lang="en-US" sz="1600" b="1" dirty="0"/>
              <a:t>Domain 2: Classroom Environment</a:t>
            </a:r>
          </a:p>
          <a:p>
            <a:pPr eaLnBrk="1" hangingPunct="1"/>
            <a:r>
              <a:rPr lang="en-US" sz="1600" b="1" dirty="0"/>
              <a:t>Domain 3: Instruction</a:t>
            </a:r>
          </a:p>
          <a:p>
            <a:pPr eaLnBrk="1" hangingPunct="1"/>
            <a:r>
              <a:rPr lang="en-US" sz="1600" b="1" dirty="0"/>
              <a:t>Domain 4: Professional Responsibilities</a:t>
            </a:r>
          </a:p>
          <a:p>
            <a:pPr eaLnBrk="1" hangingPunct="1"/>
            <a:r>
              <a:rPr lang="en-US" sz="1600" b="1" dirty="0"/>
              <a:t>Domain 5: Student Growth</a:t>
            </a:r>
          </a:p>
        </p:txBody>
      </p:sp>
      <p:sp>
        <p:nvSpPr>
          <p:cNvPr id="3994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C5E2F72-BAB7-44C0-A947-A7D7C515F949}" type="slidenum">
              <a:rPr lang="en-US" smtClean="0">
                <a:solidFill>
                  <a:srgbClr val="898989"/>
                </a:solidFill>
              </a:rPr>
              <a:pPr eaLnBrk="1" hangingPunct="1"/>
              <a:t>18</a:t>
            </a:fld>
            <a:endParaRPr lang="en-US" dirty="0" smtClean="0">
              <a:solidFill>
                <a:srgbClr val="898989"/>
              </a:solidFill>
            </a:endParaRPr>
          </a:p>
        </p:txBody>
      </p:sp>
      <p:sp>
        <p:nvSpPr>
          <p:cNvPr id="2" name="Rounded Rectangle 1"/>
          <p:cNvSpPr/>
          <p:nvPr/>
        </p:nvSpPr>
        <p:spPr>
          <a:xfrm>
            <a:off x="3704896" y="3488176"/>
            <a:ext cx="2711669" cy="5595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a:t>
            </a:r>
            <a:r>
              <a:rPr lang="en-US" sz="3600" spc="200" dirty="0" smtClean="0"/>
              <a:t>F</a:t>
            </a:r>
            <a:r>
              <a:rPr lang="en-US" sz="3200" spc="200" dirty="0" smtClean="0"/>
              <a:t>f</a:t>
            </a:r>
            <a:r>
              <a:rPr lang="en-US" sz="3600" spc="200" dirty="0" smtClean="0"/>
              <a:t>T</a:t>
            </a:r>
            <a:r>
              <a:rPr lang="en-US" sz="3600" dirty="0" smtClean="0"/>
              <a:t>)</a:t>
            </a:r>
            <a:endParaRPr lang="en-US" sz="3600" dirty="0"/>
          </a:p>
        </p:txBody>
      </p:sp>
    </p:spTree>
    <p:extLst>
      <p:ext uri="{BB962C8B-B14F-4D97-AF65-F5344CB8AC3E}">
        <p14:creationId xmlns:p14="http://schemas.microsoft.com/office/powerpoint/2010/main" val="211028853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5"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A1C2ADB-9DA3-48C6-AD99-B8FEBDB09223}" type="slidenum">
              <a:rPr lang="en-US" smtClean="0">
                <a:solidFill>
                  <a:srgbClr val="898989"/>
                </a:solidFill>
              </a:rPr>
              <a:pPr eaLnBrk="1" hangingPunct="1"/>
              <a:t>19</a:t>
            </a:fld>
            <a:endParaRPr lang="en-US" dirty="0" smtClean="0">
              <a:solidFill>
                <a:srgbClr val="898989"/>
              </a:solidFill>
            </a:endParaRPr>
          </a:p>
        </p:txBody>
      </p:sp>
      <p:sp>
        <p:nvSpPr>
          <p:cNvPr id="40962" name="Title 1"/>
          <p:cNvSpPr>
            <a:spLocks noGrp="1"/>
          </p:cNvSpPr>
          <p:nvPr>
            <p:ph type="title" idx="4294967295"/>
          </p:nvPr>
        </p:nvSpPr>
        <p:spPr>
          <a:xfrm>
            <a:off x="0" y="0"/>
            <a:ext cx="9144000" cy="1143000"/>
          </a:xfrm>
        </p:spPr>
        <p:txBody>
          <a:bodyPr/>
          <a:lstStyle/>
          <a:p>
            <a:pPr eaLnBrk="1" hangingPunct="1"/>
            <a:r>
              <a:rPr lang="en-US" b="1" dirty="0" smtClean="0"/>
              <a:t>PGES Sources of Evidence</a:t>
            </a:r>
          </a:p>
        </p:txBody>
      </p:sp>
      <p:grpSp>
        <p:nvGrpSpPr>
          <p:cNvPr id="4" name="Group 3"/>
          <p:cNvGrpSpPr/>
          <p:nvPr/>
        </p:nvGrpSpPr>
        <p:grpSpPr>
          <a:xfrm>
            <a:off x="304800" y="1219200"/>
            <a:ext cx="6393146" cy="5029200"/>
            <a:chOff x="1066800" y="1600200"/>
            <a:chExt cx="5195248" cy="5029200"/>
          </a:xfrm>
          <a:solidFill>
            <a:schemeClr val="bg1">
              <a:lumMod val="85000"/>
            </a:schemeClr>
          </a:solidFill>
        </p:grpSpPr>
        <p:grpSp>
          <p:nvGrpSpPr>
            <p:cNvPr id="5" name="Group 36"/>
            <p:cNvGrpSpPr>
              <a:grpSpLocks/>
            </p:cNvGrpSpPr>
            <p:nvPr/>
          </p:nvGrpSpPr>
          <p:grpSpPr bwMode="auto">
            <a:xfrm>
              <a:off x="1066800" y="2324100"/>
              <a:ext cx="3048000" cy="800100"/>
              <a:chOff x="2064" y="1176"/>
              <a:chExt cx="1920" cy="504"/>
            </a:xfrm>
            <a:grpFill/>
          </p:grpSpPr>
          <p:sp>
            <p:nvSpPr>
              <p:cNvPr id="24" name="AutoShape 3"/>
              <p:cNvSpPr>
                <a:spLocks noChangeArrowheads="1"/>
              </p:cNvSpPr>
              <p:nvPr/>
            </p:nvSpPr>
            <p:spPr bwMode="auto">
              <a:xfrm>
                <a:off x="2064" y="1176"/>
                <a:ext cx="1920" cy="504"/>
              </a:xfrm>
              <a:prstGeom prst="roundRect">
                <a:avLst>
                  <a:gd name="adj" fmla="val 16667"/>
                </a:avLst>
              </a:prstGeom>
              <a:solidFill>
                <a:schemeClr val="accent1">
                  <a:lumMod val="60000"/>
                  <a:lumOff val="4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dirty="0">
                  <a:solidFill>
                    <a:prstClr val="black"/>
                  </a:solidFill>
                  <a:latin typeface="Calibri"/>
                </a:endParaRPr>
              </a:p>
            </p:txBody>
          </p:sp>
          <p:sp>
            <p:nvSpPr>
              <p:cNvPr id="25" name="Text Box 11"/>
              <p:cNvSpPr txBox="1">
                <a:spLocks noChangeArrowheads="1"/>
              </p:cNvSpPr>
              <p:nvPr/>
            </p:nvSpPr>
            <p:spPr bwMode="auto">
              <a:xfrm>
                <a:off x="2161" y="1205"/>
                <a:ext cx="1725" cy="446"/>
              </a:xfrm>
              <a:prstGeom prst="rect">
                <a:avLst/>
              </a:prstGeom>
              <a:solidFill>
                <a:schemeClr val="accent1">
                  <a:lumMod val="60000"/>
                  <a:lumOff val="4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defRPr/>
                </a:pPr>
                <a:r>
                  <a:rPr lang="en-US" sz="2000" b="1" dirty="0">
                    <a:solidFill>
                      <a:prstClr val="black"/>
                    </a:solidFill>
                    <a:latin typeface="Calibri"/>
                  </a:rPr>
                  <a:t>Teacher Professional Growth and Effectiveness System</a:t>
                </a:r>
              </a:p>
            </p:txBody>
          </p:sp>
        </p:grpSp>
        <p:grpSp>
          <p:nvGrpSpPr>
            <p:cNvPr id="6" name="Group 38"/>
            <p:cNvGrpSpPr>
              <a:grpSpLocks/>
            </p:cNvGrpSpPr>
            <p:nvPr/>
          </p:nvGrpSpPr>
          <p:grpSpPr bwMode="auto">
            <a:xfrm>
              <a:off x="4724400" y="1600200"/>
              <a:ext cx="1524000" cy="609600"/>
              <a:chOff x="816" y="1920"/>
              <a:chExt cx="912" cy="384"/>
            </a:xfrm>
            <a:grpFill/>
          </p:grpSpPr>
          <p:sp>
            <p:nvSpPr>
              <p:cNvPr id="22" name="AutoShape 4"/>
              <p:cNvSpPr>
                <a:spLocks noChangeArrowheads="1"/>
              </p:cNvSpPr>
              <p:nvPr/>
            </p:nvSpPr>
            <p:spPr bwMode="auto">
              <a:xfrm>
                <a:off x="816" y="1920"/>
                <a:ext cx="912" cy="384"/>
              </a:xfrm>
              <a:prstGeom prst="roundRect">
                <a:avLst>
                  <a:gd name="adj" fmla="val 16667"/>
                </a:avLst>
              </a:prstGeom>
              <a:solidFill>
                <a:schemeClr val="accent1">
                  <a:lumMod val="60000"/>
                  <a:lumOff val="4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dirty="0">
                  <a:solidFill>
                    <a:prstClr val="black"/>
                  </a:solidFill>
                  <a:latin typeface="Calibri"/>
                </a:endParaRPr>
              </a:p>
            </p:txBody>
          </p:sp>
          <p:sp>
            <p:nvSpPr>
              <p:cNvPr id="23" name="Text Box 14"/>
              <p:cNvSpPr txBox="1">
                <a:spLocks noChangeArrowheads="1"/>
              </p:cNvSpPr>
              <p:nvPr/>
            </p:nvSpPr>
            <p:spPr bwMode="auto">
              <a:xfrm>
                <a:off x="868" y="1986"/>
                <a:ext cx="816" cy="252"/>
              </a:xfrm>
              <a:prstGeom prst="rect">
                <a:avLst/>
              </a:prstGeom>
              <a:solidFill>
                <a:schemeClr val="accent1">
                  <a:lumMod val="60000"/>
                  <a:lumOff val="4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sz="2000" dirty="0">
                    <a:solidFill>
                      <a:prstClr val="black"/>
                    </a:solidFill>
                    <a:latin typeface="Calibri"/>
                  </a:rPr>
                  <a:t>Observation</a:t>
                </a:r>
              </a:p>
            </p:txBody>
          </p:sp>
        </p:grpSp>
        <p:grpSp>
          <p:nvGrpSpPr>
            <p:cNvPr id="7" name="Group 32"/>
            <p:cNvGrpSpPr>
              <a:grpSpLocks/>
            </p:cNvGrpSpPr>
            <p:nvPr/>
          </p:nvGrpSpPr>
          <p:grpSpPr bwMode="auto">
            <a:xfrm>
              <a:off x="4724400" y="2286009"/>
              <a:ext cx="1524000" cy="646114"/>
              <a:chOff x="1248" y="2400"/>
              <a:chExt cx="912" cy="407"/>
            </a:xfrm>
            <a:grpFill/>
          </p:grpSpPr>
          <p:sp>
            <p:nvSpPr>
              <p:cNvPr id="20" name="AutoShape 5"/>
              <p:cNvSpPr>
                <a:spLocks noChangeArrowheads="1"/>
              </p:cNvSpPr>
              <p:nvPr/>
            </p:nvSpPr>
            <p:spPr bwMode="auto">
              <a:xfrm>
                <a:off x="1248" y="2400"/>
                <a:ext cx="912" cy="384"/>
              </a:xfrm>
              <a:prstGeom prst="roundRect">
                <a:avLst>
                  <a:gd name="adj" fmla="val 16667"/>
                </a:avLst>
              </a:prstGeom>
              <a:solidFill>
                <a:schemeClr val="accent1">
                  <a:lumMod val="60000"/>
                  <a:lumOff val="4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dirty="0">
                  <a:solidFill>
                    <a:prstClr val="black"/>
                  </a:solidFill>
                  <a:latin typeface="Calibri"/>
                </a:endParaRPr>
              </a:p>
            </p:txBody>
          </p:sp>
          <p:sp>
            <p:nvSpPr>
              <p:cNvPr id="21" name="Text Box 15"/>
              <p:cNvSpPr txBox="1">
                <a:spLocks noChangeArrowheads="1"/>
              </p:cNvSpPr>
              <p:nvPr/>
            </p:nvSpPr>
            <p:spPr bwMode="auto">
              <a:xfrm>
                <a:off x="1256" y="2400"/>
                <a:ext cx="904" cy="407"/>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ts val="0"/>
                  </a:spcBef>
                  <a:spcAft>
                    <a:spcPts val="0"/>
                  </a:spcAft>
                  <a:defRPr/>
                </a:pPr>
                <a:r>
                  <a:rPr lang="en-US" dirty="0">
                    <a:solidFill>
                      <a:prstClr val="black"/>
                    </a:solidFill>
                    <a:latin typeface="Calibri"/>
                  </a:rPr>
                  <a:t>Peer Observation</a:t>
                </a:r>
              </a:p>
              <a:p>
                <a:pPr algn="ctr" fontAlgn="auto">
                  <a:spcBef>
                    <a:spcPts val="0"/>
                  </a:spcBef>
                  <a:spcAft>
                    <a:spcPts val="0"/>
                  </a:spcAft>
                  <a:defRPr/>
                </a:pPr>
                <a:r>
                  <a:rPr lang="en-US" i="1" dirty="0">
                    <a:solidFill>
                      <a:prstClr val="black"/>
                    </a:solidFill>
                    <a:latin typeface="Calibri"/>
                  </a:rPr>
                  <a:t>formative</a:t>
                </a:r>
              </a:p>
            </p:txBody>
          </p:sp>
        </p:grpSp>
        <p:sp>
          <p:nvSpPr>
            <p:cNvPr id="18" name="AutoShape 6"/>
            <p:cNvSpPr>
              <a:spLocks noChangeArrowheads="1"/>
            </p:cNvSpPr>
            <p:nvPr/>
          </p:nvSpPr>
          <p:spPr bwMode="auto">
            <a:xfrm>
              <a:off x="4724401" y="3048000"/>
              <a:ext cx="1537369" cy="609600"/>
            </a:xfrm>
            <a:prstGeom prst="roundRect">
              <a:avLst>
                <a:gd name="adj" fmla="val 16667"/>
              </a:avLst>
            </a:prstGeom>
            <a:solidFill>
              <a:schemeClr val="accent1">
                <a:lumMod val="60000"/>
                <a:lumOff val="4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auto">
                <a:spcBef>
                  <a:spcPts val="0"/>
                </a:spcBef>
                <a:spcAft>
                  <a:spcPts val="0"/>
                </a:spcAft>
                <a:defRPr/>
              </a:pPr>
              <a:r>
                <a:rPr lang="en-US" sz="2000" dirty="0">
                  <a:solidFill>
                    <a:prstClr val="black"/>
                  </a:solidFill>
                  <a:latin typeface="Calibri"/>
                </a:rPr>
                <a:t>Professional</a:t>
              </a:r>
            </a:p>
            <a:p>
              <a:pPr algn="ctr" fontAlgn="auto">
                <a:spcBef>
                  <a:spcPts val="0"/>
                </a:spcBef>
                <a:spcAft>
                  <a:spcPts val="0"/>
                </a:spcAft>
                <a:defRPr/>
              </a:pPr>
              <a:r>
                <a:rPr lang="en-US" sz="2000" dirty="0">
                  <a:solidFill>
                    <a:prstClr val="black"/>
                  </a:solidFill>
                  <a:latin typeface="Calibri"/>
                </a:rPr>
                <a:t> Growth</a:t>
              </a:r>
            </a:p>
          </p:txBody>
        </p:sp>
        <p:grpSp>
          <p:nvGrpSpPr>
            <p:cNvPr id="9" name="Group 42"/>
            <p:cNvGrpSpPr>
              <a:grpSpLocks/>
            </p:cNvGrpSpPr>
            <p:nvPr/>
          </p:nvGrpSpPr>
          <p:grpSpPr bwMode="auto">
            <a:xfrm>
              <a:off x="4724400" y="3733803"/>
              <a:ext cx="1524000" cy="646113"/>
              <a:chOff x="2640" y="2448"/>
              <a:chExt cx="912" cy="407"/>
            </a:xfrm>
            <a:grpFill/>
          </p:grpSpPr>
          <p:sp>
            <p:nvSpPr>
              <p:cNvPr id="16" name="AutoShape 8"/>
              <p:cNvSpPr>
                <a:spLocks noChangeArrowheads="1"/>
              </p:cNvSpPr>
              <p:nvPr/>
            </p:nvSpPr>
            <p:spPr bwMode="auto">
              <a:xfrm>
                <a:off x="2640" y="2448"/>
                <a:ext cx="912" cy="407"/>
              </a:xfrm>
              <a:prstGeom prst="roundRect">
                <a:avLst>
                  <a:gd name="adj" fmla="val 16667"/>
                </a:avLst>
              </a:prstGeom>
              <a:solidFill>
                <a:schemeClr val="accent1">
                  <a:lumMod val="60000"/>
                  <a:lumOff val="4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dirty="0">
                  <a:solidFill>
                    <a:prstClr val="black"/>
                  </a:solidFill>
                  <a:latin typeface="Calibri"/>
                </a:endParaRPr>
              </a:p>
            </p:txBody>
          </p:sp>
          <p:sp>
            <p:nvSpPr>
              <p:cNvPr id="17" name="Text Box 17"/>
              <p:cNvSpPr txBox="1">
                <a:spLocks noChangeArrowheads="1"/>
              </p:cNvSpPr>
              <p:nvPr/>
            </p:nvSpPr>
            <p:spPr bwMode="auto">
              <a:xfrm>
                <a:off x="2728" y="2535"/>
                <a:ext cx="770" cy="233"/>
              </a:xfrm>
              <a:prstGeom prst="rect">
                <a:avLst/>
              </a:prstGeom>
              <a:solidFill>
                <a:schemeClr val="accent1">
                  <a:lumMod val="60000"/>
                  <a:lumOff val="4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ts val="0"/>
                  </a:spcBef>
                  <a:spcAft>
                    <a:spcPts val="0"/>
                  </a:spcAft>
                  <a:defRPr/>
                </a:pPr>
                <a:r>
                  <a:rPr lang="en-US" dirty="0">
                    <a:solidFill>
                      <a:prstClr val="black"/>
                    </a:solidFill>
                    <a:latin typeface="Calibri"/>
                  </a:rPr>
                  <a:t>Self-Reflection</a:t>
                </a:r>
                <a:r>
                  <a:rPr lang="en-US" b="1" dirty="0">
                    <a:solidFill>
                      <a:prstClr val="black"/>
                    </a:solidFill>
                    <a:latin typeface="Calibri"/>
                  </a:rPr>
                  <a:t> </a:t>
                </a:r>
              </a:p>
            </p:txBody>
          </p:sp>
        </p:grpSp>
        <p:grpSp>
          <p:nvGrpSpPr>
            <p:cNvPr id="10" name="Group 40"/>
            <p:cNvGrpSpPr>
              <a:grpSpLocks/>
            </p:cNvGrpSpPr>
            <p:nvPr/>
          </p:nvGrpSpPr>
          <p:grpSpPr bwMode="auto">
            <a:xfrm>
              <a:off x="4724400" y="4495800"/>
              <a:ext cx="1524000" cy="609600"/>
              <a:chOff x="3264" y="2016"/>
              <a:chExt cx="912" cy="384"/>
            </a:xfrm>
            <a:grpFill/>
          </p:grpSpPr>
          <p:sp>
            <p:nvSpPr>
              <p:cNvPr id="14" name="AutoShape 9"/>
              <p:cNvSpPr>
                <a:spLocks noChangeArrowheads="1"/>
              </p:cNvSpPr>
              <p:nvPr/>
            </p:nvSpPr>
            <p:spPr bwMode="auto">
              <a:xfrm>
                <a:off x="3264" y="2016"/>
                <a:ext cx="912" cy="384"/>
              </a:xfrm>
              <a:prstGeom prst="roundRect">
                <a:avLst>
                  <a:gd name="adj" fmla="val 16667"/>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dirty="0">
                  <a:solidFill>
                    <a:srgbClr val="FFFF00"/>
                  </a:solidFill>
                  <a:latin typeface="Calibri"/>
                </a:endParaRPr>
              </a:p>
            </p:txBody>
          </p:sp>
          <p:sp>
            <p:nvSpPr>
              <p:cNvPr id="15" name="Text Box 18"/>
              <p:cNvSpPr txBox="1">
                <a:spLocks noChangeArrowheads="1"/>
              </p:cNvSpPr>
              <p:nvPr/>
            </p:nvSpPr>
            <p:spPr bwMode="auto">
              <a:xfrm>
                <a:off x="3320" y="2091"/>
                <a:ext cx="816" cy="25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sz="2000" b="1" dirty="0">
                    <a:solidFill>
                      <a:prstClr val="black"/>
                    </a:solidFill>
                    <a:latin typeface="Calibri"/>
                  </a:rPr>
                  <a:t>Student Voice</a:t>
                </a:r>
              </a:p>
            </p:txBody>
          </p:sp>
        </p:grpSp>
        <p:sp>
          <p:nvSpPr>
            <p:cNvPr id="12" name="AutoShape 7"/>
            <p:cNvSpPr>
              <a:spLocks noChangeArrowheads="1"/>
            </p:cNvSpPr>
            <p:nvPr/>
          </p:nvSpPr>
          <p:spPr bwMode="auto">
            <a:xfrm>
              <a:off x="4738048" y="5257800"/>
              <a:ext cx="1524000" cy="1371600"/>
            </a:xfrm>
            <a:prstGeom prst="roundRect">
              <a:avLst>
                <a:gd name="adj" fmla="val 16667"/>
              </a:avLst>
            </a:prstGeom>
            <a:solidFill>
              <a:schemeClr val="accent1">
                <a:lumMod val="60000"/>
                <a:lumOff val="4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dirty="0">
                  <a:solidFill>
                    <a:prstClr val="black"/>
                  </a:solidFill>
                  <a:latin typeface="Calibri"/>
                </a:rPr>
                <a:t>Student Growth</a:t>
              </a:r>
            </a:p>
          </p:txBody>
        </p:sp>
      </p:grpSp>
      <p:cxnSp>
        <p:nvCxnSpPr>
          <p:cNvPr id="3" name="Straight Connector 2"/>
          <p:cNvCxnSpPr>
            <a:stCxn id="24" idx="3"/>
            <a:endCxn id="22" idx="1"/>
          </p:cNvCxnSpPr>
          <p:nvPr/>
        </p:nvCxnSpPr>
        <p:spPr>
          <a:xfrm flipV="1">
            <a:off x="4056063" y="1524000"/>
            <a:ext cx="749300" cy="8191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24" idx="3"/>
            <a:endCxn id="20" idx="1"/>
          </p:cNvCxnSpPr>
          <p:nvPr/>
        </p:nvCxnSpPr>
        <p:spPr>
          <a:xfrm flipV="1">
            <a:off x="4056063" y="2209800"/>
            <a:ext cx="749300" cy="133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24" idx="3"/>
            <a:endCxn id="18" idx="1"/>
          </p:cNvCxnSpPr>
          <p:nvPr/>
        </p:nvCxnSpPr>
        <p:spPr>
          <a:xfrm>
            <a:off x="4056063" y="2343150"/>
            <a:ext cx="749300" cy="6286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24" idx="3"/>
            <a:endCxn id="16" idx="1"/>
          </p:cNvCxnSpPr>
          <p:nvPr/>
        </p:nvCxnSpPr>
        <p:spPr>
          <a:xfrm>
            <a:off x="4056063" y="2343150"/>
            <a:ext cx="749300" cy="1333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4" idx="3"/>
            <a:endCxn id="14" idx="1"/>
          </p:cNvCxnSpPr>
          <p:nvPr/>
        </p:nvCxnSpPr>
        <p:spPr>
          <a:xfrm>
            <a:off x="4055595" y="2343150"/>
            <a:ext cx="750158" cy="207645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73" name="Straight Connector 3072"/>
          <p:cNvCxnSpPr>
            <a:stCxn id="24" idx="3"/>
            <a:endCxn id="12" idx="1"/>
          </p:cNvCxnSpPr>
          <p:nvPr/>
        </p:nvCxnSpPr>
        <p:spPr>
          <a:xfrm>
            <a:off x="4056063" y="2343150"/>
            <a:ext cx="766762" cy="3219450"/>
          </a:xfrm>
          <a:prstGeom prst="line">
            <a:avLst/>
          </a:prstGeom>
        </p:spPr>
        <p:style>
          <a:lnRef idx="1">
            <a:schemeClr val="accent1"/>
          </a:lnRef>
          <a:fillRef idx="0">
            <a:schemeClr val="accent1"/>
          </a:fillRef>
          <a:effectRef idx="0">
            <a:schemeClr val="accent1"/>
          </a:effectRef>
          <a:fontRef idx="minor">
            <a:schemeClr val="tx1"/>
          </a:fontRef>
        </p:style>
      </p:cxnSp>
      <p:sp>
        <p:nvSpPr>
          <p:cNvPr id="40970" name="TextBox 1"/>
          <p:cNvSpPr txBox="1">
            <a:spLocks noChangeArrowheads="1"/>
          </p:cNvSpPr>
          <p:nvPr/>
        </p:nvSpPr>
        <p:spPr bwMode="auto">
          <a:xfrm>
            <a:off x="838200" y="3416300"/>
            <a:ext cx="2971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dirty="0"/>
              <a:t>These provide multiple sources of evidence to inform professional practice</a:t>
            </a:r>
            <a:endParaRPr lang="en-US" sz="2400" dirty="0">
              <a:solidFill>
                <a:srgbClr val="1F497D"/>
              </a:solidFill>
              <a:latin typeface="Calibri" pitchFamily="34" charset="0"/>
            </a:endParaRPr>
          </a:p>
        </p:txBody>
      </p:sp>
      <p:sp>
        <p:nvSpPr>
          <p:cNvPr id="40971" name="AutoShape 7"/>
          <p:cNvSpPr>
            <a:spLocks noChangeArrowheads="1"/>
          </p:cNvSpPr>
          <p:nvPr/>
        </p:nvSpPr>
        <p:spPr bwMode="auto">
          <a:xfrm>
            <a:off x="6858000" y="4889500"/>
            <a:ext cx="2208213" cy="609600"/>
          </a:xfrm>
          <a:prstGeom prst="roundRect">
            <a:avLst>
              <a:gd name="adj" fmla="val 16667"/>
            </a:avLst>
          </a:prstGeom>
          <a:solidFill>
            <a:schemeClr val="accent1">
              <a:lumMod val="60000"/>
              <a:lumOff val="4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dirty="0">
                <a:solidFill>
                  <a:prstClr val="black"/>
                </a:solidFill>
                <a:latin typeface="Calibri"/>
              </a:rPr>
              <a:t>State Contribution:</a:t>
            </a:r>
          </a:p>
          <a:p>
            <a:r>
              <a:rPr lang="en-US" dirty="0">
                <a:solidFill>
                  <a:prstClr val="black"/>
                </a:solidFill>
                <a:latin typeface="Calibri"/>
              </a:rPr>
              <a:t>Student Growth %</a:t>
            </a:r>
          </a:p>
        </p:txBody>
      </p:sp>
      <p:sp>
        <p:nvSpPr>
          <p:cNvPr id="40972" name="AutoShape 7"/>
          <p:cNvSpPr>
            <a:spLocks noChangeArrowheads="1"/>
          </p:cNvSpPr>
          <p:nvPr/>
        </p:nvSpPr>
        <p:spPr bwMode="auto">
          <a:xfrm>
            <a:off x="6858000" y="5638800"/>
            <a:ext cx="2208213" cy="609600"/>
          </a:xfrm>
          <a:prstGeom prst="roundRect">
            <a:avLst>
              <a:gd name="adj" fmla="val 16667"/>
            </a:avLst>
          </a:prstGeom>
          <a:solidFill>
            <a:schemeClr val="accent1">
              <a:lumMod val="60000"/>
              <a:lumOff val="4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dirty="0">
                <a:solidFill>
                  <a:prstClr val="black"/>
                </a:solidFill>
                <a:latin typeface="Calibri"/>
              </a:rPr>
              <a:t>Local Contribution: </a:t>
            </a:r>
          </a:p>
          <a:p>
            <a:r>
              <a:rPr lang="en-US" dirty="0">
                <a:solidFill>
                  <a:prstClr val="black"/>
                </a:solidFill>
                <a:latin typeface="Calibri"/>
              </a:rPr>
              <a:t>Student Growth Goals</a:t>
            </a:r>
          </a:p>
        </p:txBody>
      </p:sp>
      <p:cxnSp>
        <p:nvCxnSpPr>
          <p:cNvPr id="19" name="Straight Connector 18"/>
          <p:cNvCxnSpPr>
            <a:stCxn id="12" idx="3"/>
            <a:endCxn id="40971" idx="1"/>
          </p:cNvCxnSpPr>
          <p:nvPr/>
        </p:nvCxnSpPr>
        <p:spPr>
          <a:xfrm flipV="1">
            <a:off x="6697663" y="5194300"/>
            <a:ext cx="160337" cy="3683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12" idx="3"/>
          </p:cNvCxnSpPr>
          <p:nvPr/>
        </p:nvCxnSpPr>
        <p:spPr>
          <a:xfrm>
            <a:off x="6697663" y="5562600"/>
            <a:ext cx="160337" cy="381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046251"/>
      </p:ext>
    </p:extLst>
  </p:cSld>
  <p:clrMapOvr>
    <a:masterClrMapping/>
  </p:clrMapOvr>
  <p:transition spd="slow">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514824295"/>
              </p:ext>
            </p:extLst>
          </p:nvPr>
        </p:nvGraphicFramePr>
        <p:xfrm>
          <a:off x="683568" y="1524000"/>
          <a:ext cx="8460432"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266" name="Title 1"/>
          <p:cNvSpPr>
            <a:spLocks noGrp="1"/>
          </p:cNvSpPr>
          <p:nvPr>
            <p:ph type="title"/>
          </p:nvPr>
        </p:nvSpPr>
        <p:spPr>
          <a:xfrm>
            <a:off x="609600" y="228600"/>
            <a:ext cx="8312150" cy="990600"/>
          </a:xfrm>
        </p:spPr>
        <p:txBody>
          <a:bodyPr>
            <a:normAutofit/>
          </a:bodyPr>
          <a:lstStyle/>
          <a:p>
            <a:pPr eaLnBrk="1" hangingPunct="1">
              <a:defRPr/>
            </a:pPr>
            <a:r>
              <a:rPr lang="en-US" sz="4400" b="1" dirty="0" smtClean="0">
                <a:effectLst>
                  <a:outerShdw blurRad="38100" dist="38100" dir="2700000" algn="tl">
                    <a:srgbClr val="000000">
                      <a:alpha val="43137"/>
                    </a:srgbClr>
                  </a:outerShdw>
                </a:effectLst>
                <a:ea typeface="MS PGothic" pitchFamily="34" charset="-128"/>
              </a:rPr>
              <a:t>CKEC ISLN Facilitation Team</a:t>
            </a:r>
          </a:p>
        </p:txBody>
      </p:sp>
    </p:spTree>
    <p:extLst>
      <p:ext uri="{BB962C8B-B14F-4D97-AF65-F5344CB8AC3E}">
        <p14:creationId xmlns:p14="http://schemas.microsoft.com/office/powerpoint/2010/main" val="2421794985"/>
      </p:ext>
    </p:extLst>
  </p:cSld>
  <p:clrMapOvr>
    <a:masterClrMapping/>
  </p:clrMapOvr>
  <p:transition spd="slow">
    <p:cove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3779" y="173419"/>
            <a:ext cx="8560675" cy="6548055"/>
          </a:xfrm>
        </p:spPr>
        <p:txBody>
          <a:bodyPr>
            <a:normAutofit/>
          </a:bodyPr>
          <a:lstStyle/>
          <a:p>
            <a:pPr marL="0" indent="0" algn="ctr">
              <a:buNone/>
            </a:pPr>
            <a:endParaRPr lang="en-US" sz="8000" b="1" dirty="0" smtClean="0">
              <a:effectLst>
                <a:outerShdw blurRad="38100" dist="38100" dir="2700000" algn="tl">
                  <a:srgbClr val="000000">
                    <a:alpha val="43137"/>
                  </a:srgbClr>
                </a:outerShdw>
              </a:effectLst>
            </a:endParaRPr>
          </a:p>
          <a:p>
            <a:pPr marL="0" indent="0">
              <a:buNone/>
            </a:pPr>
            <a:r>
              <a:rPr lang="en-US" sz="6600" b="1" dirty="0" smtClean="0">
                <a:effectLst>
                  <a:outerShdw blurRad="38100" dist="38100" dir="2700000" algn="tl">
                    <a:srgbClr val="000000">
                      <a:alpha val="43137"/>
                    </a:srgbClr>
                  </a:outerShdw>
                </a:effectLst>
              </a:rPr>
              <a:t>		</a:t>
            </a:r>
            <a:r>
              <a:rPr lang="en-US" sz="6600" b="1" dirty="0">
                <a:effectLst>
                  <a:outerShdw blurRad="38100" dist="38100" dir="2700000" algn="tl">
                    <a:srgbClr val="000000">
                      <a:alpha val="43137"/>
                    </a:srgbClr>
                  </a:outerShdw>
                </a:effectLst>
              </a:rPr>
              <a:t> </a:t>
            </a:r>
            <a:r>
              <a:rPr lang="en-US" sz="6600" b="1" dirty="0" smtClean="0">
                <a:effectLst>
                  <a:outerShdw blurRad="38100" dist="38100" dir="2700000" algn="tl">
                    <a:srgbClr val="000000">
                      <a:alpha val="43137"/>
                    </a:srgbClr>
                  </a:outerShdw>
                </a:effectLst>
              </a:rPr>
              <a:t>   Why is student             voice an important measure of teacher </a:t>
            </a:r>
          </a:p>
          <a:p>
            <a:pPr marL="0" indent="0">
              <a:buNone/>
            </a:pPr>
            <a:r>
              <a:rPr lang="en-US" sz="6600" b="1" dirty="0" smtClean="0">
                <a:effectLst>
                  <a:outerShdw blurRad="38100" dist="38100" dir="2700000" algn="tl">
                    <a:srgbClr val="000000">
                      <a:alpha val="43137"/>
                    </a:srgbClr>
                  </a:outerShdw>
                </a:effectLst>
              </a:rPr>
              <a:t>effectiveness?</a:t>
            </a:r>
            <a:endParaRPr lang="en-US" sz="6600" dirty="0"/>
          </a:p>
        </p:txBody>
      </p:sp>
      <p:sp>
        <p:nvSpPr>
          <p:cNvPr id="2" name="Slide Number Placeholder 1"/>
          <p:cNvSpPr>
            <a:spLocks noGrp="1"/>
          </p:cNvSpPr>
          <p:nvPr>
            <p:ph type="sldNum" sz="quarter" idx="12"/>
          </p:nvPr>
        </p:nvSpPr>
        <p:spPr/>
        <p:txBody>
          <a:bodyPr/>
          <a:lstStyle/>
          <a:p>
            <a:fld id="{537CC710-C139-134D-BCAE-BAD71A1747D8}" type="slidenum">
              <a:rPr lang="en-US" smtClean="0"/>
              <a:t>20</a:t>
            </a:fld>
            <a:endParaRPr lang="en-US" dirty="0"/>
          </a:p>
        </p:txBody>
      </p:sp>
      <p:pic>
        <p:nvPicPr>
          <p:cNvPr id="1032" name="Picture 8" descr="C:\Users\rwoosley\AppData\Local\Microsoft\Windows\Temporary Internet Files\Content.IE5\ZYRTTGVW\MP90042548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779" y="173419"/>
            <a:ext cx="2427890" cy="242789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rwoosley\AppData\Local\Microsoft\Windows\Temporary Internet Files\Content.IE5\66JNG5P7\MP90042782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8795" y="4635062"/>
            <a:ext cx="2428714" cy="2086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02100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6267" y="1905000"/>
            <a:ext cx="8771466" cy="4495800"/>
          </a:xfrm>
        </p:spPr>
        <p:txBody>
          <a:bodyPr>
            <a:normAutofit/>
          </a:bodyPr>
          <a:lstStyle/>
          <a:p>
            <a:pPr marL="0" indent="0">
              <a:buNone/>
            </a:pPr>
            <a:r>
              <a:rPr lang="en-US" sz="3600" dirty="0"/>
              <a:t>The </a:t>
            </a:r>
            <a:r>
              <a:rPr lang="en-US" sz="3600" dirty="0">
                <a:hlinkClick r:id="rId3" tooltip="Measures of Effective Teaching (MET) Project"/>
              </a:rPr>
              <a:t>Measures of Effective Teaching (MET) </a:t>
            </a:r>
            <a:r>
              <a:rPr lang="en-US" sz="3600" dirty="0"/>
              <a:t>project was designed to help teachers and school systems </a:t>
            </a:r>
            <a:r>
              <a:rPr lang="en-US" sz="3600" b="1" dirty="0"/>
              <a:t>close the gap between their expectations for effective teaching and what is actually happening in classrooms</a:t>
            </a:r>
            <a:r>
              <a:rPr lang="en-US" sz="3600" dirty="0" smtClean="0"/>
              <a:t>.</a:t>
            </a:r>
            <a:endParaRPr lang="en-US" sz="3600" b="1" i="1" dirty="0">
              <a:solidFill>
                <a:srgbClr val="002060"/>
              </a:solidFill>
            </a:endParaRPr>
          </a:p>
        </p:txBody>
      </p:sp>
      <p:sp>
        <p:nvSpPr>
          <p:cNvPr id="4" name="Slide Number Placeholder 3"/>
          <p:cNvSpPr>
            <a:spLocks noGrp="1"/>
          </p:cNvSpPr>
          <p:nvPr>
            <p:ph type="sldNum" sz="quarter" idx="12"/>
          </p:nvPr>
        </p:nvSpPr>
        <p:spPr/>
        <p:txBody>
          <a:bodyPr/>
          <a:lstStyle/>
          <a:p>
            <a:fld id="{537CC710-C139-134D-BCAE-BAD71A1747D8}" type="slidenum">
              <a:rPr lang="en-US" smtClean="0"/>
              <a:t>21</a:t>
            </a:fld>
            <a:endParaRPr lang="en-US" dirty="0"/>
          </a:p>
        </p:txBody>
      </p:sp>
      <p:sp>
        <p:nvSpPr>
          <p:cNvPr id="2" name="Title 1"/>
          <p:cNvSpPr>
            <a:spLocks noGrp="1"/>
          </p:cNvSpPr>
          <p:nvPr>
            <p:ph type="title"/>
          </p:nvPr>
        </p:nvSpPr>
        <p:spPr>
          <a:xfrm>
            <a:off x="186267" y="1"/>
            <a:ext cx="8534400" cy="1600200"/>
          </a:xfrm>
        </p:spPr>
        <p:txBody>
          <a:bodyPr/>
          <a:lstStyle/>
          <a:p>
            <a:pPr algn="ctr"/>
            <a:r>
              <a:rPr lang="en-US" b="1" dirty="0" smtClean="0">
                <a:solidFill>
                  <a:srgbClr val="002060"/>
                </a:solidFill>
                <a:effectLst>
                  <a:outerShdw blurRad="38100" dist="38100" dir="2700000" algn="tl">
                    <a:srgbClr val="000000">
                      <a:alpha val="43137"/>
                    </a:srgbClr>
                  </a:outerShdw>
                </a:effectLst>
              </a:rPr>
              <a:t>Measures of Effective Teaching (MET) Project</a:t>
            </a:r>
            <a:endParaRPr lang="en-US" b="1"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749007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6267" y="1905000"/>
            <a:ext cx="8771466" cy="4495800"/>
          </a:xfrm>
        </p:spPr>
        <p:txBody>
          <a:bodyPr>
            <a:normAutofit/>
          </a:bodyPr>
          <a:lstStyle/>
          <a:p>
            <a:pPr marL="0" indent="0">
              <a:buNone/>
            </a:pPr>
            <a:r>
              <a:rPr lang="en-US" sz="3400" b="1" dirty="0" smtClean="0">
                <a:solidFill>
                  <a:srgbClr val="FF0000"/>
                </a:solidFill>
              </a:rPr>
              <a:t>Evidence from multiple sources</a:t>
            </a:r>
            <a:r>
              <a:rPr lang="en-US" sz="3400" b="1" dirty="0" smtClean="0"/>
              <a:t>, including both observations and student perception surveys, </a:t>
            </a:r>
            <a:r>
              <a:rPr lang="en-US" sz="3400" b="1" dirty="0" smtClean="0">
                <a:solidFill>
                  <a:srgbClr val="FF0000"/>
                </a:solidFill>
              </a:rPr>
              <a:t>are more predictive of student growth than observations alone.</a:t>
            </a:r>
          </a:p>
          <a:p>
            <a:pPr marL="0" indent="0">
              <a:buNone/>
            </a:pPr>
            <a:endParaRPr lang="en-US" sz="3400" b="1" dirty="0">
              <a:solidFill>
                <a:schemeClr val="tx1"/>
              </a:solidFill>
            </a:endParaRPr>
          </a:p>
          <a:p>
            <a:pPr marL="0" indent="0">
              <a:buNone/>
            </a:pPr>
            <a:r>
              <a:rPr lang="en-US" sz="3400" i="1" dirty="0" smtClean="0"/>
              <a:t>Click here for </a:t>
            </a:r>
            <a:r>
              <a:rPr lang="en-US" sz="3600" b="1" dirty="0">
                <a:hlinkClick r:id="rId3"/>
              </a:rPr>
              <a:t>final</a:t>
            </a:r>
            <a:r>
              <a:rPr lang="en-US" sz="3400" i="1" dirty="0" smtClean="0">
                <a:hlinkClick r:id="rId3"/>
              </a:rPr>
              <a:t> </a:t>
            </a:r>
            <a:r>
              <a:rPr lang="en-US" sz="3600" b="1" dirty="0" smtClean="0">
                <a:hlinkClick r:id="rId3"/>
              </a:rPr>
              <a:t>MET Project </a:t>
            </a:r>
            <a:r>
              <a:rPr lang="en-US" sz="3400" b="1" dirty="0" smtClean="0">
                <a:hlinkClick r:id="rId3"/>
              </a:rPr>
              <a:t>results </a:t>
            </a:r>
            <a:endParaRPr lang="en-US" sz="3400" b="1" dirty="0">
              <a:solidFill>
                <a:schemeClr val="tx1"/>
              </a:solidFill>
            </a:endParaRPr>
          </a:p>
        </p:txBody>
      </p:sp>
      <p:sp>
        <p:nvSpPr>
          <p:cNvPr id="4" name="Slide Number Placeholder 3"/>
          <p:cNvSpPr>
            <a:spLocks noGrp="1"/>
          </p:cNvSpPr>
          <p:nvPr>
            <p:ph type="sldNum" sz="quarter" idx="12"/>
          </p:nvPr>
        </p:nvSpPr>
        <p:spPr/>
        <p:txBody>
          <a:bodyPr/>
          <a:lstStyle/>
          <a:p>
            <a:fld id="{537CC710-C139-134D-BCAE-BAD71A1747D8}" type="slidenum">
              <a:rPr lang="en-US" smtClean="0"/>
              <a:t>22</a:t>
            </a:fld>
            <a:endParaRPr lang="en-US" dirty="0"/>
          </a:p>
        </p:txBody>
      </p:sp>
      <p:sp>
        <p:nvSpPr>
          <p:cNvPr id="2" name="Title 1"/>
          <p:cNvSpPr>
            <a:spLocks noGrp="1"/>
          </p:cNvSpPr>
          <p:nvPr>
            <p:ph type="title"/>
          </p:nvPr>
        </p:nvSpPr>
        <p:spPr>
          <a:xfrm>
            <a:off x="186267" y="1"/>
            <a:ext cx="8534400" cy="1600200"/>
          </a:xfrm>
        </p:spPr>
        <p:txBody>
          <a:bodyPr/>
          <a:lstStyle/>
          <a:p>
            <a:pPr algn="ctr"/>
            <a:r>
              <a:rPr lang="en-US" b="1" dirty="0" smtClean="0">
                <a:solidFill>
                  <a:srgbClr val="002060"/>
                </a:solidFill>
                <a:effectLst>
                  <a:outerShdw blurRad="38100" dist="38100" dir="2700000" algn="tl">
                    <a:srgbClr val="000000">
                      <a:alpha val="43137"/>
                    </a:srgbClr>
                  </a:outerShdw>
                </a:effectLst>
              </a:rPr>
              <a:t>Evidence of Effective Teaching (MET) Project Results</a:t>
            </a:r>
            <a:endParaRPr lang="en-US" b="1"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50619520"/>
      </p:ext>
    </p:extLst>
  </p:cSld>
  <p:clrMapOvr>
    <a:masterClrMapping/>
  </p:clrMapOvr>
  <p:transition spd="slow">
    <p:cove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5706532"/>
            <a:ext cx="8077200" cy="694267"/>
          </a:xfrm>
        </p:spPr>
        <p:txBody>
          <a:bodyPr/>
          <a:lstStyle/>
          <a:p>
            <a:pPr marL="0" indent="0">
              <a:buNone/>
            </a:pPr>
            <a:r>
              <a:rPr lang="en-US" sz="2400" i="1" dirty="0" smtClean="0"/>
              <a:t>Visible Learning, p. 173</a:t>
            </a:r>
            <a:endParaRPr lang="en-US" sz="2400" i="1" dirty="0"/>
          </a:p>
        </p:txBody>
      </p:sp>
      <p:sp>
        <p:nvSpPr>
          <p:cNvPr id="2" name="Slide Number Placeholder 1"/>
          <p:cNvSpPr>
            <a:spLocks noGrp="1"/>
          </p:cNvSpPr>
          <p:nvPr>
            <p:ph type="sldNum" sz="quarter" idx="12"/>
          </p:nvPr>
        </p:nvSpPr>
        <p:spPr/>
        <p:txBody>
          <a:bodyPr/>
          <a:lstStyle/>
          <a:p>
            <a:fld id="{537CC710-C139-134D-BCAE-BAD71A1747D8}" type="slidenum">
              <a:rPr lang="en-US" smtClean="0"/>
              <a:t>23</a:t>
            </a:fld>
            <a:endParaRPr lang="en-US" dirty="0"/>
          </a:p>
        </p:txBody>
      </p:sp>
      <p:sp>
        <p:nvSpPr>
          <p:cNvPr id="4" name="Title 3"/>
          <p:cNvSpPr>
            <a:spLocks noGrp="1"/>
          </p:cNvSpPr>
          <p:nvPr>
            <p:ph type="title"/>
          </p:nvPr>
        </p:nvSpPr>
        <p:spPr>
          <a:xfrm>
            <a:off x="287867" y="169333"/>
            <a:ext cx="8551333" cy="5655734"/>
          </a:xfrm>
        </p:spPr>
        <p:txBody>
          <a:bodyPr/>
          <a:lstStyle/>
          <a:p>
            <a:pPr algn="ctr"/>
            <a:r>
              <a:rPr lang="en-US" sz="5000" b="1" i="1" dirty="0" smtClean="0">
                <a:effectLst>
                  <a:outerShdw blurRad="38100" dist="38100" dir="2700000" algn="tl">
                    <a:srgbClr val="000000">
                      <a:alpha val="43137"/>
                    </a:srgbClr>
                  </a:outerShdw>
                </a:effectLst>
              </a:rPr>
              <a:t>It was only when I discovered </a:t>
            </a:r>
            <a:r>
              <a:rPr lang="en-US" sz="5000" b="1" i="1" dirty="0" smtClean="0">
                <a:solidFill>
                  <a:schemeClr val="tx1"/>
                </a:solidFill>
                <a:effectLst>
                  <a:outerShdw blurRad="38100" dist="38100" dir="2700000" algn="tl">
                    <a:srgbClr val="000000">
                      <a:alpha val="43137"/>
                    </a:srgbClr>
                  </a:outerShdw>
                </a:effectLst>
              </a:rPr>
              <a:t>that </a:t>
            </a:r>
            <a:r>
              <a:rPr lang="en-US" sz="5000" b="1" i="1" dirty="0" smtClean="0">
                <a:solidFill>
                  <a:srgbClr val="0070C0"/>
                </a:solidFill>
                <a:effectLst>
                  <a:outerShdw blurRad="38100" dist="38100" dir="2700000" algn="tl">
                    <a:srgbClr val="000000">
                      <a:alpha val="43137"/>
                    </a:srgbClr>
                  </a:outerShdw>
                </a:effectLst>
              </a:rPr>
              <a:t>feedback was most powerful when it was from the student to the teacher </a:t>
            </a:r>
            <a:r>
              <a:rPr lang="en-US" sz="5000" b="1" i="1" dirty="0" smtClean="0">
                <a:solidFill>
                  <a:schemeClr val="tx1"/>
                </a:solidFill>
                <a:effectLst>
                  <a:outerShdw blurRad="38100" dist="38100" dir="2700000" algn="tl">
                    <a:srgbClr val="000000">
                      <a:alpha val="43137"/>
                    </a:srgbClr>
                  </a:outerShdw>
                </a:effectLst>
              </a:rPr>
              <a:t>that I started to understand it better.</a:t>
            </a:r>
            <a:br>
              <a:rPr lang="en-US" sz="5000" b="1" i="1" dirty="0" smtClean="0">
                <a:solidFill>
                  <a:schemeClr val="tx1"/>
                </a:solidFill>
                <a:effectLst>
                  <a:outerShdw blurRad="38100" dist="38100" dir="2700000" algn="tl">
                    <a:srgbClr val="000000">
                      <a:alpha val="43137"/>
                    </a:srgbClr>
                  </a:outerShdw>
                </a:effectLst>
              </a:rPr>
            </a:br>
            <a:r>
              <a:rPr lang="en-US" sz="4800" b="1" i="1" dirty="0">
                <a:solidFill>
                  <a:schemeClr val="tx1"/>
                </a:solidFill>
                <a:effectLst>
                  <a:outerShdw blurRad="38100" dist="38100" dir="2700000" algn="tl">
                    <a:srgbClr val="000000">
                      <a:alpha val="43137"/>
                    </a:srgbClr>
                  </a:outerShdw>
                </a:effectLst>
              </a:rPr>
              <a:t>	</a:t>
            </a:r>
            <a:r>
              <a:rPr lang="en-US" sz="4800" b="1" i="1" dirty="0" smtClean="0">
                <a:solidFill>
                  <a:schemeClr val="tx1"/>
                </a:solidFill>
                <a:effectLst>
                  <a:outerShdw blurRad="38100" dist="38100" dir="2700000" algn="tl">
                    <a:srgbClr val="000000">
                      <a:alpha val="43137"/>
                    </a:srgbClr>
                  </a:outerShdw>
                </a:effectLst>
              </a:rPr>
              <a:t>						</a:t>
            </a:r>
            <a:r>
              <a:rPr lang="en-US" sz="2800" b="1" dirty="0" smtClean="0">
                <a:solidFill>
                  <a:schemeClr val="tx1"/>
                </a:solidFill>
                <a:effectLst>
                  <a:outerShdw blurRad="38100" dist="38100" dir="2700000" algn="tl">
                    <a:srgbClr val="000000">
                      <a:alpha val="43137"/>
                    </a:srgbClr>
                  </a:outerShdw>
                </a:effectLst>
              </a:rPr>
              <a:t>- J. Hattie</a:t>
            </a:r>
            <a:endParaRPr lang="en-US" sz="48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683568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84200"/>
            <a:ext cx="8077200" cy="5772150"/>
          </a:xfrm>
        </p:spPr>
        <p:txBody>
          <a:bodyPr>
            <a:normAutofit/>
          </a:bodyPr>
          <a:lstStyle/>
          <a:p>
            <a:pPr marL="0" indent="0" algn="ctr">
              <a:buNone/>
              <a:defRPr/>
            </a:pPr>
            <a:r>
              <a:rPr lang="en-US" sz="8000" b="1" i="1" dirty="0" smtClean="0">
                <a:effectLst>
                  <a:outerShdw blurRad="38100" dist="38100" dir="2700000" algn="tl">
                    <a:srgbClr val="000000">
                      <a:alpha val="43137"/>
                    </a:srgbClr>
                  </a:outerShdw>
                </a:effectLst>
              </a:rPr>
              <a:t>How do we know student voice </a:t>
            </a:r>
          </a:p>
          <a:p>
            <a:pPr marL="0" indent="0" algn="ctr">
              <a:buNone/>
              <a:defRPr/>
            </a:pPr>
            <a:r>
              <a:rPr lang="en-US" sz="8000" b="1" i="1" dirty="0" smtClean="0">
                <a:effectLst>
                  <a:outerShdw blurRad="38100" dist="38100" dir="2700000" algn="tl">
                    <a:srgbClr val="000000">
                      <a:alpha val="43137"/>
                    </a:srgbClr>
                  </a:outerShdw>
                </a:effectLst>
              </a:rPr>
              <a:t>Is valid?</a:t>
            </a:r>
          </a:p>
          <a:p>
            <a:pPr marL="0" indent="0" algn="ctr">
              <a:buNone/>
              <a:defRPr/>
            </a:pPr>
            <a:r>
              <a:rPr lang="en-US" sz="4400" b="1" dirty="0" smtClean="0">
                <a:solidFill>
                  <a:srgbClr val="0070C0"/>
                </a:solidFill>
                <a:effectLst>
                  <a:outerShdw blurRad="38100" dist="38100" dir="2700000" algn="tl">
                    <a:srgbClr val="000000">
                      <a:alpha val="43137"/>
                    </a:srgbClr>
                  </a:outerShdw>
                </a:effectLst>
              </a:rPr>
              <a:t>(most frequent teacher question)</a:t>
            </a:r>
            <a:endParaRPr lang="en-US" sz="4400" b="1" dirty="0">
              <a:solidFill>
                <a:srgbClr val="0070C0"/>
              </a:solidFill>
              <a:effectLst>
                <a:outerShdw blurRad="38100" dist="38100" dir="2700000" algn="tl">
                  <a:srgbClr val="000000">
                    <a:alpha val="43137"/>
                  </a:srgbClr>
                </a:outerShdw>
              </a:effectLst>
            </a:endParaRPr>
          </a:p>
        </p:txBody>
      </p:sp>
      <p:sp>
        <p:nvSpPr>
          <p:cNvPr id="2" name="Slide Number Placeholder 1"/>
          <p:cNvSpPr>
            <a:spLocks noGrp="1"/>
          </p:cNvSpPr>
          <p:nvPr>
            <p:ph type="sldNum" sz="quarter" idx="12"/>
          </p:nvPr>
        </p:nvSpPr>
        <p:spPr/>
        <p:txBody>
          <a:bodyPr/>
          <a:lstStyle/>
          <a:p>
            <a:fld id="{537CC710-C139-134D-BCAE-BAD71A1747D8}" type="slidenum">
              <a:rPr lang="en-US" smtClean="0"/>
              <a:t>24</a:t>
            </a:fld>
            <a:endParaRPr lang="en-US" dirty="0"/>
          </a:p>
        </p:txBody>
      </p:sp>
    </p:spTree>
    <p:extLst>
      <p:ext uri="{BB962C8B-B14F-4D97-AF65-F5344CB8AC3E}">
        <p14:creationId xmlns:p14="http://schemas.microsoft.com/office/powerpoint/2010/main" val="2686983896"/>
      </p:ext>
    </p:extLst>
  </p:cSld>
  <p:clrMapOvr>
    <a:masterClrMapping/>
  </p:clrMapOvr>
  <p:transition spd="slow">
    <p:wheel spokes="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3300" y="2636840"/>
            <a:ext cx="7054804" cy="3370900"/>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537CC710-C139-134D-BCAE-BAD71A1747D8}" type="slidenum">
              <a:rPr lang="en-US" smtClean="0"/>
              <a:t>25</a:t>
            </a:fld>
            <a:endParaRPr lang="en-US" dirty="0"/>
          </a:p>
        </p:txBody>
      </p:sp>
      <p:sp>
        <p:nvSpPr>
          <p:cNvPr id="2" name="Title 1"/>
          <p:cNvSpPr>
            <a:spLocks noGrp="1"/>
          </p:cNvSpPr>
          <p:nvPr>
            <p:ph type="title"/>
          </p:nvPr>
        </p:nvSpPr>
        <p:spPr/>
        <p:txBody>
          <a:bodyPr/>
          <a:lstStyle/>
          <a:p>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flipV="1">
            <a:off x="1003300" y="3703320"/>
            <a:ext cx="3248660" cy="3048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ounded Rectangular Callout 5"/>
          <p:cNvSpPr/>
          <p:nvPr/>
        </p:nvSpPr>
        <p:spPr>
          <a:xfrm>
            <a:off x="970280" y="2209800"/>
            <a:ext cx="2697480" cy="564200"/>
          </a:xfrm>
          <a:prstGeom prst="wedgeRoundRectCallout">
            <a:avLst>
              <a:gd name="adj1" fmla="val 36331"/>
              <a:gd name="adj2" fmla="val 10033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Positive impact</a:t>
            </a:r>
            <a:endParaRPr lang="en-US" sz="2800" dirty="0"/>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 y="3048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Connector 9"/>
          <p:cNvCxnSpPr/>
          <p:nvPr/>
        </p:nvCxnSpPr>
        <p:spPr>
          <a:xfrm flipV="1">
            <a:off x="970280" y="3733800"/>
            <a:ext cx="3248660" cy="3048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ounded Rectangular Callout 10"/>
          <p:cNvSpPr/>
          <p:nvPr/>
        </p:nvSpPr>
        <p:spPr>
          <a:xfrm>
            <a:off x="937260" y="2240280"/>
            <a:ext cx="2697480" cy="564200"/>
          </a:xfrm>
          <a:prstGeom prst="wedgeRoundRectCallout">
            <a:avLst>
              <a:gd name="adj1" fmla="val 36331"/>
              <a:gd name="adj2" fmla="val 10033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Positive impact</a:t>
            </a:r>
            <a:endParaRPr lang="en-US" sz="2800" dirty="0"/>
          </a:p>
        </p:txBody>
      </p:sp>
      <p:cxnSp>
        <p:nvCxnSpPr>
          <p:cNvPr id="12" name="Straight Connector 11"/>
          <p:cNvCxnSpPr/>
          <p:nvPr/>
        </p:nvCxnSpPr>
        <p:spPr>
          <a:xfrm flipV="1">
            <a:off x="5298440" y="3688080"/>
            <a:ext cx="3248660" cy="3048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ounded Rectangular Callout 12"/>
          <p:cNvSpPr/>
          <p:nvPr/>
        </p:nvSpPr>
        <p:spPr>
          <a:xfrm>
            <a:off x="5265420" y="2240280"/>
            <a:ext cx="2697480" cy="518480"/>
          </a:xfrm>
          <a:prstGeom prst="wedgeRoundRectCallout">
            <a:avLst>
              <a:gd name="adj1" fmla="val 45936"/>
              <a:gd name="adj2" fmla="val 13545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Positive impact</a:t>
            </a:r>
            <a:endParaRPr lang="en-US" sz="2800" dirty="0"/>
          </a:p>
        </p:txBody>
      </p:sp>
      <p:sp>
        <p:nvSpPr>
          <p:cNvPr id="7" name="Rectangle 6">
            <a:hlinkClick r:id="rId4"/>
          </p:cNvPr>
          <p:cNvSpPr/>
          <p:nvPr/>
        </p:nvSpPr>
        <p:spPr>
          <a:xfrm>
            <a:off x="-33020" y="30480"/>
            <a:ext cx="9144000" cy="2026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84150" y="758746"/>
            <a:ext cx="2650490" cy="461665"/>
          </a:xfrm>
          <a:prstGeom prst="rect">
            <a:avLst/>
          </a:prstGeom>
          <a:noFill/>
        </p:spPr>
        <p:txBody>
          <a:bodyPr wrap="square" rtlCol="0">
            <a:spAutoFit/>
          </a:bodyPr>
          <a:lstStyle/>
          <a:p>
            <a:r>
              <a:rPr lang="en-US" sz="2400" b="1" i="1" dirty="0" smtClean="0">
                <a:solidFill>
                  <a:schemeClr val="accent1"/>
                </a:solidFill>
              </a:rPr>
              <a:t>Click for full report</a:t>
            </a:r>
            <a:endParaRPr lang="en-US" sz="2400" b="1" i="1" dirty="0">
              <a:solidFill>
                <a:schemeClr val="accent1"/>
              </a:solidFill>
            </a:endParaRPr>
          </a:p>
        </p:txBody>
      </p:sp>
    </p:spTree>
    <p:extLst>
      <p:ext uri="{BB962C8B-B14F-4D97-AF65-F5344CB8AC3E}">
        <p14:creationId xmlns:p14="http://schemas.microsoft.com/office/powerpoint/2010/main" val="20584955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6123" y="1291514"/>
            <a:ext cx="8844455" cy="5064836"/>
          </a:xfrm>
        </p:spPr>
        <p:txBody>
          <a:bodyPr>
            <a:normAutofit/>
          </a:bodyPr>
          <a:lstStyle/>
          <a:p>
            <a:pPr marL="0" indent="0">
              <a:buNone/>
            </a:pPr>
            <a:endParaRPr lang="en-US" sz="4800" b="1" i="1" dirty="0" smtClean="0"/>
          </a:p>
          <a:p>
            <a:pPr marL="0" indent="0">
              <a:buNone/>
            </a:pPr>
            <a:r>
              <a:rPr lang="en-US" sz="5000" b="1" i="1" dirty="0" smtClean="0">
                <a:solidFill>
                  <a:srgbClr val="0070C0"/>
                </a:solidFill>
              </a:rPr>
              <a:t>Research shows a clear connection between </a:t>
            </a:r>
          </a:p>
          <a:p>
            <a:pPr marL="0" indent="0">
              <a:buNone/>
            </a:pPr>
            <a:r>
              <a:rPr lang="en-US" sz="5000" b="1" i="1" dirty="0" smtClean="0">
                <a:solidFill>
                  <a:srgbClr val="0070C0"/>
                </a:solidFill>
              </a:rPr>
              <a:t>students’ perceptions </a:t>
            </a:r>
          </a:p>
          <a:p>
            <a:pPr marL="0" indent="0">
              <a:buNone/>
            </a:pPr>
            <a:r>
              <a:rPr lang="en-US" sz="5000" b="1" i="1" dirty="0" smtClean="0">
                <a:solidFill>
                  <a:srgbClr val="0070C0"/>
                </a:solidFill>
              </a:rPr>
              <a:t>and their achievement.</a:t>
            </a:r>
            <a:endParaRPr lang="en-US" sz="5000" b="1" i="1" dirty="0">
              <a:solidFill>
                <a:srgbClr val="0070C0"/>
              </a:solidFill>
            </a:endParaRPr>
          </a:p>
        </p:txBody>
      </p:sp>
      <p:sp>
        <p:nvSpPr>
          <p:cNvPr id="4" name="Slide Number Placeholder 3"/>
          <p:cNvSpPr>
            <a:spLocks noGrp="1"/>
          </p:cNvSpPr>
          <p:nvPr>
            <p:ph type="sldNum" sz="quarter" idx="12"/>
          </p:nvPr>
        </p:nvSpPr>
        <p:spPr/>
        <p:txBody>
          <a:bodyPr/>
          <a:lstStyle/>
          <a:p>
            <a:fld id="{537CC710-C139-134D-BCAE-BAD71A1747D8}" type="slidenum">
              <a:rPr lang="en-US" smtClean="0"/>
              <a:t>26</a:t>
            </a:fld>
            <a:endParaRPr lang="en-US" dirty="0"/>
          </a:p>
        </p:txBody>
      </p:sp>
      <p:sp>
        <p:nvSpPr>
          <p:cNvPr id="2" name="Title 1"/>
          <p:cNvSpPr>
            <a:spLocks noGrp="1"/>
          </p:cNvSpPr>
          <p:nvPr>
            <p:ph type="title"/>
          </p:nvPr>
        </p:nvSpPr>
        <p:spPr>
          <a:xfrm>
            <a:off x="126123" y="148514"/>
            <a:ext cx="8844455" cy="1143000"/>
          </a:xfrm>
        </p:spPr>
        <p:txBody>
          <a:bodyPr>
            <a:noAutofit/>
          </a:bodyPr>
          <a:lstStyle/>
          <a:p>
            <a:r>
              <a:rPr lang="en-US" sz="5400" b="1" dirty="0" smtClean="0">
                <a:effectLst>
                  <a:outerShdw blurRad="38100" dist="38100" dir="2700000" algn="tl">
                    <a:srgbClr val="000000">
                      <a:alpha val="43137"/>
                    </a:srgbClr>
                  </a:outerShdw>
                </a:effectLst>
              </a:rPr>
              <a:t>SO WHAT DOES THIS MEAN?</a:t>
            </a:r>
            <a:endParaRPr lang="en-US" sz="5400" b="1" dirty="0">
              <a:effectLst>
                <a:outerShdw blurRad="38100" dist="38100" dir="2700000" algn="tl">
                  <a:srgbClr val="000000">
                    <a:alpha val="43137"/>
                  </a:srgbClr>
                </a:outerShdw>
              </a:effectLst>
            </a:endParaRPr>
          </a:p>
        </p:txBody>
      </p:sp>
      <p:pic>
        <p:nvPicPr>
          <p:cNvPr id="2051" name="Picture 3" descr="C:\Users\rwoosley\AppData\Local\Microsoft\Windows\Temporary Internet Files\Content.IE5\66JNG5P7\MP90044842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2445" y="1844565"/>
            <a:ext cx="1813520" cy="4288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81544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65082"/>
            <a:ext cx="8229600" cy="5891268"/>
          </a:xfrm>
        </p:spPr>
        <p:txBody>
          <a:bodyPr>
            <a:noAutofit/>
          </a:bodyPr>
          <a:lstStyle/>
          <a:p>
            <a:pPr marL="0" indent="0" algn="ctr">
              <a:buNone/>
            </a:pPr>
            <a:r>
              <a:rPr lang="en-US" sz="8800" b="1" dirty="0" smtClean="0">
                <a:effectLst>
                  <a:outerShdw blurRad="38100" dist="38100" dir="2700000" algn="tl">
                    <a:srgbClr val="000000">
                      <a:alpha val="43137"/>
                    </a:srgbClr>
                  </a:outerShdw>
                </a:effectLst>
              </a:rPr>
              <a:t>How is the Student Voice Survey </a:t>
            </a:r>
          </a:p>
          <a:p>
            <a:pPr marL="0" indent="0" algn="ctr">
              <a:buNone/>
            </a:pPr>
            <a:r>
              <a:rPr lang="en-US" sz="8800" b="1" dirty="0" smtClean="0">
                <a:effectLst>
                  <a:outerShdw blurRad="38100" dist="38100" dir="2700000" algn="tl">
                    <a:srgbClr val="000000">
                      <a:alpha val="43137"/>
                    </a:srgbClr>
                  </a:outerShdw>
                </a:effectLst>
              </a:rPr>
              <a:t>designed</a:t>
            </a:r>
            <a:endParaRPr lang="en-US" sz="8800" b="1"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537CC710-C139-134D-BCAE-BAD71A1747D8}" type="slidenum">
              <a:rPr lang="en-US" smtClean="0"/>
              <a:t>27</a:t>
            </a:fld>
            <a:endParaRPr lang="en-US" dirty="0"/>
          </a:p>
        </p:txBody>
      </p:sp>
      <p:pic>
        <p:nvPicPr>
          <p:cNvPr id="1027" name="Picture 3" descr="C:\Users\rwoosley\Desktop\Desktop icon organizer\3d men\stick men\stickman-thinking-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2219" y="4335189"/>
            <a:ext cx="2030217" cy="2386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4648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fontScale="92500" lnSpcReduction="10000"/>
          </a:bodyPr>
          <a:lstStyle/>
          <a:p>
            <a:pPr>
              <a:buFont typeface="Wingdings" panose="05000000000000000000" pitchFamily="2" charset="2"/>
              <a:buChar char="Ø"/>
            </a:pPr>
            <a:r>
              <a:rPr lang="en-US" b="1" dirty="0" smtClean="0">
                <a:effectLst>
                  <a:outerShdw blurRad="38100" dist="38100" dir="2700000" algn="tl">
                    <a:srgbClr val="000000">
                      <a:alpha val="43137"/>
                    </a:srgbClr>
                  </a:outerShdw>
                </a:effectLst>
              </a:rPr>
              <a:t>Is a confidential, on-line survey (accessed through Infinite Campus)</a:t>
            </a:r>
          </a:p>
          <a:p>
            <a:pPr marL="0" indent="0">
              <a:buNone/>
            </a:pPr>
            <a:endParaRPr lang="en-US" b="1" dirty="0" smtClean="0">
              <a:effectLst>
                <a:outerShdw blurRad="38100" dist="38100" dir="2700000" algn="tl">
                  <a:srgbClr val="000000">
                    <a:alpha val="43137"/>
                  </a:srgbClr>
                </a:outerShdw>
              </a:effectLst>
            </a:endParaRPr>
          </a:p>
          <a:p>
            <a:pPr>
              <a:buFont typeface="Wingdings" panose="05000000000000000000" pitchFamily="2" charset="2"/>
              <a:buChar char="Ø"/>
            </a:pPr>
            <a:r>
              <a:rPr lang="en-US" b="1" dirty="0" smtClean="0">
                <a:solidFill>
                  <a:srgbClr val="0070C0"/>
                </a:solidFill>
                <a:effectLst>
                  <a:outerShdw blurRad="38100" dist="38100" dir="2700000" algn="tl">
                    <a:srgbClr val="000000">
                      <a:alpha val="43137"/>
                    </a:srgbClr>
                  </a:outerShdw>
                </a:effectLst>
              </a:rPr>
              <a:t>Asks students for feedback about their teaching and learning classroom experiences</a:t>
            </a:r>
          </a:p>
          <a:p>
            <a:pPr marL="0" indent="0">
              <a:buNone/>
            </a:pPr>
            <a:endParaRPr lang="en-US" b="1" dirty="0" smtClean="0">
              <a:effectLst>
                <a:outerShdw blurRad="38100" dist="38100" dir="2700000" algn="tl">
                  <a:srgbClr val="000000">
                    <a:alpha val="43137"/>
                  </a:srgbClr>
                </a:outerShdw>
              </a:effectLst>
            </a:endParaRPr>
          </a:p>
          <a:p>
            <a:pPr>
              <a:buFont typeface="Wingdings" panose="05000000000000000000" pitchFamily="2" charset="2"/>
              <a:buChar char="Ø"/>
            </a:pPr>
            <a:r>
              <a:rPr lang="en-US" b="1" dirty="0" smtClean="0">
                <a:effectLst>
                  <a:outerShdw blurRad="38100" dist="38100" dir="2700000" algn="tl">
                    <a:srgbClr val="000000">
                      <a:alpha val="43137"/>
                    </a:srgbClr>
                  </a:outerShdw>
                </a:effectLst>
              </a:rPr>
              <a:t>Is organized around 7 teaching practices</a:t>
            </a:r>
          </a:p>
          <a:p>
            <a:pPr marL="0" indent="0">
              <a:buNone/>
            </a:pPr>
            <a:endParaRPr lang="en-US" b="1" dirty="0" smtClean="0">
              <a:effectLst>
                <a:outerShdw blurRad="38100" dist="38100" dir="2700000" algn="tl">
                  <a:srgbClr val="000000">
                    <a:alpha val="43137"/>
                  </a:srgbClr>
                </a:outerShdw>
              </a:effectLst>
            </a:endParaRPr>
          </a:p>
          <a:p>
            <a:pPr>
              <a:buFont typeface="Wingdings" panose="05000000000000000000" pitchFamily="2" charset="2"/>
              <a:buChar char="Ø"/>
            </a:pPr>
            <a:r>
              <a:rPr lang="en-US" b="1" dirty="0" smtClean="0">
                <a:solidFill>
                  <a:srgbClr val="0070C0"/>
                </a:solidFill>
                <a:effectLst>
                  <a:outerShdw blurRad="38100" dist="38100" dir="2700000" algn="tl">
                    <a:srgbClr val="000000">
                      <a:alpha val="43137"/>
                    </a:srgbClr>
                  </a:outerShdw>
                </a:effectLst>
              </a:rPr>
              <a:t>Poses questions aligned to the </a:t>
            </a:r>
            <a:r>
              <a:rPr lang="en-US" b="1" i="1" dirty="0" smtClean="0">
                <a:solidFill>
                  <a:srgbClr val="0070C0"/>
                </a:solidFill>
                <a:effectLst>
                  <a:outerShdw blurRad="38100" dist="38100" dir="2700000" algn="tl">
                    <a:srgbClr val="000000">
                      <a:alpha val="43137"/>
                    </a:srgbClr>
                  </a:outerShdw>
                </a:effectLst>
              </a:rPr>
              <a:t>Framework for Teaching</a:t>
            </a:r>
          </a:p>
          <a:p>
            <a:pPr>
              <a:buFont typeface="Wingdings" panose="05000000000000000000" pitchFamily="2" charset="2"/>
              <a:buChar char="Ø"/>
            </a:pPr>
            <a:endParaRPr lang="en-US" dirty="0" smtClean="0"/>
          </a:p>
          <a:p>
            <a:pPr>
              <a:buFont typeface="Wingdings" panose="05000000000000000000" pitchFamily="2" charset="2"/>
              <a:buChar char="Ø"/>
            </a:pPr>
            <a:endParaRPr lang="en-US" dirty="0"/>
          </a:p>
        </p:txBody>
      </p:sp>
      <p:sp>
        <p:nvSpPr>
          <p:cNvPr id="2" name="Slide Number Placeholder 1"/>
          <p:cNvSpPr>
            <a:spLocks noGrp="1"/>
          </p:cNvSpPr>
          <p:nvPr>
            <p:ph type="sldNum" sz="quarter" idx="12"/>
          </p:nvPr>
        </p:nvSpPr>
        <p:spPr/>
        <p:txBody>
          <a:bodyPr/>
          <a:lstStyle/>
          <a:p>
            <a:fld id="{537CC710-C139-134D-BCAE-BAD71A1747D8}" type="slidenum">
              <a:rPr lang="en-US" smtClean="0"/>
              <a:t>28</a:t>
            </a:fld>
            <a:endParaRPr lang="en-US" dirty="0"/>
          </a:p>
        </p:txBody>
      </p:sp>
      <p:sp>
        <p:nvSpPr>
          <p:cNvPr id="3" name="Title 2"/>
          <p:cNvSpPr>
            <a:spLocks noGrp="1"/>
          </p:cNvSpPr>
          <p:nvPr>
            <p:ph type="title"/>
          </p:nvPr>
        </p:nvSpPr>
        <p:spPr/>
        <p:txBody>
          <a:bodyPr/>
          <a:lstStyle/>
          <a:p>
            <a:r>
              <a:rPr lang="en-US" b="1" dirty="0" smtClean="0">
                <a:effectLst>
                  <a:outerShdw blurRad="38100" dist="38100" dir="2700000" algn="tl">
                    <a:srgbClr val="000000">
                      <a:alpha val="43137"/>
                    </a:srgbClr>
                  </a:outerShdw>
                </a:effectLst>
              </a:rPr>
              <a:t>The Student Voice Survey - </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4777026"/>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37CC710-C139-134D-BCAE-BAD71A1747D8}" type="slidenum">
              <a:rPr lang="en-US" smtClean="0"/>
              <a:t>29</a:t>
            </a:fld>
            <a:endParaRPr lang="en-US" dirty="0"/>
          </a:p>
        </p:txBody>
      </p:sp>
      <p:sp>
        <p:nvSpPr>
          <p:cNvPr id="2" name="Title 1"/>
          <p:cNvSpPr>
            <a:spLocks noGrp="1"/>
          </p:cNvSpPr>
          <p:nvPr>
            <p:ph type="title"/>
          </p:nvPr>
        </p:nvSpPr>
        <p:spPr>
          <a:xfrm>
            <a:off x="443558" y="173420"/>
            <a:ext cx="8592206" cy="4892079"/>
          </a:xfrm>
        </p:spPr>
        <p:txBody>
          <a:bodyPr>
            <a:normAutofit/>
          </a:bodyPr>
          <a:lstStyle/>
          <a:p>
            <a:r>
              <a:rPr lang="en-US" sz="6600" b="1" dirty="0" smtClean="0">
                <a:solidFill>
                  <a:schemeClr val="tx1"/>
                </a:solidFill>
                <a:effectLst>
                  <a:outerShdw blurRad="38100" dist="38100" dir="2700000" algn="tl">
                    <a:srgbClr val="000000">
                      <a:alpha val="43137"/>
                    </a:srgbClr>
                  </a:outerShdw>
                </a:effectLst>
              </a:rPr>
              <a:t>Kentucky’s Administration</a:t>
            </a:r>
            <a:br>
              <a:rPr lang="en-US" sz="6600" b="1" dirty="0" smtClean="0">
                <a:solidFill>
                  <a:schemeClr val="tx1"/>
                </a:solidFill>
                <a:effectLst>
                  <a:outerShdw blurRad="38100" dist="38100" dir="2700000" algn="tl">
                    <a:srgbClr val="000000">
                      <a:alpha val="43137"/>
                    </a:srgbClr>
                  </a:outerShdw>
                </a:effectLst>
              </a:rPr>
            </a:br>
            <a:r>
              <a:rPr lang="en-US" sz="6600" b="1" dirty="0" smtClean="0">
                <a:solidFill>
                  <a:schemeClr val="tx1"/>
                </a:solidFill>
                <a:effectLst>
                  <a:outerShdw blurRad="38100" dist="38100" dir="2700000" algn="tl">
                    <a:srgbClr val="000000">
                      <a:alpha val="43137"/>
                    </a:srgbClr>
                  </a:outerShdw>
                </a:effectLst>
              </a:rPr>
              <a:t> of the </a:t>
            </a:r>
            <a:br>
              <a:rPr lang="en-US" sz="6600" b="1" dirty="0" smtClean="0">
                <a:solidFill>
                  <a:schemeClr val="tx1"/>
                </a:solidFill>
                <a:effectLst>
                  <a:outerShdw blurRad="38100" dist="38100" dir="2700000" algn="tl">
                    <a:srgbClr val="000000">
                      <a:alpha val="43137"/>
                    </a:srgbClr>
                  </a:outerShdw>
                </a:effectLst>
              </a:rPr>
            </a:br>
            <a:r>
              <a:rPr lang="en-US" sz="6600" b="1" dirty="0" smtClean="0">
                <a:solidFill>
                  <a:schemeClr val="tx1"/>
                </a:solidFill>
                <a:effectLst>
                  <a:outerShdw blurRad="38100" dist="38100" dir="2700000" algn="tl">
                    <a:srgbClr val="000000">
                      <a:alpha val="43137"/>
                    </a:srgbClr>
                  </a:outerShdw>
                </a:effectLst>
              </a:rPr>
              <a:t>    Student Voice Survey</a:t>
            </a:r>
            <a:r>
              <a:rPr lang="en-US" b="1" dirty="0" smtClean="0">
                <a:effectLst>
                  <a:outerShdw blurRad="38100" dist="38100" dir="2700000" algn="tl">
                    <a:srgbClr val="000000">
                      <a:alpha val="43137"/>
                    </a:srgbClr>
                  </a:outerShdw>
                </a:effectLst>
              </a:rPr>
              <a:t>	 </a:t>
            </a:r>
            <a:endParaRPr lang="en-US" b="1" dirty="0">
              <a:effectLst>
                <a:outerShdw blurRad="38100" dist="38100" dir="2700000" algn="tl">
                  <a:srgbClr val="000000">
                    <a:alpha val="43137"/>
                  </a:srgbClr>
                </a:outerShdw>
              </a:effectLst>
            </a:endParaRPr>
          </a:p>
        </p:txBody>
      </p:sp>
      <p:pic>
        <p:nvPicPr>
          <p:cNvPr id="4" name="Picture 12" descr="C:\Documents and Settings\rblessin\Desktop\Graphics\New KDE logo copy.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2388" y="4698125"/>
            <a:ext cx="1789611" cy="202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descr="C:\Documents and Settings\rblessin\Desktop\Graphics\unbridl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558" y="5360697"/>
            <a:ext cx="3560884" cy="89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55576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p:cNvSpPr/>
          <p:nvPr/>
        </p:nvSpPr>
        <p:spPr>
          <a:xfrm>
            <a:off x="2219325" y="1931988"/>
            <a:ext cx="4675188" cy="36671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112077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log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90600"/>
            <a:ext cx="1849438"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eader.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600200"/>
            <a:ext cx="236378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2362200"/>
            <a:ext cx="1911350"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962400"/>
            <a:ext cx="19939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Anch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5029200"/>
            <a:ext cx="1084263"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descr="Description: fcps-eng-16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81200" y="0"/>
            <a:ext cx="1490663"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webheader5.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191000" y="1066800"/>
            <a:ext cx="25908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70350" y="0"/>
            <a:ext cx="18748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80113" y="133350"/>
            <a:ext cx="27844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11963" y="685800"/>
            <a:ext cx="2332037"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13700" y="1676400"/>
            <a:ext cx="11303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467600" y="2884488"/>
            <a:ext cx="1676400"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315200" y="3962400"/>
            <a:ext cx="854075"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2270125" y="3151188"/>
            <a:ext cx="4521200" cy="1143000"/>
          </a:xfrm>
          <a:prstGeom prst="rect">
            <a:avLst/>
          </a:prstGeom>
          <a:solidFill>
            <a:srgbClr val="92D050"/>
          </a:solidFill>
          <a:ln w="9525">
            <a:noFill/>
            <a:miter lim="800000"/>
            <a:headEnd/>
            <a:tailEnd/>
          </a:ln>
        </p:spPr>
        <p:txBody>
          <a:bodyPr anchor="ctr"/>
          <a:lstStyle/>
          <a:p>
            <a:pPr algn="ctr">
              <a:defRPr/>
            </a:pPr>
            <a:r>
              <a:rPr lang="en-GB" sz="3600" kern="0" dirty="0">
                <a:solidFill>
                  <a:srgbClr val="FF0000"/>
                </a:solidFill>
                <a:latin typeface="Comic Sans MS" pitchFamily="66" charset="0"/>
                <a:ea typeface="ＭＳ Ｐゴシック" pitchFamily="96" charset="-128"/>
                <a:cs typeface="+mj-cs"/>
              </a:rPr>
              <a:t>Welcome, </a:t>
            </a:r>
            <a:br>
              <a:rPr lang="en-GB" sz="3600" kern="0" dirty="0">
                <a:solidFill>
                  <a:srgbClr val="FF0000"/>
                </a:solidFill>
                <a:latin typeface="Comic Sans MS" pitchFamily="66" charset="0"/>
                <a:ea typeface="ＭＳ Ｐゴシック" pitchFamily="96" charset="-128"/>
                <a:cs typeface="+mj-cs"/>
              </a:rPr>
            </a:br>
            <a:r>
              <a:rPr lang="en-GB" sz="3600" kern="0" dirty="0">
                <a:solidFill>
                  <a:srgbClr val="FF0000"/>
                </a:solidFill>
                <a:latin typeface="Comic Sans MS" pitchFamily="66" charset="0"/>
                <a:ea typeface="ＭＳ Ｐゴシック" pitchFamily="96" charset="-128"/>
                <a:cs typeface="+mj-cs"/>
              </a:rPr>
              <a:t>Who is in the room?</a:t>
            </a:r>
            <a:endParaRPr lang="en-US" sz="3600" kern="0" dirty="0">
              <a:solidFill>
                <a:srgbClr val="FF0000"/>
              </a:solidFill>
              <a:latin typeface="Comic Sans MS" pitchFamily="66" charset="0"/>
              <a:ea typeface="ＭＳ Ｐゴシック" pitchFamily="96" charset="-128"/>
              <a:cs typeface="+mj-cs"/>
            </a:endParaRPr>
          </a:p>
        </p:txBody>
      </p:sp>
      <p:pic>
        <p:nvPicPr>
          <p:cNvPr id="30723" name="Picture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948488" y="4876800"/>
            <a:ext cx="2195512"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620000" y="5805488"/>
            <a:ext cx="1038225"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04800" y="6019800"/>
            <a:ext cx="186848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Return to Homepage">
            <a:hlinkClick r:id="rId20"/>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733800" y="5640388"/>
            <a:ext cx="1490663"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1" descr="image00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14600" y="5638800"/>
            <a:ext cx="998538"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7" name="Diagram 26"/>
          <p:cNvGraphicFramePr/>
          <p:nvPr/>
        </p:nvGraphicFramePr>
        <p:xfrm>
          <a:off x="2219325" y="1931988"/>
          <a:ext cx="4787758" cy="4048019"/>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pic>
        <p:nvPicPr>
          <p:cNvPr id="14" name="Picture 13" descr="header.jpg"/>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1752600" y="990600"/>
            <a:ext cx="23622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1" descr="ckec-logo 2009 e-mail logo"/>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317875" y="2908300"/>
            <a:ext cx="2393950"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3" name="Rectangle 29"/>
          <p:cNvSpPr>
            <a:spLocks noChangeArrowheads="1"/>
          </p:cNvSpPr>
          <p:nvPr/>
        </p:nvSpPr>
        <p:spPr bwMode="auto">
          <a:xfrm>
            <a:off x="0" y="3505200"/>
            <a:ext cx="2239963" cy="477838"/>
          </a:xfrm>
          <a:prstGeom prst="rect">
            <a:avLst/>
          </a:prstGeom>
          <a:solidFill>
            <a:schemeClr val="tx2"/>
          </a:solidFill>
          <a:ln w="9525">
            <a:noFill/>
            <a:miter lim="800000"/>
            <a:headEnd/>
            <a:tailEnd/>
          </a:ln>
        </p:spPr>
        <p:txBody>
          <a:bodyPr anchor="ctr">
            <a:spAutoFit/>
          </a:bodyPr>
          <a:lstStyle/>
          <a:p>
            <a:pPr eaLnBrk="0" hangingPunct="0">
              <a:defRPr/>
            </a:pPr>
            <a:r>
              <a:rPr lang="en-US" sz="1400" b="1" dirty="0">
                <a:ln>
                  <a:solidFill>
                    <a:schemeClr val="bg1"/>
                  </a:solidFill>
                </a:ln>
                <a:solidFill>
                  <a:srgbClr val="8B0000"/>
                </a:solidFill>
                <a:latin typeface="Edwardian Script ITC" pitchFamily="66" charset="0"/>
                <a:ea typeface="MS PGothic" pitchFamily="34" charset="-128"/>
                <a:cs typeface="Times New Roman" pitchFamily="18" charset="0"/>
              </a:rPr>
              <a:t>Burgin Independent School</a:t>
            </a:r>
            <a:endParaRPr lang="en-US" sz="1400" b="1" dirty="0">
              <a:ln>
                <a:solidFill>
                  <a:schemeClr val="bg1"/>
                </a:solidFill>
              </a:ln>
              <a:solidFill>
                <a:srgbClr val="000000"/>
              </a:solidFill>
              <a:ea typeface="MS PGothic" pitchFamily="34" charset="-128"/>
              <a:cs typeface="Times New Roman" pitchFamily="18" charset="0"/>
            </a:endParaRPr>
          </a:p>
          <a:p>
            <a:pPr eaLnBrk="0" hangingPunct="0">
              <a:defRPr/>
            </a:pPr>
            <a:r>
              <a:rPr lang="en-US" sz="1100" b="1" dirty="0">
                <a:solidFill>
                  <a:srgbClr val="000000"/>
                </a:solidFill>
                <a:ea typeface="MS PGothic" pitchFamily="34" charset="-128"/>
                <a:cs typeface="Times New Roman" pitchFamily="18" charset="0"/>
              </a:rPr>
              <a:t>Over 100 years of Excellence</a:t>
            </a:r>
            <a:r>
              <a:rPr lang="en-US" sz="1100" dirty="0">
                <a:ea typeface="MS PGothic" pitchFamily="34" charset="-128"/>
              </a:rPr>
              <a:t> </a:t>
            </a:r>
          </a:p>
        </p:txBody>
      </p:sp>
      <p:pic>
        <p:nvPicPr>
          <p:cNvPr id="2050" name="Picture 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629400" y="1600200"/>
            <a:ext cx="10906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257800" y="5791200"/>
            <a:ext cx="161925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5137901"/>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173"/>
                                        </p:tgtEl>
                                        <p:attrNameLst>
                                          <p:attrName>style.visibility</p:attrName>
                                        </p:attrNameLst>
                                      </p:cBhvr>
                                      <p:to>
                                        <p:strVal val="visible"/>
                                      </p:to>
                                    </p:set>
                                    <p:anim calcmode="lin" valueType="num">
                                      <p:cBhvr additive="base">
                                        <p:cTn id="23" dur="500" fill="hold"/>
                                        <p:tgtEl>
                                          <p:spTgt spid="6173"/>
                                        </p:tgtEl>
                                        <p:attrNameLst>
                                          <p:attrName>ppt_x</p:attrName>
                                        </p:attrNameLst>
                                      </p:cBhvr>
                                      <p:tavLst>
                                        <p:tav tm="0">
                                          <p:val>
                                            <p:strVal val="#ppt_x"/>
                                          </p:val>
                                        </p:tav>
                                        <p:tav tm="100000">
                                          <p:val>
                                            <p:strVal val="#ppt_x"/>
                                          </p:val>
                                        </p:tav>
                                      </p:tavLst>
                                    </p:anim>
                                    <p:anim calcmode="lin" valueType="num">
                                      <p:cBhvr additive="base">
                                        <p:cTn id="24" dur="500" fill="hold"/>
                                        <p:tgtEl>
                                          <p:spTgt spid="617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30"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800" decel="100000"/>
                                        <p:tgtEl>
                                          <p:spTgt spid="14"/>
                                        </p:tgtEl>
                                      </p:cBhvr>
                                    </p:animEffect>
                                    <p:anim calcmode="lin" valueType="num">
                                      <p:cBhvr>
                                        <p:cTn id="42" dur="800" decel="100000" fill="hold"/>
                                        <p:tgtEl>
                                          <p:spTgt spid="14"/>
                                        </p:tgtEl>
                                        <p:attrNameLst>
                                          <p:attrName>style.rotation</p:attrName>
                                        </p:attrNameLst>
                                      </p:cBhvr>
                                      <p:tavLst>
                                        <p:tav tm="0">
                                          <p:val>
                                            <p:fltVal val="-90"/>
                                          </p:val>
                                        </p:tav>
                                        <p:tav tm="100000">
                                          <p:val>
                                            <p:fltVal val="0"/>
                                          </p:val>
                                        </p:tav>
                                      </p:tavLst>
                                    </p:anim>
                                    <p:anim calcmode="lin" valueType="num">
                                      <p:cBhvr>
                                        <p:cTn id="43" dur="800" decel="100000" fill="hold"/>
                                        <p:tgtEl>
                                          <p:spTgt spid="14"/>
                                        </p:tgtEl>
                                        <p:attrNameLst>
                                          <p:attrName>ppt_x</p:attrName>
                                        </p:attrNameLst>
                                      </p:cBhvr>
                                      <p:tavLst>
                                        <p:tav tm="0">
                                          <p:val>
                                            <p:strVal val="#ppt_x+0.4"/>
                                          </p:val>
                                        </p:tav>
                                        <p:tav tm="100000">
                                          <p:val>
                                            <p:strVal val="#ppt_x-0.05"/>
                                          </p:val>
                                        </p:tav>
                                      </p:tavLst>
                                    </p:anim>
                                    <p:anim calcmode="lin" valueType="num">
                                      <p:cBhvr>
                                        <p:cTn id="44" dur="800" decel="100000" fill="hold"/>
                                        <p:tgtEl>
                                          <p:spTgt spid="14"/>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par>
                                <p:cTn id="47" presetID="30"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800" decel="100000"/>
                                        <p:tgtEl>
                                          <p:spTgt spid="16"/>
                                        </p:tgtEl>
                                      </p:cBhvr>
                                    </p:animEffect>
                                    <p:anim calcmode="lin" valueType="num">
                                      <p:cBhvr>
                                        <p:cTn id="50" dur="800" decel="100000" fill="hold"/>
                                        <p:tgtEl>
                                          <p:spTgt spid="16"/>
                                        </p:tgtEl>
                                        <p:attrNameLst>
                                          <p:attrName>style.rotation</p:attrName>
                                        </p:attrNameLst>
                                      </p:cBhvr>
                                      <p:tavLst>
                                        <p:tav tm="0">
                                          <p:val>
                                            <p:fltVal val="-90"/>
                                          </p:val>
                                        </p:tav>
                                        <p:tav tm="100000">
                                          <p:val>
                                            <p:fltVal val="0"/>
                                          </p:val>
                                        </p:tav>
                                      </p:tavLst>
                                    </p:anim>
                                    <p:anim calcmode="lin" valueType="num">
                                      <p:cBhvr>
                                        <p:cTn id="51" dur="800" decel="100000" fill="hold"/>
                                        <p:tgtEl>
                                          <p:spTgt spid="16"/>
                                        </p:tgtEl>
                                        <p:attrNameLst>
                                          <p:attrName>ppt_x</p:attrName>
                                        </p:attrNameLst>
                                      </p:cBhvr>
                                      <p:tavLst>
                                        <p:tav tm="0">
                                          <p:val>
                                            <p:strVal val="#ppt_x+0.4"/>
                                          </p:val>
                                        </p:tav>
                                        <p:tav tm="100000">
                                          <p:val>
                                            <p:strVal val="#ppt_x-0.05"/>
                                          </p:val>
                                        </p:tav>
                                      </p:tavLst>
                                    </p:anim>
                                    <p:anim calcmode="lin" valueType="num">
                                      <p:cBhvr>
                                        <p:cTn id="52" dur="800" decel="100000" fill="hold"/>
                                        <p:tgtEl>
                                          <p:spTgt spid="16"/>
                                        </p:tgtEl>
                                        <p:attrNameLst>
                                          <p:attrName>ppt_y</p:attrName>
                                        </p:attrNameLst>
                                      </p:cBhvr>
                                      <p:tavLst>
                                        <p:tav tm="0">
                                          <p:val>
                                            <p:strVal val="#ppt_y-0.4"/>
                                          </p:val>
                                        </p:tav>
                                        <p:tav tm="100000">
                                          <p:val>
                                            <p:strVal val="#ppt_y+0.1"/>
                                          </p:val>
                                        </p:tav>
                                      </p:tavLst>
                                    </p:anim>
                                    <p:anim calcmode="lin" valueType="num">
                                      <p:cBhvr>
                                        <p:cTn id="53"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54"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par>
                                <p:cTn id="55" presetID="30" presetClass="entr" presetSubtype="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800" decel="100000"/>
                                        <p:tgtEl>
                                          <p:spTgt spid="15"/>
                                        </p:tgtEl>
                                      </p:cBhvr>
                                    </p:animEffect>
                                    <p:anim calcmode="lin" valueType="num">
                                      <p:cBhvr>
                                        <p:cTn id="58" dur="800" decel="100000" fill="hold"/>
                                        <p:tgtEl>
                                          <p:spTgt spid="15"/>
                                        </p:tgtEl>
                                        <p:attrNameLst>
                                          <p:attrName>style.rotation</p:attrName>
                                        </p:attrNameLst>
                                      </p:cBhvr>
                                      <p:tavLst>
                                        <p:tav tm="0">
                                          <p:val>
                                            <p:fltVal val="-90"/>
                                          </p:val>
                                        </p:tav>
                                        <p:tav tm="100000">
                                          <p:val>
                                            <p:fltVal val="0"/>
                                          </p:val>
                                        </p:tav>
                                      </p:tavLst>
                                    </p:anim>
                                    <p:anim calcmode="lin" valueType="num">
                                      <p:cBhvr>
                                        <p:cTn id="59" dur="800" decel="100000" fill="hold"/>
                                        <p:tgtEl>
                                          <p:spTgt spid="15"/>
                                        </p:tgtEl>
                                        <p:attrNameLst>
                                          <p:attrName>ppt_x</p:attrName>
                                        </p:attrNameLst>
                                      </p:cBhvr>
                                      <p:tavLst>
                                        <p:tav tm="0">
                                          <p:val>
                                            <p:strVal val="#ppt_x+0.4"/>
                                          </p:val>
                                        </p:tav>
                                        <p:tav tm="100000">
                                          <p:val>
                                            <p:strVal val="#ppt_x-0.05"/>
                                          </p:val>
                                        </p:tav>
                                      </p:tavLst>
                                    </p:anim>
                                    <p:anim calcmode="lin" valueType="num">
                                      <p:cBhvr>
                                        <p:cTn id="60" dur="800" decel="100000" fill="hold"/>
                                        <p:tgtEl>
                                          <p:spTgt spid="15"/>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par>
                                <p:cTn id="63" presetID="30" presetClass="entr" presetSubtype="0"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800" decel="100000"/>
                                        <p:tgtEl>
                                          <p:spTgt spid="17"/>
                                        </p:tgtEl>
                                      </p:cBhvr>
                                    </p:animEffect>
                                    <p:anim calcmode="lin" valueType="num">
                                      <p:cBhvr>
                                        <p:cTn id="66" dur="800" decel="100000" fill="hold"/>
                                        <p:tgtEl>
                                          <p:spTgt spid="17"/>
                                        </p:tgtEl>
                                        <p:attrNameLst>
                                          <p:attrName>style.rotation</p:attrName>
                                        </p:attrNameLst>
                                      </p:cBhvr>
                                      <p:tavLst>
                                        <p:tav tm="0">
                                          <p:val>
                                            <p:fltVal val="-90"/>
                                          </p:val>
                                        </p:tav>
                                        <p:tav tm="100000">
                                          <p:val>
                                            <p:fltVal val="0"/>
                                          </p:val>
                                        </p:tav>
                                      </p:tavLst>
                                    </p:anim>
                                    <p:anim calcmode="lin" valueType="num">
                                      <p:cBhvr>
                                        <p:cTn id="67" dur="800" decel="100000" fill="hold"/>
                                        <p:tgtEl>
                                          <p:spTgt spid="17"/>
                                        </p:tgtEl>
                                        <p:attrNameLst>
                                          <p:attrName>ppt_x</p:attrName>
                                        </p:attrNameLst>
                                      </p:cBhvr>
                                      <p:tavLst>
                                        <p:tav tm="0">
                                          <p:val>
                                            <p:strVal val="#ppt_x+0.4"/>
                                          </p:val>
                                        </p:tav>
                                        <p:tav tm="100000">
                                          <p:val>
                                            <p:strVal val="#ppt_x-0.05"/>
                                          </p:val>
                                        </p:tav>
                                      </p:tavLst>
                                    </p:anim>
                                    <p:anim calcmode="lin" valueType="num">
                                      <p:cBhvr>
                                        <p:cTn id="68" dur="800" decel="100000" fill="hold"/>
                                        <p:tgtEl>
                                          <p:spTgt spid="17"/>
                                        </p:tgtEl>
                                        <p:attrNameLst>
                                          <p:attrName>ppt_y</p:attrName>
                                        </p:attrNameLst>
                                      </p:cBhvr>
                                      <p:tavLst>
                                        <p:tav tm="0">
                                          <p:val>
                                            <p:strVal val="#ppt_y-0.4"/>
                                          </p:val>
                                        </p:tav>
                                        <p:tav tm="100000">
                                          <p:val>
                                            <p:strVal val="#ppt_y+0.1"/>
                                          </p:val>
                                        </p:tav>
                                      </p:tavLst>
                                    </p:anim>
                                    <p:anim calcmode="lin" valueType="num">
                                      <p:cBhvr>
                                        <p:cTn id="6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7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par>
                                <p:cTn id="71" presetID="30" presetClass="entr" presetSubtype="0" fill="hold"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800" decel="100000"/>
                                        <p:tgtEl>
                                          <p:spTgt spid="18"/>
                                        </p:tgtEl>
                                      </p:cBhvr>
                                    </p:animEffect>
                                    <p:anim calcmode="lin" valueType="num">
                                      <p:cBhvr>
                                        <p:cTn id="74" dur="800" decel="100000" fill="hold"/>
                                        <p:tgtEl>
                                          <p:spTgt spid="18"/>
                                        </p:tgtEl>
                                        <p:attrNameLst>
                                          <p:attrName>style.rotation</p:attrName>
                                        </p:attrNameLst>
                                      </p:cBhvr>
                                      <p:tavLst>
                                        <p:tav tm="0">
                                          <p:val>
                                            <p:fltVal val="-90"/>
                                          </p:val>
                                        </p:tav>
                                        <p:tav tm="100000">
                                          <p:val>
                                            <p:fltVal val="0"/>
                                          </p:val>
                                        </p:tav>
                                      </p:tavLst>
                                    </p:anim>
                                    <p:anim calcmode="lin" valueType="num">
                                      <p:cBhvr>
                                        <p:cTn id="75" dur="800" decel="100000" fill="hold"/>
                                        <p:tgtEl>
                                          <p:spTgt spid="18"/>
                                        </p:tgtEl>
                                        <p:attrNameLst>
                                          <p:attrName>ppt_x</p:attrName>
                                        </p:attrNameLst>
                                      </p:cBhvr>
                                      <p:tavLst>
                                        <p:tav tm="0">
                                          <p:val>
                                            <p:strVal val="#ppt_x+0.4"/>
                                          </p:val>
                                        </p:tav>
                                        <p:tav tm="100000">
                                          <p:val>
                                            <p:strVal val="#ppt_x-0.05"/>
                                          </p:val>
                                        </p:tav>
                                      </p:tavLst>
                                    </p:anim>
                                    <p:anim calcmode="lin" valueType="num">
                                      <p:cBhvr>
                                        <p:cTn id="76" dur="800" decel="100000" fill="hold"/>
                                        <p:tgtEl>
                                          <p:spTgt spid="18"/>
                                        </p:tgtEl>
                                        <p:attrNameLst>
                                          <p:attrName>ppt_y</p:attrName>
                                        </p:attrNameLst>
                                      </p:cBhvr>
                                      <p:tavLst>
                                        <p:tav tm="0">
                                          <p:val>
                                            <p:strVal val="#ppt_y-0.4"/>
                                          </p:val>
                                        </p:tav>
                                        <p:tav tm="100000">
                                          <p:val>
                                            <p:strVal val="#ppt_y+0.1"/>
                                          </p:val>
                                        </p:tav>
                                      </p:tavLst>
                                    </p:anim>
                                    <p:anim calcmode="lin" valueType="num">
                                      <p:cBhvr>
                                        <p:cTn id="77"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78"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par>
                                <p:cTn id="79" presetID="30" presetClass="entr" presetSubtype="0" fill="hold" nodeType="withEffect">
                                  <p:stCondLst>
                                    <p:cond delay="0"/>
                                  </p:stCondLst>
                                  <p:childTnLst>
                                    <p:set>
                                      <p:cBhvr>
                                        <p:cTn id="80" dur="1" fill="hold">
                                          <p:stCondLst>
                                            <p:cond delay="0"/>
                                          </p:stCondLst>
                                        </p:cTn>
                                        <p:tgtEl>
                                          <p:spTgt spid="2050"/>
                                        </p:tgtEl>
                                        <p:attrNameLst>
                                          <p:attrName>style.visibility</p:attrName>
                                        </p:attrNameLst>
                                      </p:cBhvr>
                                      <p:to>
                                        <p:strVal val="visible"/>
                                      </p:to>
                                    </p:set>
                                    <p:animEffect transition="in" filter="fade">
                                      <p:cBhvr>
                                        <p:cTn id="81" dur="800" decel="100000"/>
                                        <p:tgtEl>
                                          <p:spTgt spid="2050"/>
                                        </p:tgtEl>
                                      </p:cBhvr>
                                    </p:animEffect>
                                    <p:anim calcmode="lin" valueType="num">
                                      <p:cBhvr>
                                        <p:cTn id="82" dur="800" decel="100000" fill="hold"/>
                                        <p:tgtEl>
                                          <p:spTgt spid="2050"/>
                                        </p:tgtEl>
                                        <p:attrNameLst>
                                          <p:attrName>style.rotation</p:attrName>
                                        </p:attrNameLst>
                                      </p:cBhvr>
                                      <p:tavLst>
                                        <p:tav tm="0">
                                          <p:val>
                                            <p:fltVal val="-90"/>
                                          </p:val>
                                        </p:tav>
                                        <p:tav tm="100000">
                                          <p:val>
                                            <p:fltVal val="0"/>
                                          </p:val>
                                        </p:tav>
                                      </p:tavLst>
                                    </p:anim>
                                    <p:anim calcmode="lin" valueType="num">
                                      <p:cBhvr>
                                        <p:cTn id="83" dur="800" decel="100000" fill="hold"/>
                                        <p:tgtEl>
                                          <p:spTgt spid="2050"/>
                                        </p:tgtEl>
                                        <p:attrNameLst>
                                          <p:attrName>ppt_x</p:attrName>
                                        </p:attrNameLst>
                                      </p:cBhvr>
                                      <p:tavLst>
                                        <p:tav tm="0">
                                          <p:val>
                                            <p:strVal val="#ppt_x+0.4"/>
                                          </p:val>
                                        </p:tav>
                                        <p:tav tm="100000">
                                          <p:val>
                                            <p:strVal val="#ppt_x-0.05"/>
                                          </p:val>
                                        </p:tav>
                                      </p:tavLst>
                                    </p:anim>
                                    <p:anim calcmode="lin" valueType="num">
                                      <p:cBhvr>
                                        <p:cTn id="84" dur="800" decel="100000" fill="hold"/>
                                        <p:tgtEl>
                                          <p:spTgt spid="2050"/>
                                        </p:tgtEl>
                                        <p:attrNameLst>
                                          <p:attrName>ppt_y</p:attrName>
                                        </p:attrNameLst>
                                      </p:cBhvr>
                                      <p:tavLst>
                                        <p:tav tm="0">
                                          <p:val>
                                            <p:strVal val="#ppt_y-0.4"/>
                                          </p:val>
                                        </p:tav>
                                        <p:tav tm="100000">
                                          <p:val>
                                            <p:strVal val="#ppt_y+0.1"/>
                                          </p:val>
                                        </p:tav>
                                      </p:tavLst>
                                    </p:anim>
                                    <p:anim calcmode="lin" valueType="num">
                                      <p:cBhvr>
                                        <p:cTn id="85" dur="200" accel="100000" fill="hold">
                                          <p:stCondLst>
                                            <p:cond delay="800"/>
                                          </p:stCondLst>
                                        </p:cTn>
                                        <p:tgtEl>
                                          <p:spTgt spid="2050"/>
                                        </p:tgtEl>
                                        <p:attrNameLst>
                                          <p:attrName>ppt_x</p:attrName>
                                        </p:attrNameLst>
                                      </p:cBhvr>
                                      <p:tavLst>
                                        <p:tav tm="0">
                                          <p:val>
                                            <p:strVal val="#ppt_x-0.05"/>
                                          </p:val>
                                        </p:tav>
                                        <p:tav tm="100000">
                                          <p:val>
                                            <p:strVal val="#ppt_x"/>
                                          </p:val>
                                        </p:tav>
                                      </p:tavLst>
                                    </p:anim>
                                    <p:anim calcmode="lin" valueType="num">
                                      <p:cBhvr>
                                        <p:cTn id="86" dur="200" accel="100000" fill="hold">
                                          <p:stCondLst>
                                            <p:cond delay="800"/>
                                          </p:stCondLst>
                                        </p:cTn>
                                        <p:tgtEl>
                                          <p:spTgt spid="2050"/>
                                        </p:tgtEl>
                                        <p:attrNameLst>
                                          <p:attrName>ppt_y</p:attrName>
                                        </p:attrNameLst>
                                      </p:cBhvr>
                                      <p:tavLst>
                                        <p:tav tm="0">
                                          <p:val>
                                            <p:strVal val="#ppt_y+0.1"/>
                                          </p:val>
                                        </p:tav>
                                        <p:tav tm="100000">
                                          <p:val>
                                            <p:strVal val="#ppt_y"/>
                                          </p:val>
                                        </p:tav>
                                      </p:tavLst>
                                    </p:anim>
                                  </p:childTnLst>
                                </p:cTn>
                              </p:par>
                              <p:par>
                                <p:cTn id="87" presetID="30" presetClass="entr" presetSubtype="0" fill="hold" nodeType="with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fade">
                                      <p:cBhvr>
                                        <p:cTn id="89" dur="800" decel="100000"/>
                                        <p:tgtEl>
                                          <p:spTgt spid="19"/>
                                        </p:tgtEl>
                                      </p:cBhvr>
                                    </p:animEffect>
                                    <p:anim calcmode="lin" valueType="num">
                                      <p:cBhvr>
                                        <p:cTn id="90" dur="800" decel="100000" fill="hold"/>
                                        <p:tgtEl>
                                          <p:spTgt spid="19"/>
                                        </p:tgtEl>
                                        <p:attrNameLst>
                                          <p:attrName>style.rotation</p:attrName>
                                        </p:attrNameLst>
                                      </p:cBhvr>
                                      <p:tavLst>
                                        <p:tav tm="0">
                                          <p:val>
                                            <p:fltVal val="-90"/>
                                          </p:val>
                                        </p:tav>
                                        <p:tav tm="100000">
                                          <p:val>
                                            <p:fltVal val="0"/>
                                          </p:val>
                                        </p:tav>
                                      </p:tavLst>
                                    </p:anim>
                                    <p:anim calcmode="lin" valueType="num">
                                      <p:cBhvr>
                                        <p:cTn id="91" dur="800" decel="100000" fill="hold"/>
                                        <p:tgtEl>
                                          <p:spTgt spid="19"/>
                                        </p:tgtEl>
                                        <p:attrNameLst>
                                          <p:attrName>ppt_x</p:attrName>
                                        </p:attrNameLst>
                                      </p:cBhvr>
                                      <p:tavLst>
                                        <p:tav tm="0">
                                          <p:val>
                                            <p:strVal val="#ppt_x+0.4"/>
                                          </p:val>
                                        </p:tav>
                                        <p:tav tm="100000">
                                          <p:val>
                                            <p:strVal val="#ppt_x-0.05"/>
                                          </p:val>
                                        </p:tav>
                                      </p:tavLst>
                                    </p:anim>
                                    <p:anim calcmode="lin" valueType="num">
                                      <p:cBhvr>
                                        <p:cTn id="92" dur="800" decel="100000" fill="hold"/>
                                        <p:tgtEl>
                                          <p:spTgt spid="19"/>
                                        </p:tgtEl>
                                        <p:attrNameLst>
                                          <p:attrName>ppt_y</p:attrName>
                                        </p:attrNameLst>
                                      </p:cBhvr>
                                      <p:tavLst>
                                        <p:tav tm="0">
                                          <p:val>
                                            <p:strVal val="#ppt_y-0.4"/>
                                          </p:val>
                                        </p:tav>
                                        <p:tav tm="100000">
                                          <p:val>
                                            <p:strVal val="#ppt_y+0.1"/>
                                          </p:val>
                                        </p:tav>
                                      </p:tavLst>
                                    </p:anim>
                                    <p:anim calcmode="lin" valueType="num">
                                      <p:cBhvr>
                                        <p:cTn id="93"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94"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par>
                                <p:cTn id="95" presetID="30" presetClass="entr" presetSubtype="0" fill="hold" nodeType="with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fade">
                                      <p:cBhvr>
                                        <p:cTn id="97" dur="800" decel="100000"/>
                                        <p:tgtEl>
                                          <p:spTgt spid="20"/>
                                        </p:tgtEl>
                                      </p:cBhvr>
                                    </p:animEffect>
                                    <p:anim calcmode="lin" valueType="num">
                                      <p:cBhvr>
                                        <p:cTn id="98" dur="800" decel="100000" fill="hold"/>
                                        <p:tgtEl>
                                          <p:spTgt spid="20"/>
                                        </p:tgtEl>
                                        <p:attrNameLst>
                                          <p:attrName>style.rotation</p:attrName>
                                        </p:attrNameLst>
                                      </p:cBhvr>
                                      <p:tavLst>
                                        <p:tav tm="0">
                                          <p:val>
                                            <p:fltVal val="-90"/>
                                          </p:val>
                                        </p:tav>
                                        <p:tav tm="100000">
                                          <p:val>
                                            <p:fltVal val="0"/>
                                          </p:val>
                                        </p:tav>
                                      </p:tavLst>
                                    </p:anim>
                                    <p:anim calcmode="lin" valueType="num">
                                      <p:cBhvr>
                                        <p:cTn id="99" dur="800" decel="100000" fill="hold"/>
                                        <p:tgtEl>
                                          <p:spTgt spid="20"/>
                                        </p:tgtEl>
                                        <p:attrNameLst>
                                          <p:attrName>ppt_x</p:attrName>
                                        </p:attrNameLst>
                                      </p:cBhvr>
                                      <p:tavLst>
                                        <p:tav tm="0">
                                          <p:val>
                                            <p:strVal val="#ppt_x+0.4"/>
                                          </p:val>
                                        </p:tav>
                                        <p:tav tm="100000">
                                          <p:val>
                                            <p:strVal val="#ppt_x-0.05"/>
                                          </p:val>
                                        </p:tav>
                                      </p:tavLst>
                                    </p:anim>
                                    <p:anim calcmode="lin" valueType="num">
                                      <p:cBhvr>
                                        <p:cTn id="100" dur="800" decel="100000" fill="hold"/>
                                        <p:tgtEl>
                                          <p:spTgt spid="20"/>
                                        </p:tgtEl>
                                        <p:attrNameLst>
                                          <p:attrName>ppt_y</p:attrName>
                                        </p:attrNameLst>
                                      </p:cBhvr>
                                      <p:tavLst>
                                        <p:tav tm="0">
                                          <p:val>
                                            <p:strVal val="#ppt_y-0.4"/>
                                          </p:val>
                                        </p:tav>
                                        <p:tav tm="100000">
                                          <p:val>
                                            <p:strVal val="#ppt_y+0.1"/>
                                          </p:val>
                                        </p:tav>
                                      </p:tavLst>
                                    </p:anim>
                                    <p:anim calcmode="lin" valueType="num">
                                      <p:cBhvr>
                                        <p:cTn id="101"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102"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6" presetClass="entr" presetSubtype="0" fill="hold" nodeType="clickEffect">
                                  <p:stCondLst>
                                    <p:cond delay="0"/>
                                  </p:stCondLst>
                                  <p:childTnLst>
                                    <p:set>
                                      <p:cBhvr>
                                        <p:cTn id="106" dur="1" fill="hold">
                                          <p:stCondLst>
                                            <p:cond delay="0"/>
                                          </p:stCondLst>
                                        </p:cTn>
                                        <p:tgtEl>
                                          <p:spTgt spid="30722"/>
                                        </p:tgtEl>
                                        <p:attrNameLst>
                                          <p:attrName>style.visibility</p:attrName>
                                        </p:attrNameLst>
                                      </p:cBhvr>
                                      <p:to>
                                        <p:strVal val="visible"/>
                                      </p:to>
                                    </p:set>
                                    <p:animEffect transition="in" filter="wipe(down)">
                                      <p:cBhvr>
                                        <p:cTn id="107" dur="580">
                                          <p:stCondLst>
                                            <p:cond delay="0"/>
                                          </p:stCondLst>
                                        </p:cTn>
                                        <p:tgtEl>
                                          <p:spTgt spid="30722"/>
                                        </p:tgtEl>
                                      </p:cBhvr>
                                    </p:animEffect>
                                    <p:anim calcmode="lin" valueType="num">
                                      <p:cBhvr>
                                        <p:cTn id="108" dur="1822" tmFilter="0,0; 0.14,0.36; 0.43,0.73; 0.71,0.91; 1.0,1.0">
                                          <p:stCondLst>
                                            <p:cond delay="0"/>
                                          </p:stCondLst>
                                        </p:cTn>
                                        <p:tgtEl>
                                          <p:spTgt spid="30722"/>
                                        </p:tgtEl>
                                        <p:attrNameLst>
                                          <p:attrName>ppt_x</p:attrName>
                                        </p:attrNameLst>
                                      </p:cBhvr>
                                      <p:tavLst>
                                        <p:tav tm="0">
                                          <p:val>
                                            <p:strVal val="#ppt_x-0.25"/>
                                          </p:val>
                                        </p:tav>
                                        <p:tav tm="100000">
                                          <p:val>
                                            <p:strVal val="#ppt_x"/>
                                          </p:val>
                                        </p:tav>
                                      </p:tavLst>
                                    </p:anim>
                                    <p:anim calcmode="lin" valueType="num">
                                      <p:cBhvr>
                                        <p:cTn id="109" dur="664" tmFilter="0.0,0.0; 0.25,0.07; 0.50,0.2; 0.75,0.467; 1.0,1.0">
                                          <p:stCondLst>
                                            <p:cond delay="0"/>
                                          </p:stCondLst>
                                        </p:cTn>
                                        <p:tgtEl>
                                          <p:spTgt spid="30722"/>
                                        </p:tgtEl>
                                        <p:attrNameLst>
                                          <p:attrName>ppt_y</p:attrName>
                                        </p:attrNameLst>
                                      </p:cBhvr>
                                      <p:tavLst>
                                        <p:tav tm="0" fmla="#ppt_y-sin(pi*$)/3">
                                          <p:val>
                                            <p:fltVal val="0.5"/>
                                          </p:val>
                                        </p:tav>
                                        <p:tav tm="100000">
                                          <p:val>
                                            <p:fltVal val="1"/>
                                          </p:val>
                                        </p:tav>
                                      </p:tavLst>
                                    </p:anim>
                                    <p:anim calcmode="lin" valueType="num">
                                      <p:cBhvr>
                                        <p:cTn id="110" dur="664" tmFilter="0, 0; 0.125,0.2665; 0.25,0.4; 0.375,0.465; 0.5,0.5;  0.625,0.535; 0.75,0.6; 0.875,0.7335; 1,1">
                                          <p:stCondLst>
                                            <p:cond delay="664"/>
                                          </p:stCondLst>
                                        </p:cTn>
                                        <p:tgtEl>
                                          <p:spTgt spid="30722"/>
                                        </p:tgtEl>
                                        <p:attrNameLst>
                                          <p:attrName>ppt_y</p:attrName>
                                        </p:attrNameLst>
                                      </p:cBhvr>
                                      <p:tavLst>
                                        <p:tav tm="0" fmla="#ppt_y-sin(pi*$)/9">
                                          <p:val>
                                            <p:fltVal val="0"/>
                                          </p:val>
                                        </p:tav>
                                        <p:tav tm="100000">
                                          <p:val>
                                            <p:fltVal val="1"/>
                                          </p:val>
                                        </p:tav>
                                      </p:tavLst>
                                    </p:anim>
                                    <p:anim calcmode="lin" valueType="num">
                                      <p:cBhvr>
                                        <p:cTn id="111" dur="332" tmFilter="0, 0; 0.125,0.2665; 0.25,0.4; 0.375,0.465; 0.5,0.5;  0.625,0.535; 0.75,0.6; 0.875,0.7335; 1,1">
                                          <p:stCondLst>
                                            <p:cond delay="1324"/>
                                          </p:stCondLst>
                                        </p:cTn>
                                        <p:tgtEl>
                                          <p:spTgt spid="30722"/>
                                        </p:tgtEl>
                                        <p:attrNameLst>
                                          <p:attrName>ppt_y</p:attrName>
                                        </p:attrNameLst>
                                      </p:cBhvr>
                                      <p:tavLst>
                                        <p:tav tm="0" fmla="#ppt_y-sin(pi*$)/27">
                                          <p:val>
                                            <p:fltVal val="0"/>
                                          </p:val>
                                        </p:tav>
                                        <p:tav tm="100000">
                                          <p:val>
                                            <p:fltVal val="1"/>
                                          </p:val>
                                        </p:tav>
                                      </p:tavLst>
                                    </p:anim>
                                    <p:anim calcmode="lin" valueType="num">
                                      <p:cBhvr>
                                        <p:cTn id="112" dur="164" tmFilter="0, 0; 0.125,0.2665; 0.25,0.4; 0.375,0.465; 0.5,0.5;  0.625,0.535; 0.75,0.6; 0.875,0.7335; 1,1">
                                          <p:stCondLst>
                                            <p:cond delay="1656"/>
                                          </p:stCondLst>
                                        </p:cTn>
                                        <p:tgtEl>
                                          <p:spTgt spid="30722"/>
                                        </p:tgtEl>
                                        <p:attrNameLst>
                                          <p:attrName>ppt_y</p:attrName>
                                        </p:attrNameLst>
                                      </p:cBhvr>
                                      <p:tavLst>
                                        <p:tav tm="0" fmla="#ppt_y-sin(pi*$)/81">
                                          <p:val>
                                            <p:fltVal val="0"/>
                                          </p:val>
                                        </p:tav>
                                        <p:tav tm="100000">
                                          <p:val>
                                            <p:fltVal val="1"/>
                                          </p:val>
                                        </p:tav>
                                      </p:tavLst>
                                    </p:anim>
                                    <p:animScale>
                                      <p:cBhvr>
                                        <p:cTn id="113" dur="26">
                                          <p:stCondLst>
                                            <p:cond delay="650"/>
                                          </p:stCondLst>
                                        </p:cTn>
                                        <p:tgtEl>
                                          <p:spTgt spid="30722"/>
                                        </p:tgtEl>
                                      </p:cBhvr>
                                      <p:to x="100000" y="60000"/>
                                    </p:animScale>
                                    <p:animScale>
                                      <p:cBhvr>
                                        <p:cTn id="114" dur="166" decel="50000">
                                          <p:stCondLst>
                                            <p:cond delay="676"/>
                                          </p:stCondLst>
                                        </p:cTn>
                                        <p:tgtEl>
                                          <p:spTgt spid="30722"/>
                                        </p:tgtEl>
                                      </p:cBhvr>
                                      <p:to x="100000" y="100000"/>
                                    </p:animScale>
                                    <p:animScale>
                                      <p:cBhvr>
                                        <p:cTn id="115" dur="26">
                                          <p:stCondLst>
                                            <p:cond delay="1312"/>
                                          </p:stCondLst>
                                        </p:cTn>
                                        <p:tgtEl>
                                          <p:spTgt spid="30722"/>
                                        </p:tgtEl>
                                      </p:cBhvr>
                                      <p:to x="100000" y="80000"/>
                                    </p:animScale>
                                    <p:animScale>
                                      <p:cBhvr>
                                        <p:cTn id="116" dur="166" decel="50000">
                                          <p:stCondLst>
                                            <p:cond delay="1338"/>
                                          </p:stCondLst>
                                        </p:cTn>
                                        <p:tgtEl>
                                          <p:spTgt spid="30722"/>
                                        </p:tgtEl>
                                      </p:cBhvr>
                                      <p:to x="100000" y="100000"/>
                                    </p:animScale>
                                    <p:animScale>
                                      <p:cBhvr>
                                        <p:cTn id="117" dur="26">
                                          <p:stCondLst>
                                            <p:cond delay="1642"/>
                                          </p:stCondLst>
                                        </p:cTn>
                                        <p:tgtEl>
                                          <p:spTgt spid="30722"/>
                                        </p:tgtEl>
                                      </p:cBhvr>
                                      <p:to x="100000" y="90000"/>
                                    </p:animScale>
                                    <p:animScale>
                                      <p:cBhvr>
                                        <p:cTn id="118" dur="166" decel="50000">
                                          <p:stCondLst>
                                            <p:cond delay="1668"/>
                                          </p:stCondLst>
                                        </p:cTn>
                                        <p:tgtEl>
                                          <p:spTgt spid="30722"/>
                                        </p:tgtEl>
                                      </p:cBhvr>
                                      <p:to x="100000" y="100000"/>
                                    </p:animScale>
                                    <p:animScale>
                                      <p:cBhvr>
                                        <p:cTn id="119" dur="26">
                                          <p:stCondLst>
                                            <p:cond delay="1808"/>
                                          </p:stCondLst>
                                        </p:cTn>
                                        <p:tgtEl>
                                          <p:spTgt spid="30722"/>
                                        </p:tgtEl>
                                      </p:cBhvr>
                                      <p:to x="100000" y="95000"/>
                                    </p:animScale>
                                    <p:animScale>
                                      <p:cBhvr>
                                        <p:cTn id="120" dur="166" decel="50000">
                                          <p:stCondLst>
                                            <p:cond delay="1834"/>
                                          </p:stCondLst>
                                        </p:cTn>
                                        <p:tgtEl>
                                          <p:spTgt spid="30722"/>
                                        </p:tgtEl>
                                      </p:cBhvr>
                                      <p:to x="100000" y="100000"/>
                                    </p:animScale>
                                  </p:childTnLst>
                                </p:cTn>
                              </p:par>
                              <p:par>
                                <p:cTn id="121" presetID="26" presetClass="entr" presetSubtype="0" fill="hold" nodeType="withEffect">
                                  <p:stCondLst>
                                    <p:cond delay="0"/>
                                  </p:stCondLst>
                                  <p:childTnLst>
                                    <p:set>
                                      <p:cBhvr>
                                        <p:cTn id="122" dur="1" fill="hold">
                                          <p:stCondLst>
                                            <p:cond delay="0"/>
                                          </p:stCondLst>
                                        </p:cTn>
                                        <p:tgtEl>
                                          <p:spTgt spid="30723"/>
                                        </p:tgtEl>
                                        <p:attrNameLst>
                                          <p:attrName>style.visibility</p:attrName>
                                        </p:attrNameLst>
                                      </p:cBhvr>
                                      <p:to>
                                        <p:strVal val="visible"/>
                                      </p:to>
                                    </p:set>
                                    <p:animEffect transition="in" filter="wipe(down)">
                                      <p:cBhvr>
                                        <p:cTn id="123" dur="580">
                                          <p:stCondLst>
                                            <p:cond delay="0"/>
                                          </p:stCondLst>
                                        </p:cTn>
                                        <p:tgtEl>
                                          <p:spTgt spid="30723"/>
                                        </p:tgtEl>
                                      </p:cBhvr>
                                    </p:animEffect>
                                    <p:anim calcmode="lin" valueType="num">
                                      <p:cBhvr>
                                        <p:cTn id="124" dur="1822" tmFilter="0,0; 0.14,0.36; 0.43,0.73; 0.71,0.91; 1.0,1.0">
                                          <p:stCondLst>
                                            <p:cond delay="0"/>
                                          </p:stCondLst>
                                        </p:cTn>
                                        <p:tgtEl>
                                          <p:spTgt spid="30723"/>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30723"/>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30723"/>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30723"/>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30723"/>
                                        </p:tgtEl>
                                        <p:attrNameLst>
                                          <p:attrName>ppt_y</p:attrName>
                                        </p:attrNameLst>
                                      </p:cBhvr>
                                      <p:tavLst>
                                        <p:tav tm="0" fmla="#ppt_y-sin(pi*$)/81">
                                          <p:val>
                                            <p:fltVal val="0"/>
                                          </p:val>
                                        </p:tav>
                                        <p:tav tm="100000">
                                          <p:val>
                                            <p:fltVal val="1"/>
                                          </p:val>
                                        </p:tav>
                                      </p:tavLst>
                                    </p:anim>
                                    <p:animScale>
                                      <p:cBhvr>
                                        <p:cTn id="129" dur="26">
                                          <p:stCondLst>
                                            <p:cond delay="650"/>
                                          </p:stCondLst>
                                        </p:cTn>
                                        <p:tgtEl>
                                          <p:spTgt spid="30723"/>
                                        </p:tgtEl>
                                      </p:cBhvr>
                                      <p:to x="100000" y="60000"/>
                                    </p:animScale>
                                    <p:animScale>
                                      <p:cBhvr>
                                        <p:cTn id="130" dur="166" decel="50000">
                                          <p:stCondLst>
                                            <p:cond delay="676"/>
                                          </p:stCondLst>
                                        </p:cTn>
                                        <p:tgtEl>
                                          <p:spTgt spid="30723"/>
                                        </p:tgtEl>
                                      </p:cBhvr>
                                      <p:to x="100000" y="100000"/>
                                    </p:animScale>
                                    <p:animScale>
                                      <p:cBhvr>
                                        <p:cTn id="131" dur="26">
                                          <p:stCondLst>
                                            <p:cond delay="1312"/>
                                          </p:stCondLst>
                                        </p:cTn>
                                        <p:tgtEl>
                                          <p:spTgt spid="30723"/>
                                        </p:tgtEl>
                                      </p:cBhvr>
                                      <p:to x="100000" y="80000"/>
                                    </p:animScale>
                                    <p:animScale>
                                      <p:cBhvr>
                                        <p:cTn id="132" dur="166" decel="50000">
                                          <p:stCondLst>
                                            <p:cond delay="1338"/>
                                          </p:stCondLst>
                                        </p:cTn>
                                        <p:tgtEl>
                                          <p:spTgt spid="30723"/>
                                        </p:tgtEl>
                                      </p:cBhvr>
                                      <p:to x="100000" y="100000"/>
                                    </p:animScale>
                                    <p:animScale>
                                      <p:cBhvr>
                                        <p:cTn id="133" dur="26">
                                          <p:stCondLst>
                                            <p:cond delay="1642"/>
                                          </p:stCondLst>
                                        </p:cTn>
                                        <p:tgtEl>
                                          <p:spTgt spid="30723"/>
                                        </p:tgtEl>
                                      </p:cBhvr>
                                      <p:to x="100000" y="90000"/>
                                    </p:animScale>
                                    <p:animScale>
                                      <p:cBhvr>
                                        <p:cTn id="134" dur="166" decel="50000">
                                          <p:stCondLst>
                                            <p:cond delay="1668"/>
                                          </p:stCondLst>
                                        </p:cTn>
                                        <p:tgtEl>
                                          <p:spTgt spid="30723"/>
                                        </p:tgtEl>
                                      </p:cBhvr>
                                      <p:to x="100000" y="100000"/>
                                    </p:animScale>
                                    <p:animScale>
                                      <p:cBhvr>
                                        <p:cTn id="135" dur="26">
                                          <p:stCondLst>
                                            <p:cond delay="1808"/>
                                          </p:stCondLst>
                                        </p:cTn>
                                        <p:tgtEl>
                                          <p:spTgt spid="30723"/>
                                        </p:tgtEl>
                                      </p:cBhvr>
                                      <p:to x="100000" y="95000"/>
                                    </p:animScale>
                                    <p:animScale>
                                      <p:cBhvr>
                                        <p:cTn id="136" dur="166" decel="50000">
                                          <p:stCondLst>
                                            <p:cond delay="1834"/>
                                          </p:stCondLst>
                                        </p:cTn>
                                        <p:tgtEl>
                                          <p:spTgt spid="30723"/>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30724"/>
                                        </p:tgtEl>
                                        <p:attrNameLst>
                                          <p:attrName>style.visibility</p:attrName>
                                        </p:attrNameLst>
                                      </p:cBhvr>
                                      <p:to>
                                        <p:strVal val="visible"/>
                                      </p:to>
                                    </p:set>
                                    <p:animEffect transition="in" filter="wipe(down)">
                                      <p:cBhvr>
                                        <p:cTn id="139" dur="580">
                                          <p:stCondLst>
                                            <p:cond delay="0"/>
                                          </p:stCondLst>
                                        </p:cTn>
                                        <p:tgtEl>
                                          <p:spTgt spid="30724"/>
                                        </p:tgtEl>
                                      </p:cBhvr>
                                    </p:animEffect>
                                    <p:anim calcmode="lin" valueType="num">
                                      <p:cBhvr>
                                        <p:cTn id="140" dur="1822" tmFilter="0,0; 0.14,0.36; 0.43,0.73; 0.71,0.91; 1.0,1.0">
                                          <p:stCondLst>
                                            <p:cond delay="0"/>
                                          </p:stCondLst>
                                        </p:cTn>
                                        <p:tgtEl>
                                          <p:spTgt spid="30724"/>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30724"/>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30724"/>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30724"/>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30724"/>
                                        </p:tgtEl>
                                        <p:attrNameLst>
                                          <p:attrName>ppt_y</p:attrName>
                                        </p:attrNameLst>
                                      </p:cBhvr>
                                      <p:tavLst>
                                        <p:tav tm="0" fmla="#ppt_y-sin(pi*$)/81">
                                          <p:val>
                                            <p:fltVal val="0"/>
                                          </p:val>
                                        </p:tav>
                                        <p:tav tm="100000">
                                          <p:val>
                                            <p:fltVal val="1"/>
                                          </p:val>
                                        </p:tav>
                                      </p:tavLst>
                                    </p:anim>
                                    <p:animScale>
                                      <p:cBhvr>
                                        <p:cTn id="145" dur="26">
                                          <p:stCondLst>
                                            <p:cond delay="650"/>
                                          </p:stCondLst>
                                        </p:cTn>
                                        <p:tgtEl>
                                          <p:spTgt spid="30724"/>
                                        </p:tgtEl>
                                      </p:cBhvr>
                                      <p:to x="100000" y="60000"/>
                                    </p:animScale>
                                    <p:animScale>
                                      <p:cBhvr>
                                        <p:cTn id="146" dur="166" decel="50000">
                                          <p:stCondLst>
                                            <p:cond delay="676"/>
                                          </p:stCondLst>
                                        </p:cTn>
                                        <p:tgtEl>
                                          <p:spTgt spid="30724"/>
                                        </p:tgtEl>
                                      </p:cBhvr>
                                      <p:to x="100000" y="100000"/>
                                    </p:animScale>
                                    <p:animScale>
                                      <p:cBhvr>
                                        <p:cTn id="147" dur="26">
                                          <p:stCondLst>
                                            <p:cond delay="1312"/>
                                          </p:stCondLst>
                                        </p:cTn>
                                        <p:tgtEl>
                                          <p:spTgt spid="30724"/>
                                        </p:tgtEl>
                                      </p:cBhvr>
                                      <p:to x="100000" y="80000"/>
                                    </p:animScale>
                                    <p:animScale>
                                      <p:cBhvr>
                                        <p:cTn id="148" dur="166" decel="50000">
                                          <p:stCondLst>
                                            <p:cond delay="1338"/>
                                          </p:stCondLst>
                                        </p:cTn>
                                        <p:tgtEl>
                                          <p:spTgt spid="30724"/>
                                        </p:tgtEl>
                                      </p:cBhvr>
                                      <p:to x="100000" y="100000"/>
                                    </p:animScale>
                                    <p:animScale>
                                      <p:cBhvr>
                                        <p:cTn id="149" dur="26">
                                          <p:stCondLst>
                                            <p:cond delay="1642"/>
                                          </p:stCondLst>
                                        </p:cTn>
                                        <p:tgtEl>
                                          <p:spTgt spid="30724"/>
                                        </p:tgtEl>
                                      </p:cBhvr>
                                      <p:to x="100000" y="90000"/>
                                    </p:animScale>
                                    <p:animScale>
                                      <p:cBhvr>
                                        <p:cTn id="150" dur="166" decel="50000">
                                          <p:stCondLst>
                                            <p:cond delay="1668"/>
                                          </p:stCondLst>
                                        </p:cTn>
                                        <p:tgtEl>
                                          <p:spTgt spid="30724"/>
                                        </p:tgtEl>
                                      </p:cBhvr>
                                      <p:to x="100000" y="100000"/>
                                    </p:animScale>
                                    <p:animScale>
                                      <p:cBhvr>
                                        <p:cTn id="151" dur="26">
                                          <p:stCondLst>
                                            <p:cond delay="1808"/>
                                          </p:stCondLst>
                                        </p:cTn>
                                        <p:tgtEl>
                                          <p:spTgt spid="30724"/>
                                        </p:tgtEl>
                                      </p:cBhvr>
                                      <p:to x="100000" y="95000"/>
                                    </p:animScale>
                                    <p:animScale>
                                      <p:cBhvr>
                                        <p:cTn id="152" dur="166" decel="50000">
                                          <p:stCondLst>
                                            <p:cond delay="1834"/>
                                          </p:stCondLst>
                                        </p:cTn>
                                        <p:tgtEl>
                                          <p:spTgt spid="30724"/>
                                        </p:tgtEl>
                                      </p:cBhvr>
                                      <p:to x="100000" y="100000"/>
                                    </p:animScale>
                                  </p:childTnLst>
                                </p:cTn>
                              </p:par>
                              <p:par>
                                <p:cTn id="153" presetID="26" presetClass="entr" presetSubtype="0" fill="hold" nodeType="withEffect">
                                  <p:stCondLst>
                                    <p:cond delay="0"/>
                                  </p:stCondLst>
                                  <p:childTnLst>
                                    <p:set>
                                      <p:cBhvr>
                                        <p:cTn id="154" dur="1" fill="hold">
                                          <p:stCondLst>
                                            <p:cond delay="0"/>
                                          </p:stCondLst>
                                        </p:cTn>
                                        <p:tgtEl>
                                          <p:spTgt spid="2051"/>
                                        </p:tgtEl>
                                        <p:attrNameLst>
                                          <p:attrName>style.visibility</p:attrName>
                                        </p:attrNameLst>
                                      </p:cBhvr>
                                      <p:to>
                                        <p:strVal val="visible"/>
                                      </p:to>
                                    </p:set>
                                    <p:animEffect transition="in" filter="wipe(down)">
                                      <p:cBhvr>
                                        <p:cTn id="155" dur="580">
                                          <p:stCondLst>
                                            <p:cond delay="0"/>
                                          </p:stCondLst>
                                        </p:cTn>
                                        <p:tgtEl>
                                          <p:spTgt spid="2051"/>
                                        </p:tgtEl>
                                      </p:cBhvr>
                                    </p:animEffect>
                                    <p:anim calcmode="lin" valueType="num">
                                      <p:cBhvr>
                                        <p:cTn id="156" dur="1822" tmFilter="0,0; 0.14,0.36; 0.43,0.73; 0.71,0.91; 1.0,1.0">
                                          <p:stCondLst>
                                            <p:cond delay="0"/>
                                          </p:stCondLst>
                                        </p:cTn>
                                        <p:tgtEl>
                                          <p:spTgt spid="2051"/>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2051"/>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2051"/>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2051"/>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2051"/>
                                        </p:tgtEl>
                                        <p:attrNameLst>
                                          <p:attrName>ppt_y</p:attrName>
                                        </p:attrNameLst>
                                      </p:cBhvr>
                                      <p:tavLst>
                                        <p:tav tm="0" fmla="#ppt_y-sin(pi*$)/81">
                                          <p:val>
                                            <p:fltVal val="0"/>
                                          </p:val>
                                        </p:tav>
                                        <p:tav tm="100000">
                                          <p:val>
                                            <p:fltVal val="1"/>
                                          </p:val>
                                        </p:tav>
                                      </p:tavLst>
                                    </p:anim>
                                    <p:animScale>
                                      <p:cBhvr>
                                        <p:cTn id="161" dur="26">
                                          <p:stCondLst>
                                            <p:cond delay="650"/>
                                          </p:stCondLst>
                                        </p:cTn>
                                        <p:tgtEl>
                                          <p:spTgt spid="2051"/>
                                        </p:tgtEl>
                                      </p:cBhvr>
                                      <p:to x="100000" y="60000"/>
                                    </p:animScale>
                                    <p:animScale>
                                      <p:cBhvr>
                                        <p:cTn id="162" dur="166" decel="50000">
                                          <p:stCondLst>
                                            <p:cond delay="676"/>
                                          </p:stCondLst>
                                        </p:cTn>
                                        <p:tgtEl>
                                          <p:spTgt spid="2051"/>
                                        </p:tgtEl>
                                      </p:cBhvr>
                                      <p:to x="100000" y="100000"/>
                                    </p:animScale>
                                    <p:animScale>
                                      <p:cBhvr>
                                        <p:cTn id="163" dur="26">
                                          <p:stCondLst>
                                            <p:cond delay="1312"/>
                                          </p:stCondLst>
                                        </p:cTn>
                                        <p:tgtEl>
                                          <p:spTgt spid="2051"/>
                                        </p:tgtEl>
                                      </p:cBhvr>
                                      <p:to x="100000" y="80000"/>
                                    </p:animScale>
                                    <p:animScale>
                                      <p:cBhvr>
                                        <p:cTn id="164" dur="166" decel="50000">
                                          <p:stCondLst>
                                            <p:cond delay="1338"/>
                                          </p:stCondLst>
                                        </p:cTn>
                                        <p:tgtEl>
                                          <p:spTgt spid="2051"/>
                                        </p:tgtEl>
                                      </p:cBhvr>
                                      <p:to x="100000" y="100000"/>
                                    </p:animScale>
                                    <p:animScale>
                                      <p:cBhvr>
                                        <p:cTn id="165" dur="26">
                                          <p:stCondLst>
                                            <p:cond delay="1642"/>
                                          </p:stCondLst>
                                        </p:cTn>
                                        <p:tgtEl>
                                          <p:spTgt spid="2051"/>
                                        </p:tgtEl>
                                      </p:cBhvr>
                                      <p:to x="100000" y="90000"/>
                                    </p:animScale>
                                    <p:animScale>
                                      <p:cBhvr>
                                        <p:cTn id="166" dur="166" decel="50000">
                                          <p:stCondLst>
                                            <p:cond delay="1668"/>
                                          </p:stCondLst>
                                        </p:cTn>
                                        <p:tgtEl>
                                          <p:spTgt spid="2051"/>
                                        </p:tgtEl>
                                      </p:cBhvr>
                                      <p:to x="100000" y="100000"/>
                                    </p:animScale>
                                    <p:animScale>
                                      <p:cBhvr>
                                        <p:cTn id="167" dur="26">
                                          <p:stCondLst>
                                            <p:cond delay="1808"/>
                                          </p:stCondLst>
                                        </p:cTn>
                                        <p:tgtEl>
                                          <p:spTgt spid="2051"/>
                                        </p:tgtEl>
                                      </p:cBhvr>
                                      <p:to x="100000" y="95000"/>
                                    </p:animScale>
                                    <p:animScale>
                                      <p:cBhvr>
                                        <p:cTn id="168" dur="166" decel="50000">
                                          <p:stCondLst>
                                            <p:cond delay="1834"/>
                                          </p:stCondLst>
                                        </p:cTn>
                                        <p:tgtEl>
                                          <p:spTgt spid="2051"/>
                                        </p:tgtEl>
                                      </p:cBhvr>
                                      <p:to x="100000" y="100000"/>
                                    </p:animScale>
                                  </p:childTnLst>
                                </p:cTn>
                              </p:par>
                              <p:par>
                                <p:cTn id="169" presetID="26" presetClass="entr" presetSubtype="0" fill="hold" nodeType="withEffect">
                                  <p:stCondLst>
                                    <p:cond delay="0"/>
                                  </p:stCondLst>
                                  <p:childTnLst>
                                    <p:set>
                                      <p:cBhvr>
                                        <p:cTn id="170" dur="1" fill="hold">
                                          <p:stCondLst>
                                            <p:cond delay="0"/>
                                          </p:stCondLst>
                                        </p:cTn>
                                        <p:tgtEl>
                                          <p:spTgt spid="12"/>
                                        </p:tgtEl>
                                        <p:attrNameLst>
                                          <p:attrName>style.visibility</p:attrName>
                                        </p:attrNameLst>
                                      </p:cBhvr>
                                      <p:to>
                                        <p:strVal val="visible"/>
                                      </p:to>
                                    </p:set>
                                    <p:animEffect transition="in" filter="wipe(down)">
                                      <p:cBhvr>
                                        <p:cTn id="171" dur="580">
                                          <p:stCondLst>
                                            <p:cond delay="0"/>
                                          </p:stCondLst>
                                        </p:cTn>
                                        <p:tgtEl>
                                          <p:spTgt spid="12"/>
                                        </p:tgtEl>
                                      </p:cBhvr>
                                    </p:animEffect>
                                    <p:anim calcmode="lin" valueType="num">
                                      <p:cBhvr>
                                        <p:cTn id="17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77" dur="26">
                                          <p:stCondLst>
                                            <p:cond delay="650"/>
                                          </p:stCondLst>
                                        </p:cTn>
                                        <p:tgtEl>
                                          <p:spTgt spid="12"/>
                                        </p:tgtEl>
                                      </p:cBhvr>
                                      <p:to x="100000" y="60000"/>
                                    </p:animScale>
                                    <p:animScale>
                                      <p:cBhvr>
                                        <p:cTn id="178" dur="166" decel="50000">
                                          <p:stCondLst>
                                            <p:cond delay="676"/>
                                          </p:stCondLst>
                                        </p:cTn>
                                        <p:tgtEl>
                                          <p:spTgt spid="12"/>
                                        </p:tgtEl>
                                      </p:cBhvr>
                                      <p:to x="100000" y="100000"/>
                                    </p:animScale>
                                    <p:animScale>
                                      <p:cBhvr>
                                        <p:cTn id="179" dur="26">
                                          <p:stCondLst>
                                            <p:cond delay="1312"/>
                                          </p:stCondLst>
                                        </p:cTn>
                                        <p:tgtEl>
                                          <p:spTgt spid="12"/>
                                        </p:tgtEl>
                                      </p:cBhvr>
                                      <p:to x="100000" y="80000"/>
                                    </p:animScale>
                                    <p:animScale>
                                      <p:cBhvr>
                                        <p:cTn id="180" dur="166" decel="50000">
                                          <p:stCondLst>
                                            <p:cond delay="1338"/>
                                          </p:stCondLst>
                                        </p:cTn>
                                        <p:tgtEl>
                                          <p:spTgt spid="12"/>
                                        </p:tgtEl>
                                      </p:cBhvr>
                                      <p:to x="100000" y="100000"/>
                                    </p:animScale>
                                    <p:animScale>
                                      <p:cBhvr>
                                        <p:cTn id="181" dur="26">
                                          <p:stCondLst>
                                            <p:cond delay="1642"/>
                                          </p:stCondLst>
                                        </p:cTn>
                                        <p:tgtEl>
                                          <p:spTgt spid="12"/>
                                        </p:tgtEl>
                                      </p:cBhvr>
                                      <p:to x="100000" y="90000"/>
                                    </p:animScale>
                                    <p:animScale>
                                      <p:cBhvr>
                                        <p:cTn id="182" dur="166" decel="50000">
                                          <p:stCondLst>
                                            <p:cond delay="1668"/>
                                          </p:stCondLst>
                                        </p:cTn>
                                        <p:tgtEl>
                                          <p:spTgt spid="12"/>
                                        </p:tgtEl>
                                      </p:cBhvr>
                                      <p:to x="100000" y="100000"/>
                                    </p:animScale>
                                    <p:animScale>
                                      <p:cBhvr>
                                        <p:cTn id="183" dur="26">
                                          <p:stCondLst>
                                            <p:cond delay="1808"/>
                                          </p:stCondLst>
                                        </p:cTn>
                                        <p:tgtEl>
                                          <p:spTgt spid="12"/>
                                        </p:tgtEl>
                                      </p:cBhvr>
                                      <p:to x="100000" y="95000"/>
                                    </p:animScale>
                                    <p:animScale>
                                      <p:cBhvr>
                                        <p:cTn id="184" dur="166" decel="50000">
                                          <p:stCondLst>
                                            <p:cond delay="1834"/>
                                          </p:stCondLst>
                                        </p:cTn>
                                        <p:tgtEl>
                                          <p:spTgt spid="12"/>
                                        </p:tgtEl>
                                      </p:cBhvr>
                                      <p:to x="100000" y="100000"/>
                                    </p:animScale>
                                  </p:childTnLst>
                                </p:cTn>
                              </p:par>
                              <p:par>
                                <p:cTn id="185" presetID="26" presetClass="entr" presetSubtype="0" fill="hold" nodeType="withEffect">
                                  <p:stCondLst>
                                    <p:cond delay="0"/>
                                  </p:stCondLst>
                                  <p:childTnLst>
                                    <p:set>
                                      <p:cBhvr>
                                        <p:cTn id="186" dur="1" fill="hold">
                                          <p:stCondLst>
                                            <p:cond delay="0"/>
                                          </p:stCondLst>
                                        </p:cTn>
                                        <p:tgtEl>
                                          <p:spTgt spid="30726"/>
                                        </p:tgtEl>
                                        <p:attrNameLst>
                                          <p:attrName>style.visibility</p:attrName>
                                        </p:attrNameLst>
                                      </p:cBhvr>
                                      <p:to>
                                        <p:strVal val="visible"/>
                                      </p:to>
                                    </p:set>
                                    <p:animEffect transition="in" filter="wipe(down)">
                                      <p:cBhvr>
                                        <p:cTn id="187" dur="580">
                                          <p:stCondLst>
                                            <p:cond delay="0"/>
                                          </p:stCondLst>
                                        </p:cTn>
                                        <p:tgtEl>
                                          <p:spTgt spid="30726"/>
                                        </p:tgtEl>
                                      </p:cBhvr>
                                    </p:animEffect>
                                    <p:anim calcmode="lin" valueType="num">
                                      <p:cBhvr>
                                        <p:cTn id="188" dur="1822" tmFilter="0,0; 0.14,0.36; 0.43,0.73; 0.71,0.91; 1.0,1.0">
                                          <p:stCondLst>
                                            <p:cond delay="0"/>
                                          </p:stCondLst>
                                        </p:cTn>
                                        <p:tgtEl>
                                          <p:spTgt spid="30726"/>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30726"/>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30726"/>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30726"/>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30726"/>
                                        </p:tgtEl>
                                        <p:attrNameLst>
                                          <p:attrName>ppt_y</p:attrName>
                                        </p:attrNameLst>
                                      </p:cBhvr>
                                      <p:tavLst>
                                        <p:tav tm="0" fmla="#ppt_y-sin(pi*$)/81">
                                          <p:val>
                                            <p:fltVal val="0"/>
                                          </p:val>
                                        </p:tav>
                                        <p:tav tm="100000">
                                          <p:val>
                                            <p:fltVal val="1"/>
                                          </p:val>
                                        </p:tav>
                                      </p:tavLst>
                                    </p:anim>
                                    <p:animScale>
                                      <p:cBhvr>
                                        <p:cTn id="193" dur="26">
                                          <p:stCondLst>
                                            <p:cond delay="650"/>
                                          </p:stCondLst>
                                        </p:cTn>
                                        <p:tgtEl>
                                          <p:spTgt spid="30726"/>
                                        </p:tgtEl>
                                      </p:cBhvr>
                                      <p:to x="100000" y="60000"/>
                                    </p:animScale>
                                    <p:animScale>
                                      <p:cBhvr>
                                        <p:cTn id="194" dur="166" decel="50000">
                                          <p:stCondLst>
                                            <p:cond delay="676"/>
                                          </p:stCondLst>
                                        </p:cTn>
                                        <p:tgtEl>
                                          <p:spTgt spid="30726"/>
                                        </p:tgtEl>
                                      </p:cBhvr>
                                      <p:to x="100000" y="100000"/>
                                    </p:animScale>
                                    <p:animScale>
                                      <p:cBhvr>
                                        <p:cTn id="195" dur="26">
                                          <p:stCondLst>
                                            <p:cond delay="1312"/>
                                          </p:stCondLst>
                                        </p:cTn>
                                        <p:tgtEl>
                                          <p:spTgt spid="30726"/>
                                        </p:tgtEl>
                                      </p:cBhvr>
                                      <p:to x="100000" y="80000"/>
                                    </p:animScale>
                                    <p:animScale>
                                      <p:cBhvr>
                                        <p:cTn id="196" dur="166" decel="50000">
                                          <p:stCondLst>
                                            <p:cond delay="1338"/>
                                          </p:stCondLst>
                                        </p:cTn>
                                        <p:tgtEl>
                                          <p:spTgt spid="30726"/>
                                        </p:tgtEl>
                                      </p:cBhvr>
                                      <p:to x="100000" y="100000"/>
                                    </p:animScale>
                                    <p:animScale>
                                      <p:cBhvr>
                                        <p:cTn id="197" dur="26">
                                          <p:stCondLst>
                                            <p:cond delay="1642"/>
                                          </p:stCondLst>
                                        </p:cTn>
                                        <p:tgtEl>
                                          <p:spTgt spid="30726"/>
                                        </p:tgtEl>
                                      </p:cBhvr>
                                      <p:to x="100000" y="90000"/>
                                    </p:animScale>
                                    <p:animScale>
                                      <p:cBhvr>
                                        <p:cTn id="198" dur="166" decel="50000">
                                          <p:stCondLst>
                                            <p:cond delay="1668"/>
                                          </p:stCondLst>
                                        </p:cTn>
                                        <p:tgtEl>
                                          <p:spTgt spid="30726"/>
                                        </p:tgtEl>
                                      </p:cBhvr>
                                      <p:to x="100000" y="100000"/>
                                    </p:animScale>
                                    <p:animScale>
                                      <p:cBhvr>
                                        <p:cTn id="199" dur="26">
                                          <p:stCondLst>
                                            <p:cond delay="1808"/>
                                          </p:stCondLst>
                                        </p:cTn>
                                        <p:tgtEl>
                                          <p:spTgt spid="30726"/>
                                        </p:tgtEl>
                                      </p:cBhvr>
                                      <p:to x="100000" y="95000"/>
                                    </p:animScale>
                                    <p:animScale>
                                      <p:cBhvr>
                                        <p:cTn id="200" dur="166" decel="50000">
                                          <p:stCondLst>
                                            <p:cond delay="1834"/>
                                          </p:stCondLst>
                                        </p:cTn>
                                        <p:tgtEl>
                                          <p:spTgt spid="30726"/>
                                        </p:tgtEl>
                                      </p:cBhvr>
                                      <p:to x="100000" y="100000"/>
                                    </p:animScale>
                                  </p:childTnLst>
                                </p:cTn>
                              </p:par>
                              <p:par>
                                <p:cTn id="201" presetID="26" presetClass="entr" presetSubtype="0" fill="hold" nodeType="withEffect">
                                  <p:stCondLst>
                                    <p:cond delay="0"/>
                                  </p:stCondLst>
                                  <p:childTnLst>
                                    <p:set>
                                      <p:cBhvr>
                                        <p:cTn id="202" dur="1" fill="hold">
                                          <p:stCondLst>
                                            <p:cond delay="0"/>
                                          </p:stCondLst>
                                        </p:cTn>
                                        <p:tgtEl>
                                          <p:spTgt spid="30725"/>
                                        </p:tgtEl>
                                        <p:attrNameLst>
                                          <p:attrName>style.visibility</p:attrName>
                                        </p:attrNameLst>
                                      </p:cBhvr>
                                      <p:to>
                                        <p:strVal val="visible"/>
                                      </p:to>
                                    </p:set>
                                    <p:animEffect transition="in" filter="wipe(down)">
                                      <p:cBhvr>
                                        <p:cTn id="203" dur="580">
                                          <p:stCondLst>
                                            <p:cond delay="0"/>
                                          </p:stCondLst>
                                        </p:cTn>
                                        <p:tgtEl>
                                          <p:spTgt spid="30725"/>
                                        </p:tgtEl>
                                      </p:cBhvr>
                                    </p:animEffect>
                                    <p:anim calcmode="lin" valueType="num">
                                      <p:cBhvr>
                                        <p:cTn id="204" dur="1822" tmFilter="0,0; 0.14,0.36; 0.43,0.73; 0.71,0.91; 1.0,1.0">
                                          <p:stCondLst>
                                            <p:cond delay="0"/>
                                          </p:stCondLst>
                                        </p:cTn>
                                        <p:tgtEl>
                                          <p:spTgt spid="30725"/>
                                        </p:tgtEl>
                                        <p:attrNameLst>
                                          <p:attrName>ppt_x</p:attrName>
                                        </p:attrNameLst>
                                      </p:cBhvr>
                                      <p:tavLst>
                                        <p:tav tm="0">
                                          <p:val>
                                            <p:strVal val="#ppt_x-0.25"/>
                                          </p:val>
                                        </p:tav>
                                        <p:tav tm="100000">
                                          <p:val>
                                            <p:strVal val="#ppt_x"/>
                                          </p:val>
                                        </p:tav>
                                      </p:tavLst>
                                    </p:anim>
                                    <p:anim calcmode="lin" valueType="num">
                                      <p:cBhvr>
                                        <p:cTn id="205" dur="664" tmFilter="0.0,0.0; 0.25,0.07; 0.50,0.2; 0.75,0.467; 1.0,1.0">
                                          <p:stCondLst>
                                            <p:cond delay="0"/>
                                          </p:stCondLst>
                                        </p:cTn>
                                        <p:tgtEl>
                                          <p:spTgt spid="30725"/>
                                        </p:tgtEl>
                                        <p:attrNameLst>
                                          <p:attrName>ppt_y</p:attrName>
                                        </p:attrNameLst>
                                      </p:cBhvr>
                                      <p:tavLst>
                                        <p:tav tm="0" fmla="#ppt_y-sin(pi*$)/3">
                                          <p:val>
                                            <p:fltVal val="0.5"/>
                                          </p:val>
                                        </p:tav>
                                        <p:tav tm="100000">
                                          <p:val>
                                            <p:fltVal val="1"/>
                                          </p:val>
                                        </p:tav>
                                      </p:tavLst>
                                    </p:anim>
                                    <p:anim calcmode="lin" valueType="num">
                                      <p:cBhvr>
                                        <p:cTn id="206" dur="664" tmFilter="0, 0; 0.125,0.2665; 0.25,0.4; 0.375,0.465; 0.5,0.5;  0.625,0.535; 0.75,0.6; 0.875,0.7335; 1,1">
                                          <p:stCondLst>
                                            <p:cond delay="664"/>
                                          </p:stCondLst>
                                        </p:cTn>
                                        <p:tgtEl>
                                          <p:spTgt spid="30725"/>
                                        </p:tgtEl>
                                        <p:attrNameLst>
                                          <p:attrName>ppt_y</p:attrName>
                                        </p:attrNameLst>
                                      </p:cBhvr>
                                      <p:tavLst>
                                        <p:tav tm="0" fmla="#ppt_y-sin(pi*$)/9">
                                          <p:val>
                                            <p:fltVal val="0"/>
                                          </p:val>
                                        </p:tav>
                                        <p:tav tm="100000">
                                          <p:val>
                                            <p:fltVal val="1"/>
                                          </p:val>
                                        </p:tav>
                                      </p:tavLst>
                                    </p:anim>
                                    <p:anim calcmode="lin" valueType="num">
                                      <p:cBhvr>
                                        <p:cTn id="207" dur="332" tmFilter="0, 0; 0.125,0.2665; 0.25,0.4; 0.375,0.465; 0.5,0.5;  0.625,0.535; 0.75,0.6; 0.875,0.7335; 1,1">
                                          <p:stCondLst>
                                            <p:cond delay="1324"/>
                                          </p:stCondLst>
                                        </p:cTn>
                                        <p:tgtEl>
                                          <p:spTgt spid="30725"/>
                                        </p:tgtEl>
                                        <p:attrNameLst>
                                          <p:attrName>ppt_y</p:attrName>
                                        </p:attrNameLst>
                                      </p:cBhvr>
                                      <p:tavLst>
                                        <p:tav tm="0" fmla="#ppt_y-sin(pi*$)/27">
                                          <p:val>
                                            <p:fltVal val="0"/>
                                          </p:val>
                                        </p:tav>
                                        <p:tav tm="100000">
                                          <p:val>
                                            <p:fltVal val="1"/>
                                          </p:val>
                                        </p:tav>
                                      </p:tavLst>
                                    </p:anim>
                                    <p:anim calcmode="lin" valueType="num">
                                      <p:cBhvr>
                                        <p:cTn id="208" dur="164" tmFilter="0, 0; 0.125,0.2665; 0.25,0.4; 0.375,0.465; 0.5,0.5;  0.625,0.535; 0.75,0.6; 0.875,0.7335; 1,1">
                                          <p:stCondLst>
                                            <p:cond delay="1656"/>
                                          </p:stCondLst>
                                        </p:cTn>
                                        <p:tgtEl>
                                          <p:spTgt spid="30725"/>
                                        </p:tgtEl>
                                        <p:attrNameLst>
                                          <p:attrName>ppt_y</p:attrName>
                                        </p:attrNameLst>
                                      </p:cBhvr>
                                      <p:tavLst>
                                        <p:tav tm="0" fmla="#ppt_y-sin(pi*$)/81">
                                          <p:val>
                                            <p:fltVal val="0"/>
                                          </p:val>
                                        </p:tav>
                                        <p:tav tm="100000">
                                          <p:val>
                                            <p:fltVal val="1"/>
                                          </p:val>
                                        </p:tav>
                                      </p:tavLst>
                                    </p:anim>
                                    <p:animScale>
                                      <p:cBhvr>
                                        <p:cTn id="209" dur="26">
                                          <p:stCondLst>
                                            <p:cond delay="650"/>
                                          </p:stCondLst>
                                        </p:cTn>
                                        <p:tgtEl>
                                          <p:spTgt spid="30725"/>
                                        </p:tgtEl>
                                      </p:cBhvr>
                                      <p:to x="100000" y="60000"/>
                                    </p:animScale>
                                    <p:animScale>
                                      <p:cBhvr>
                                        <p:cTn id="210" dur="166" decel="50000">
                                          <p:stCondLst>
                                            <p:cond delay="676"/>
                                          </p:stCondLst>
                                        </p:cTn>
                                        <p:tgtEl>
                                          <p:spTgt spid="30725"/>
                                        </p:tgtEl>
                                      </p:cBhvr>
                                      <p:to x="100000" y="100000"/>
                                    </p:animScale>
                                    <p:animScale>
                                      <p:cBhvr>
                                        <p:cTn id="211" dur="26">
                                          <p:stCondLst>
                                            <p:cond delay="1312"/>
                                          </p:stCondLst>
                                        </p:cTn>
                                        <p:tgtEl>
                                          <p:spTgt spid="30725"/>
                                        </p:tgtEl>
                                      </p:cBhvr>
                                      <p:to x="100000" y="80000"/>
                                    </p:animScale>
                                    <p:animScale>
                                      <p:cBhvr>
                                        <p:cTn id="212" dur="166" decel="50000">
                                          <p:stCondLst>
                                            <p:cond delay="1338"/>
                                          </p:stCondLst>
                                        </p:cTn>
                                        <p:tgtEl>
                                          <p:spTgt spid="30725"/>
                                        </p:tgtEl>
                                      </p:cBhvr>
                                      <p:to x="100000" y="100000"/>
                                    </p:animScale>
                                    <p:animScale>
                                      <p:cBhvr>
                                        <p:cTn id="213" dur="26">
                                          <p:stCondLst>
                                            <p:cond delay="1642"/>
                                          </p:stCondLst>
                                        </p:cTn>
                                        <p:tgtEl>
                                          <p:spTgt spid="30725"/>
                                        </p:tgtEl>
                                      </p:cBhvr>
                                      <p:to x="100000" y="90000"/>
                                    </p:animScale>
                                    <p:animScale>
                                      <p:cBhvr>
                                        <p:cTn id="214" dur="166" decel="50000">
                                          <p:stCondLst>
                                            <p:cond delay="1668"/>
                                          </p:stCondLst>
                                        </p:cTn>
                                        <p:tgtEl>
                                          <p:spTgt spid="30725"/>
                                        </p:tgtEl>
                                      </p:cBhvr>
                                      <p:to x="100000" y="100000"/>
                                    </p:animScale>
                                    <p:animScale>
                                      <p:cBhvr>
                                        <p:cTn id="215" dur="26">
                                          <p:stCondLst>
                                            <p:cond delay="1808"/>
                                          </p:stCondLst>
                                        </p:cTn>
                                        <p:tgtEl>
                                          <p:spTgt spid="30725"/>
                                        </p:tgtEl>
                                      </p:cBhvr>
                                      <p:to x="100000" y="95000"/>
                                    </p:animScale>
                                    <p:animScale>
                                      <p:cBhvr>
                                        <p:cTn id="216" dur="166" decel="50000">
                                          <p:stCondLst>
                                            <p:cond delay="1834"/>
                                          </p:stCondLst>
                                        </p:cTn>
                                        <p:tgtEl>
                                          <p:spTgt spid="30725"/>
                                        </p:tgtEl>
                                      </p:cBhvr>
                                      <p:to x="100000" y="100000"/>
                                    </p:animScale>
                                  </p:childTnLst>
                                </p:cTn>
                              </p:par>
                            </p:childTnLst>
                          </p:cTn>
                        </p:par>
                      </p:childTnLst>
                    </p:cTn>
                  </p:par>
                  <p:par>
                    <p:cTn id="217" fill="hold" nodeType="clickPar">
                      <p:stCondLst>
                        <p:cond delay="indefinite"/>
                      </p:stCondLst>
                      <p:childTnLst>
                        <p:par>
                          <p:cTn id="218" fill="hold" nodeType="withGroup">
                            <p:stCondLst>
                              <p:cond delay="0"/>
                            </p:stCondLst>
                            <p:childTnLst>
                              <p:par>
                                <p:cTn id="219" presetID="2" presetClass="entr" presetSubtype="4" fill="hold" grpId="0" nodeType="clickEffect">
                                  <p:stCondLst>
                                    <p:cond delay="0"/>
                                  </p:stCondLst>
                                  <p:childTnLst>
                                    <p:set>
                                      <p:cBhvr>
                                        <p:cTn id="220" dur="1" fill="hold">
                                          <p:stCondLst>
                                            <p:cond delay="0"/>
                                          </p:stCondLst>
                                        </p:cTn>
                                        <p:tgtEl>
                                          <p:spTgt spid="27"/>
                                        </p:tgtEl>
                                        <p:attrNameLst>
                                          <p:attrName>style.visibility</p:attrName>
                                        </p:attrNameLst>
                                      </p:cBhvr>
                                      <p:to>
                                        <p:strVal val="visible"/>
                                      </p:to>
                                    </p:set>
                                    <p:anim calcmode="lin" valueType="num">
                                      <p:cBhvr additive="base">
                                        <p:cTn id="221" dur="500" fill="hold"/>
                                        <p:tgtEl>
                                          <p:spTgt spid="27"/>
                                        </p:tgtEl>
                                        <p:attrNameLst>
                                          <p:attrName>ppt_x</p:attrName>
                                        </p:attrNameLst>
                                      </p:cBhvr>
                                      <p:tavLst>
                                        <p:tav tm="0">
                                          <p:val>
                                            <p:strVal val="#ppt_x"/>
                                          </p:val>
                                        </p:tav>
                                        <p:tav tm="100000">
                                          <p:val>
                                            <p:strVal val="#ppt_x"/>
                                          </p:val>
                                        </p:tav>
                                      </p:tavLst>
                                    </p:anim>
                                    <p:anim calcmode="lin" valueType="num">
                                      <p:cBhvr additive="base">
                                        <p:cTn id="222" dur="500" fill="hold"/>
                                        <p:tgtEl>
                                          <p:spTgt spid="27"/>
                                        </p:tgtEl>
                                        <p:attrNameLst>
                                          <p:attrName>ppt_y</p:attrName>
                                        </p:attrNameLst>
                                      </p:cBhvr>
                                      <p:tavLst>
                                        <p:tav tm="0">
                                          <p:val>
                                            <p:strVal val="1+#ppt_h/2"/>
                                          </p:val>
                                        </p:tav>
                                        <p:tav tm="100000">
                                          <p:val>
                                            <p:strVal val="#ppt_y"/>
                                          </p:val>
                                        </p:tav>
                                      </p:tavLst>
                                    </p:anim>
                                  </p:childTnLst>
                                </p:cTn>
                              </p:par>
                              <p:par>
                                <p:cTn id="223" presetID="2" presetClass="entr" presetSubtype="4" fill="hold" grpId="0" nodeType="withEffect">
                                  <p:stCondLst>
                                    <p:cond delay="0"/>
                                  </p:stCondLst>
                                  <p:childTnLst>
                                    <p:set>
                                      <p:cBhvr>
                                        <p:cTn id="224" dur="1" fill="hold">
                                          <p:stCondLst>
                                            <p:cond delay="0"/>
                                          </p:stCondLst>
                                        </p:cTn>
                                        <p:tgtEl>
                                          <p:spTgt spid="29"/>
                                        </p:tgtEl>
                                        <p:attrNameLst>
                                          <p:attrName>style.visibility</p:attrName>
                                        </p:attrNameLst>
                                      </p:cBhvr>
                                      <p:to>
                                        <p:strVal val="visible"/>
                                      </p:to>
                                    </p:set>
                                    <p:anim calcmode="lin" valueType="num">
                                      <p:cBhvr additive="base">
                                        <p:cTn id="225" dur="500" fill="hold"/>
                                        <p:tgtEl>
                                          <p:spTgt spid="29"/>
                                        </p:tgtEl>
                                        <p:attrNameLst>
                                          <p:attrName>ppt_x</p:attrName>
                                        </p:attrNameLst>
                                      </p:cBhvr>
                                      <p:tavLst>
                                        <p:tav tm="0">
                                          <p:val>
                                            <p:strVal val="#ppt_x"/>
                                          </p:val>
                                        </p:tav>
                                        <p:tav tm="100000">
                                          <p:val>
                                            <p:strVal val="#ppt_x"/>
                                          </p:val>
                                        </p:tav>
                                      </p:tavLst>
                                    </p:anim>
                                    <p:anim calcmode="lin" valueType="num">
                                      <p:cBhvr additive="base">
                                        <p:cTn id="226" dur="500" fill="hold"/>
                                        <p:tgtEl>
                                          <p:spTgt spid="29"/>
                                        </p:tgtEl>
                                        <p:attrNameLst>
                                          <p:attrName>ppt_y</p:attrName>
                                        </p:attrNameLst>
                                      </p:cBhvr>
                                      <p:tavLst>
                                        <p:tav tm="0">
                                          <p:val>
                                            <p:strVal val="1+#ppt_h/2"/>
                                          </p:val>
                                        </p:tav>
                                        <p:tav tm="100000">
                                          <p:val>
                                            <p:strVal val="#ppt_y"/>
                                          </p:val>
                                        </p:tav>
                                      </p:tavLst>
                                    </p:anim>
                                  </p:childTnLst>
                                </p:cTn>
                              </p:par>
                              <p:par>
                                <p:cTn id="227" presetID="2" presetClass="exit" presetSubtype="4" fill="hold" grpId="0" nodeType="withEffect">
                                  <p:stCondLst>
                                    <p:cond delay="0"/>
                                  </p:stCondLst>
                                  <p:childTnLst>
                                    <p:anim calcmode="lin" valueType="num">
                                      <p:cBhvr additive="base">
                                        <p:cTn id="228" dur="500"/>
                                        <p:tgtEl>
                                          <p:spTgt spid="4"/>
                                        </p:tgtEl>
                                        <p:attrNameLst>
                                          <p:attrName>ppt_x</p:attrName>
                                        </p:attrNameLst>
                                      </p:cBhvr>
                                      <p:tavLst>
                                        <p:tav tm="0">
                                          <p:val>
                                            <p:strVal val="ppt_x"/>
                                          </p:val>
                                        </p:tav>
                                        <p:tav tm="100000">
                                          <p:val>
                                            <p:strVal val="ppt_x"/>
                                          </p:val>
                                        </p:tav>
                                      </p:tavLst>
                                    </p:anim>
                                    <p:anim calcmode="lin" valueType="num">
                                      <p:cBhvr additive="base">
                                        <p:cTn id="229" dur="500"/>
                                        <p:tgtEl>
                                          <p:spTgt spid="4"/>
                                        </p:tgtEl>
                                        <p:attrNameLst>
                                          <p:attrName>ppt_y</p:attrName>
                                        </p:attrNameLst>
                                      </p:cBhvr>
                                      <p:tavLst>
                                        <p:tav tm="0">
                                          <p:val>
                                            <p:strVal val="ppt_y"/>
                                          </p:val>
                                        </p:tav>
                                        <p:tav tm="100000">
                                          <p:val>
                                            <p:strVal val="1+ppt_h/2"/>
                                          </p:val>
                                        </p:tav>
                                      </p:tavLst>
                                    </p:anim>
                                    <p:set>
                                      <p:cBhvr>
                                        <p:cTn id="230" dur="1" fill="hold">
                                          <p:stCondLst>
                                            <p:cond delay="499"/>
                                          </p:stCondLst>
                                        </p:cTn>
                                        <p:tgtEl>
                                          <p:spTgt spid="4"/>
                                        </p:tgtEl>
                                        <p:attrNameLst>
                                          <p:attrName>style.visibility</p:attrName>
                                        </p:attrNameLst>
                                      </p:cBhvr>
                                      <p:to>
                                        <p:strVal val="hidden"/>
                                      </p:to>
                                    </p:set>
                                  </p:childTnLst>
                                </p:cTn>
                              </p:par>
                              <p:par>
                                <p:cTn id="231" presetID="2" presetClass="entr" presetSubtype="4" fill="hold" nodeType="withEffect">
                                  <p:stCondLst>
                                    <p:cond delay="0"/>
                                  </p:stCondLst>
                                  <p:childTnLst>
                                    <p:set>
                                      <p:cBhvr>
                                        <p:cTn id="232" dur="1" fill="hold">
                                          <p:stCondLst>
                                            <p:cond delay="0"/>
                                          </p:stCondLst>
                                        </p:cTn>
                                        <p:tgtEl>
                                          <p:spTgt spid="1026"/>
                                        </p:tgtEl>
                                        <p:attrNameLst>
                                          <p:attrName>style.visibility</p:attrName>
                                        </p:attrNameLst>
                                      </p:cBhvr>
                                      <p:to>
                                        <p:strVal val="visible"/>
                                      </p:to>
                                    </p:set>
                                    <p:anim calcmode="lin" valueType="num">
                                      <p:cBhvr additive="base">
                                        <p:cTn id="233" dur="500" fill="hold"/>
                                        <p:tgtEl>
                                          <p:spTgt spid="1026"/>
                                        </p:tgtEl>
                                        <p:attrNameLst>
                                          <p:attrName>ppt_x</p:attrName>
                                        </p:attrNameLst>
                                      </p:cBhvr>
                                      <p:tavLst>
                                        <p:tav tm="0">
                                          <p:val>
                                            <p:strVal val="#ppt_x"/>
                                          </p:val>
                                        </p:tav>
                                        <p:tav tm="100000">
                                          <p:val>
                                            <p:strVal val="#ppt_x"/>
                                          </p:val>
                                        </p:tav>
                                      </p:tavLst>
                                    </p:anim>
                                    <p:anim calcmode="lin" valueType="num">
                                      <p:cBhvr additive="base">
                                        <p:cTn id="23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 grpId="0" animBg="1"/>
      <p:bldGraphic spid="27"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 y="1962150"/>
            <a:ext cx="8972550" cy="4759325"/>
          </a:xfrm>
        </p:spPr>
        <p:txBody>
          <a:bodyPr>
            <a:normAutofit/>
          </a:bodyPr>
          <a:lstStyle/>
          <a:p>
            <a:r>
              <a:rPr lang="en-US" b="1" dirty="0" smtClean="0"/>
              <a:t>Student surveys will be used to collect data and to generate reports focused on </a:t>
            </a:r>
          </a:p>
          <a:p>
            <a:pPr marL="0" indent="0">
              <a:buNone/>
            </a:pPr>
            <a:r>
              <a:rPr lang="en-US" b="1" dirty="0" smtClean="0">
                <a:solidFill>
                  <a:schemeClr val="accent1">
                    <a:lumMod val="75000"/>
                  </a:schemeClr>
                </a:solidFill>
              </a:rPr>
              <a:t>	</a:t>
            </a:r>
            <a:r>
              <a:rPr lang="en-US" b="1" dirty="0" smtClean="0">
                <a:solidFill>
                  <a:srgbClr val="0070C0"/>
                </a:solidFill>
              </a:rPr>
              <a:t>classroom learning conditions</a:t>
            </a:r>
          </a:p>
          <a:p>
            <a:pPr marL="0" indent="0">
              <a:buNone/>
            </a:pPr>
            <a:r>
              <a:rPr lang="en-US" b="1" dirty="0" smtClean="0">
                <a:solidFill>
                  <a:srgbClr val="0070C0"/>
                </a:solidFill>
              </a:rPr>
              <a:t>	student engagement </a:t>
            </a:r>
          </a:p>
          <a:p>
            <a:pPr marL="0" indent="0">
              <a:buNone/>
            </a:pPr>
            <a:r>
              <a:rPr lang="en-US" b="1" dirty="0" smtClean="0">
                <a:solidFill>
                  <a:srgbClr val="0070C0"/>
                </a:solidFill>
              </a:rPr>
              <a:t>	student climate</a:t>
            </a:r>
            <a:endParaRPr lang="en-US" b="1" dirty="0"/>
          </a:p>
          <a:p>
            <a:r>
              <a:rPr lang="en-US" b="1" dirty="0" smtClean="0"/>
              <a:t>Student responses are anonymous.</a:t>
            </a:r>
          </a:p>
          <a:p>
            <a:endParaRPr lang="en-US" b="1" dirty="0"/>
          </a:p>
          <a:p>
            <a:r>
              <a:rPr lang="en-US" b="1" dirty="0" smtClean="0"/>
              <a:t>Individual teacher results will </a:t>
            </a:r>
            <a:r>
              <a:rPr lang="en-US" b="1" dirty="0" smtClean="0">
                <a:effectLst>
                  <a:outerShdw blurRad="38100" dist="38100" dir="2700000" algn="tl">
                    <a:srgbClr val="000000">
                      <a:alpha val="43137"/>
                    </a:srgbClr>
                  </a:outerShdw>
                </a:effectLst>
              </a:rPr>
              <a:t>not</a:t>
            </a:r>
            <a:r>
              <a:rPr lang="en-US" b="1" dirty="0" smtClean="0"/>
              <a:t> be shared publicly.</a:t>
            </a:r>
          </a:p>
          <a:p>
            <a:endParaRPr lang="en-US" b="1" dirty="0" smtClean="0">
              <a:solidFill>
                <a:srgbClr val="0070C0"/>
              </a:solidFill>
            </a:endParaRPr>
          </a:p>
        </p:txBody>
      </p:sp>
      <p:sp>
        <p:nvSpPr>
          <p:cNvPr id="5" name="Slide Number Placeholder 4"/>
          <p:cNvSpPr>
            <a:spLocks noGrp="1"/>
          </p:cNvSpPr>
          <p:nvPr>
            <p:ph type="sldNum" sz="quarter" idx="12"/>
          </p:nvPr>
        </p:nvSpPr>
        <p:spPr/>
        <p:txBody>
          <a:bodyPr/>
          <a:lstStyle/>
          <a:p>
            <a:fld id="{537CC710-C139-134D-BCAE-BAD71A1747D8}" type="slidenum">
              <a:rPr lang="en-US" smtClean="0"/>
              <a:t>30</a:t>
            </a:fld>
            <a:endParaRPr lang="en-US" dirty="0"/>
          </a:p>
        </p:txBody>
      </p:sp>
      <p:sp>
        <p:nvSpPr>
          <p:cNvPr id="2" name="Title 1"/>
          <p:cNvSpPr>
            <a:spLocks noGrp="1"/>
          </p:cNvSpPr>
          <p:nvPr>
            <p:ph type="title"/>
          </p:nvPr>
        </p:nvSpPr>
        <p:spPr>
          <a:xfrm>
            <a:off x="171450" y="263526"/>
            <a:ext cx="8724900" cy="1143000"/>
          </a:xfrm>
        </p:spPr>
        <p:txBody>
          <a:bodyPr>
            <a:noAutofit/>
          </a:bodyPr>
          <a:lstStyle/>
          <a:p>
            <a:r>
              <a:rPr lang="en-US" b="1" dirty="0" smtClean="0"/>
              <a:t>KY is administering an abbreviated version of the Tripod Survey </a:t>
            </a:r>
            <a:endParaRPr lang="en-US" b="1" dirty="0"/>
          </a:p>
        </p:txBody>
      </p:sp>
      <p:pic>
        <p:nvPicPr>
          <p:cNvPr id="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667906">
            <a:off x="6881742" y="3592460"/>
            <a:ext cx="1636248" cy="146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986455" y="5628290"/>
            <a:ext cx="2396810" cy="461665"/>
          </a:xfrm>
          <a:prstGeom prst="rect">
            <a:avLst/>
          </a:prstGeom>
          <a:solidFill>
            <a:srgbClr val="FFFF00"/>
          </a:solidFill>
        </p:spPr>
        <p:txBody>
          <a:bodyPr wrap="none" rtlCol="0">
            <a:spAutoFit/>
          </a:bodyPr>
          <a:lstStyle/>
          <a:p>
            <a:r>
              <a:rPr lang="en-US" sz="2400" b="1" dirty="0" smtClean="0"/>
              <a:t>Packet pages  1-4</a:t>
            </a:r>
            <a:endParaRPr lang="en-US" sz="2400" b="1" dirty="0"/>
          </a:p>
        </p:txBody>
      </p:sp>
    </p:spTree>
    <p:extLst>
      <p:ext uri="{BB962C8B-B14F-4D97-AF65-F5344CB8AC3E}">
        <p14:creationId xmlns:p14="http://schemas.microsoft.com/office/powerpoint/2010/main" val="405395104"/>
      </p:ext>
    </p:extLst>
  </p:cSld>
  <p:clrMapOvr>
    <a:masterClrMapping/>
  </p:clrMapOvr>
  <p:transition spd="slow">
    <p:pul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Box 1"/>
          <p:cNvSpPr txBox="1">
            <a:spLocks noChangeArrowheads="1"/>
          </p:cNvSpPr>
          <p:nvPr/>
        </p:nvSpPr>
        <p:spPr bwMode="auto">
          <a:xfrm>
            <a:off x="533400" y="457200"/>
            <a:ext cx="70866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2163"/>
              </a:lnSpc>
              <a:spcBef>
                <a:spcPct val="20000"/>
              </a:spcBef>
              <a:buClr>
                <a:schemeClr val="tx2"/>
              </a:buClr>
              <a:buSzPct val="150000"/>
            </a:pPr>
            <a:endParaRPr lang="en-US" sz="1800" dirty="0"/>
          </a:p>
        </p:txBody>
      </p:sp>
      <p:sp>
        <p:nvSpPr>
          <p:cNvPr id="3" name="TextBox 2"/>
          <p:cNvSpPr txBox="1"/>
          <p:nvPr/>
        </p:nvSpPr>
        <p:spPr>
          <a:xfrm>
            <a:off x="189186" y="451838"/>
            <a:ext cx="8686800" cy="6579585"/>
          </a:xfrm>
          <a:prstGeom prst="rect">
            <a:avLst/>
          </a:prstGeom>
        </p:spPr>
        <p:txBody>
          <a:bodyPr lIns="0" tIns="0" rIns="0" bIns="0">
            <a:normAutofit fontScale="92500"/>
          </a:bodyPr>
          <a:lstStyle/>
          <a:p>
            <a:pPr algn="ctr" fontAlgn="auto">
              <a:lnSpc>
                <a:spcPts val="3000"/>
              </a:lnSpc>
              <a:spcBef>
                <a:spcPct val="20000"/>
              </a:spcBef>
              <a:spcAft>
                <a:spcPts val="0"/>
              </a:spcAft>
              <a:buClr>
                <a:schemeClr val="tx1"/>
              </a:buClr>
              <a:buSzPct val="150000"/>
              <a:defRPr/>
            </a:pPr>
            <a:r>
              <a:rPr lang="en-US" sz="4400" b="1" dirty="0" smtClean="0"/>
              <a:t>KY’s Administration of the </a:t>
            </a:r>
          </a:p>
          <a:p>
            <a:pPr algn="ctr" fontAlgn="auto">
              <a:lnSpc>
                <a:spcPts val="3000"/>
              </a:lnSpc>
              <a:spcBef>
                <a:spcPct val="20000"/>
              </a:spcBef>
              <a:spcAft>
                <a:spcPts val="0"/>
              </a:spcAft>
              <a:buClr>
                <a:schemeClr val="tx1"/>
              </a:buClr>
              <a:buSzPct val="150000"/>
              <a:defRPr/>
            </a:pPr>
            <a:r>
              <a:rPr lang="en-US" sz="4400" b="1" dirty="0" smtClean="0"/>
              <a:t> Student Voice Survey</a:t>
            </a:r>
            <a:endParaRPr lang="en-US" sz="4400" b="1" dirty="0">
              <a:effectLst>
                <a:outerShdw blurRad="38100" dist="38100" dir="2700000" algn="tl">
                  <a:srgbClr val="000000">
                    <a:alpha val="43137"/>
                  </a:srgbClr>
                </a:outerShdw>
              </a:effectLst>
            </a:endParaRPr>
          </a:p>
          <a:p>
            <a:pPr marL="285750" indent="-285750" fontAlgn="auto">
              <a:lnSpc>
                <a:spcPts val="3000"/>
              </a:lnSpc>
              <a:spcBef>
                <a:spcPct val="20000"/>
              </a:spcBef>
              <a:spcAft>
                <a:spcPts val="0"/>
              </a:spcAft>
              <a:buClr>
                <a:schemeClr val="tx1"/>
              </a:buClr>
              <a:buSzPct val="150000"/>
              <a:buFont typeface="Arial" pitchFamily="34" charset="0"/>
              <a:buChar char="•"/>
              <a:defRPr/>
            </a:pPr>
            <a:r>
              <a:rPr lang="en-US" sz="3200" b="1" dirty="0" smtClean="0">
                <a:latin typeface="+mn-lt"/>
                <a:cs typeface="+mn-cs"/>
              </a:rPr>
              <a:t>Multiple </a:t>
            </a:r>
            <a:r>
              <a:rPr lang="en-US" sz="3200" b="1" dirty="0">
                <a:latin typeface="+mn-lt"/>
                <a:cs typeface="+mn-cs"/>
              </a:rPr>
              <a:t>versions: </a:t>
            </a:r>
            <a:r>
              <a:rPr lang="en-US" sz="3200" b="1" dirty="0" smtClean="0">
                <a:latin typeface="+mn-lt"/>
                <a:cs typeface="+mn-cs"/>
              </a:rPr>
              <a:t>K-2, 3-5 </a:t>
            </a:r>
            <a:r>
              <a:rPr lang="en-US" sz="3200" b="1" dirty="0">
                <a:latin typeface="+mn-lt"/>
                <a:cs typeface="+mn-cs"/>
              </a:rPr>
              <a:t>and 6-12 </a:t>
            </a:r>
            <a:r>
              <a:rPr lang="en-US" sz="3200" b="1" dirty="0" smtClean="0">
                <a:latin typeface="+mn-lt"/>
                <a:cs typeface="+mn-cs"/>
              </a:rPr>
              <a:t>(grade </a:t>
            </a:r>
            <a:r>
              <a:rPr lang="en-US" sz="3200" b="1" dirty="0">
                <a:latin typeface="+mn-lt"/>
                <a:cs typeface="+mn-cs"/>
              </a:rPr>
              <a:t>appropriate </a:t>
            </a:r>
            <a:r>
              <a:rPr lang="en-US" sz="3200" b="1" dirty="0" smtClean="0">
                <a:latin typeface="+mn-lt"/>
                <a:cs typeface="+mn-cs"/>
              </a:rPr>
              <a:t>language and </a:t>
            </a:r>
            <a:r>
              <a:rPr lang="en-US" sz="3200" b="1" dirty="0">
                <a:latin typeface="+mn-lt"/>
                <a:cs typeface="+mn-cs"/>
              </a:rPr>
              <a:t>questions have been through an extensive validation process</a:t>
            </a:r>
            <a:r>
              <a:rPr lang="en-US" sz="3200" b="1" dirty="0" smtClean="0">
                <a:latin typeface="+mn-lt"/>
                <a:cs typeface="+mn-cs"/>
              </a:rPr>
              <a:t>)</a:t>
            </a:r>
          </a:p>
          <a:p>
            <a:pPr fontAlgn="auto">
              <a:lnSpc>
                <a:spcPts val="3000"/>
              </a:lnSpc>
              <a:spcBef>
                <a:spcPct val="20000"/>
              </a:spcBef>
              <a:spcAft>
                <a:spcPts val="0"/>
              </a:spcAft>
              <a:buClr>
                <a:schemeClr val="tx1"/>
              </a:buClr>
              <a:buSzPct val="150000"/>
              <a:defRPr/>
            </a:pPr>
            <a:endParaRPr lang="en-US" sz="3200" b="1" dirty="0"/>
          </a:p>
          <a:p>
            <a:pPr marL="457200" indent="-457200" fontAlgn="auto">
              <a:lnSpc>
                <a:spcPts val="3000"/>
              </a:lnSpc>
              <a:spcBef>
                <a:spcPct val="20000"/>
              </a:spcBef>
              <a:spcAft>
                <a:spcPts val="0"/>
              </a:spcAft>
              <a:buClr>
                <a:schemeClr val="tx1"/>
              </a:buClr>
              <a:buSzPct val="150000"/>
              <a:buFont typeface="Arial" panose="020B0604020202020204" pitchFamily="34" charset="0"/>
              <a:buChar char="•"/>
              <a:defRPr/>
            </a:pPr>
            <a:r>
              <a:rPr lang="en-US" sz="3200" b="1" dirty="0" smtClean="0">
                <a:solidFill>
                  <a:srgbClr val="0070C0"/>
                </a:solidFill>
              </a:rPr>
              <a:t>The K-2 survey will be read to students and responses will be entered for each student online.</a:t>
            </a:r>
            <a:endParaRPr lang="en-US" sz="3200" b="1" dirty="0">
              <a:solidFill>
                <a:srgbClr val="0070C0"/>
              </a:solidFill>
            </a:endParaRPr>
          </a:p>
          <a:p>
            <a:pPr fontAlgn="auto">
              <a:lnSpc>
                <a:spcPts val="3000"/>
              </a:lnSpc>
              <a:spcBef>
                <a:spcPct val="20000"/>
              </a:spcBef>
              <a:spcAft>
                <a:spcPts val="0"/>
              </a:spcAft>
              <a:buClr>
                <a:schemeClr val="tx1"/>
              </a:buClr>
              <a:buSzPct val="150000"/>
              <a:defRPr/>
            </a:pPr>
            <a:endParaRPr lang="en-US" sz="3200" b="1" dirty="0" smtClean="0">
              <a:solidFill>
                <a:srgbClr val="0070C0"/>
              </a:solidFill>
              <a:latin typeface="+mn-lt"/>
              <a:cs typeface="+mn-cs"/>
            </a:endParaRPr>
          </a:p>
          <a:p>
            <a:pPr marL="285750" indent="-285750" fontAlgn="auto">
              <a:lnSpc>
                <a:spcPts val="3000"/>
              </a:lnSpc>
              <a:spcBef>
                <a:spcPct val="20000"/>
              </a:spcBef>
              <a:spcAft>
                <a:spcPts val="0"/>
              </a:spcAft>
              <a:buClr>
                <a:schemeClr val="tx1"/>
              </a:buClr>
              <a:buSzPct val="150000"/>
              <a:buFont typeface="Arial" pitchFamily="34" charset="0"/>
              <a:buChar char="•"/>
              <a:defRPr/>
            </a:pPr>
            <a:r>
              <a:rPr lang="en-US" sz="3200" b="1" dirty="0" smtClean="0">
                <a:latin typeface="+mn-lt"/>
                <a:cs typeface="+mn-cs"/>
              </a:rPr>
              <a:t>The </a:t>
            </a:r>
            <a:r>
              <a:rPr lang="en-US" sz="3200" b="1" dirty="0">
                <a:latin typeface="+mn-lt"/>
                <a:cs typeface="+mn-cs"/>
              </a:rPr>
              <a:t>3-5 and the 6-12 surveys will be </a:t>
            </a:r>
            <a:r>
              <a:rPr lang="en-US" sz="3200" b="1" dirty="0" smtClean="0">
                <a:latin typeface="+mn-lt"/>
                <a:cs typeface="+mn-cs"/>
              </a:rPr>
              <a:t>						administered online</a:t>
            </a:r>
            <a:r>
              <a:rPr lang="en-US" sz="3200" b="1" dirty="0">
                <a:latin typeface="+mn-lt"/>
                <a:cs typeface="+mn-cs"/>
              </a:rPr>
              <a:t>.</a:t>
            </a:r>
          </a:p>
          <a:p>
            <a:pPr marL="285750" indent="-285750" fontAlgn="auto">
              <a:lnSpc>
                <a:spcPts val="3000"/>
              </a:lnSpc>
              <a:spcBef>
                <a:spcPct val="20000"/>
              </a:spcBef>
              <a:spcAft>
                <a:spcPts val="0"/>
              </a:spcAft>
              <a:buClr>
                <a:schemeClr val="tx1"/>
              </a:buClr>
              <a:buSzPct val="150000"/>
              <a:buFont typeface="Arial" pitchFamily="34" charset="0"/>
              <a:buChar char="•"/>
              <a:defRPr/>
            </a:pPr>
            <a:endParaRPr lang="en-US" sz="3200" b="1" dirty="0">
              <a:latin typeface="+mn-lt"/>
              <a:cs typeface="+mn-cs"/>
            </a:endParaRPr>
          </a:p>
          <a:p>
            <a:pPr marL="285750" indent="-285750" fontAlgn="auto">
              <a:lnSpc>
                <a:spcPts val="3000"/>
              </a:lnSpc>
              <a:spcBef>
                <a:spcPct val="20000"/>
              </a:spcBef>
              <a:spcAft>
                <a:spcPts val="0"/>
              </a:spcAft>
              <a:buClr>
                <a:schemeClr val="tx1"/>
              </a:buClr>
              <a:buSzPct val="150000"/>
              <a:buFont typeface="Arial" pitchFamily="34" charset="0"/>
              <a:buChar char="•"/>
              <a:defRPr/>
            </a:pPr>
            <a:r>
              <a:rPr lang="en-US" sz="3200" b="1" dirty="0">
                <a:solidFill>
                  <a:srgbClr val="0070C0"/>
                </a:solidFill>
                <a:latin typeface="+mn-lt"/>
                <a:cs typeface="+mn-cs"/>
              </a:rPr>
              <a:t>Student surveys are  administered </a:t>
            </a:r>
            <a:endParaRPr lang="en-US" sz="3200" b="1" dirty="0" smtClean="0">
              <a:solidFill>
                <a:srgbClr val="0070C0"/>
              </a:solidFill>
              <a:latin typeface="+mn-lt"/>
              <a:cs typeface="+mn-cs"/>
            </a:endParaRPr>
          </a:p>
          <a:p>
            <a:pPr fontAlgn="auto">
              <a:lnSpc>
                <a:spcPts val="3000"/>
              </a:lnSpc>
              <a:spcBef>
                <a:spcPct val="20000"/>
              </a:spcBef>
              <a:spcAft>
                <a:spcPts val="0"/>
              </a:spcAft>
              <a:buClr>
                <a:schemeClr val="tx1"/>
              </a:buClr>
              <a:buSzPct val="150000"/>
              <a:defRPr/>
            </a:pPr>
            <a:r>
              <a:rPr lang="en-US" sz="3200" b="1" dirty="0">
                <a:solidFill>
                  <a:srgbClr val="0070C0"/>
                </a:solidFill>
              </a:rPr>
              <a:t> </a:t>
            </a:r>
            <a:r>
              <a:rPr lang="en-US" sz="3200" b="1" dirty="0" smtClean="0">
                <a:solidFill>
                  <a:srgbClr val="0070C0"/>
                </a:solidFill>
              </a:rPr>
              <a:t>   </a:t>
            </a:r>
            <a:r>
              <a:rPr lang="en-US" sz="3200" b="1" dirty="0" smtClean="0">
                <a:solidFill>
                  <a:srgbClr val="0070C0"/>
                </a:solidFill>
                <a:latin typeface="+mn-lt"/>
                <a:cs typeface="+mn-cs"/>
              </a:rPr>
              <a:t>at </a:t>
            </a:r>
            <a:r>
              <a:rPr lang="en-US" sz="3200" b="1" dirty="0">
                <a:solidFill>
                  <a:srgbClr val="0070C0"/>
                </a:solidFill>
                <a:latin typeface="+mn-lt"/>
                <a:cs typeface="+mn-cs"/>
              </a:rPr>
              <a:t>the classroom level.</a:t>
            </a:r>
          </a:p>
          <a:p>
            <a:pPr marL="285750" indent="-285750" fontAlgn="auto">
              <a:lnSpc>
                <a:spcPts val="2160"/>
              </a:lnSpc>
              <a:spcBef>
                <a:spcPct val="20000"/>
              </a:spcBef>
              <a:spcAft>
                <a:spcPts val="0"/>
              </a:spcAft>
              <a:buClr>
                <a:schemeClr val="tx2"/>
              </a:buClr>
              <a:buSzPct val="150000"/>
              <a:buFont typeface="Arial" pitchFamily="34" charset="0"/>
              <a:buChar char="•"/>
              <a:defRPr/>
            </a:pPr>
            <a:endParaRPr lang="en-US" dirty="0">
              <a:latin typeface="+mn-lt"/>
              <a:cs typeface="+mn-cs"/>
            </a:endParaRPr>
          </a:p>
        </p:txBody>
      </p:sp>
      <p:pic>
        <p:nvPicPr>
          <p:cNvPr id="7065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667906">
            <a:off x="6040372" y="3956276"/>
            <a:ext cx="2696792" cy="241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537CC710-C139-134D-BCAE-BAD71A1747D8}" type="slidenum">
              <a:rPr lang="en-US" smtClean="0"/>
              <a:t>31</a:t>
            </a:fld>
            <a:endParaRPr lang="en-US" dirty="0"/>
          </a:p>
        </p:txBody>
      </p:sp>
    </p:spTree>
    <p:extLst>
      <p:ext uri="{BB962C8B-B14F-4D97-AF65-F5344CB8AC3E}">
        <p14:creationId xmlns:p14="http://schemas.microsoft.com/office/powerpoint/2010/main" val="19475753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4667" y="820594"/>
            <a:ext cx="8957733" cy="4003654"/>
          </a:xfrm>
        </p:spPr>
        <p:txBody>
          <a:bodyPr>
            <a:noAutofit/>
          </a:bodyPr>
          <a:lstStyle/>
          <a:p>
            <a:pPr marL="0" indent="0">
              <a:buNone/>
            </a:pPr>
            <a:r>
              <a:rPr lang="en-US" sz="4000" b="1" dirty="0" smtClean="0"/>
              <a:t>Districts and schools will use the Student Voice Survey Toolkit to support implementation of the sur</a:t>
            </a:r>
            <a:r>
              <a:rPr lang="en-US" sz="3600" b="1" dirty="0" smtClean="0"/>
              <a:t>vey.</a:t>
            </a:r>
          </a:p>
          <a:p>
            <a:pPr marL="0" indent="0">
              <a:buNone/>
            </a:pPr>
            <a:endParaRPr lang="en-US" sz="3600" b="1" dirty="0" smtClean="0"/>
          </a:p>
          <a:p>
            <a:pPr marL="0" indent="0">
              <a:buNone/>
            </a:pPr>
            <a:r>
              <a:rPr lang="en-US" sz="3600" b="1" dirty="0">
                <a:solidFill>
                  <a:srgbClr val="FF0000"/>
                </a:solidFill>
              </a:rPr>
              <a:t>http://education.ky.gov/teachers/HiEffTeach/Pages/Student-Voice-Survey.aspx</a:t>
            </a:r>
          </a:p>
        </p:txBody>
      </p:sp>
      <p:sp>
        <p:nvSpPr>
          <p:cNvPr id="4" name="Slide Number Placeholder 3"/>
          <p:cNvSpPr>
            <a:spLocks noGrp="1"/>
          </p:cNvSpPr>
          <p:nvPr>
            <p:ph type="sldNum" sz="quarter" idx="12"/>
          </p:nvPr>
        </p:nvSpPr>
        <p:spPr>
          <a:xfrm>
            <a:off x="8166538" y="6356350"/>
            <a:ext cx="520262" cy="365125"/>
          </a:xfrm>
        </p:spPr>
        <p:txBody>
          <a:bodyPr/>
          <a:lstStyle/>
          <a:p>
            <a:fld id="{537CC710-C139-134D-BCAE-BAD71A1747D8}" type="slidenum">
              <a:rPr lang="en-US" smtClean="0"/>
              <a:t>32</a:t>
            </a:fld>
            <a:endParaRPr lang="en-US" dirty="0"/>
          </a:p>
        </p:txBody>
      </p:sp>
      <p:sp>
        <p:nvSpPr>
          <p:cNvPr id="3" name="Title 2"/>
          <p:cNvSpPr>
            <a:spLocks noGrp="1"/>
          </p:cNvSpPr>
          <p:nvPr>
            <p:ph type="title"/>
          </p:nvPr>
        </p:nvSpPr>
        <p:spPr>
          <a:xfrm>
            <a:off x="189181" y="142677"/>
            <a:ext cx="8839200" cy="688719"/>
          </a:xfrm>
        </p:spPr>
        <p:txBody>
          <a:bodyPr>
            <a:noAutofit/>
          </a:bodyPr>
          <a:lstStyle/>
          <a:p>
            <a:r>
              <a:rPr lang="en-US" sz="3800" b="1" i="1" dirty="0" smtClean="0">
                <a:effectLst>
                  <a:outerShdw blurRad="38100" dist="38100" dir="2700000" algn="tl">
                    <a:srgbClr val="000000">
                      <a:alpha val="43137"/>
                    </a:srgbClr>
                  </a:outerShdw>
                </a:effectLst>
              </a:rPr>
              <a:t>KY’s Administration of the Survey :</a:t>
            </a:r>
            <a:endParaRPr lang="en-US" sz="3800" b="1" i="1" dirty="0">
              <a:effectLst>
                <a:outerShdw blurRad="38100" dist="38100" dir="2700000" algn="tl">
                  <a:srgbClr val="000000">
                    <a:alpha val="43137"/>
                  </a:srgbClr>
                </a:outerShdw>
              </a:effectLst>
            </a:endParaRPr>
          </a:p>
        </p:txBody>
      </p:sp>
      <p:sp>
        <p:nvSpPr>
          <p:cNvPr id="5" name="Flowchart: Alternate Process 4"/>
          <p:cNvSpPr/>
          <p:nvPr/>
        </p:nvSpPr>
        <p:spPr>
          <a:xfrm rot="20608580">
            <a:off x="3998609" y="4890878"/>
            <a:ext cx="4602897" cy="1222762"/>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effectLst>
                  <a:outerShdw blurRad="38100" dist="38100" dir="2700000" algn="tl">
                    <a:srgbClr val="000000">
                      <a:alpha val="43137"/>
                    </a:srgbClr>
                  </a:outerShdw>
                </a:effectLst>
              </a:rPr>
              <a:t>S.T.U.D.E.N.T</a:t>
            </a:r>
            <a:r>
              <a:rPr lang="en-US" sz="3600" b="1" dirty="0">
                <a:solidFill>
                  <a:schemeClr val="bg1"/>
                </a:solidFill>
                <a:effectLst>
                  <a:outerShdw blurRad="38100" dist="38100" dir="2700000" algn="tl">
                    <a:srgbClr val="000000">
                      <a:alpha val="43137"/>
                    </a:srgbClr>
                  </a:outerShdw>
                </a:effectLst>
              </a:rPr>
              <a:t>.</a:t>
            </a:r>
          </a:p>
          <a:p>
            <a:pPr algn="ctr"/>
            <a:r>
              <a:rPr lang="en-US" sz="3600" b="1" dirty="0" smtClean="0">
                <a:solidFill>
                  <a:schemeClr val="bg1"/>
                </a:solidFill>
                <a:effectLst>
                  <a:outerShdw blurRad="38100" dist="38100" dir="2700000" algn="tl">
                    <a:srgbClr val="000000">
                      <a:alpha val="43137"/>
                    </a:srgbClr>
                  </a:outerShdw>
                </a:effectLst>
              </a:rPr>
              <a:t>Voice Survey</a:t>
            </a:r>
            <a:endParaRPr lang="en-US" sz="3600" b="1" dirty="0">
              <a:solidFill>
                <a:schemeClr val="bg1"/>
              </a:solidFill>
              <a:effectLst>
                <a:outerShdw blurRad="38100" dist="38100" dir="2700000" algn="tl">
                  <a:srgbClr val="000000">
                    <a:alpha val="43137"/>
                  </a:srgbClr>
                </a:outerShdw>
              </a:effectLst>
            </a:endParaRPr>
          </a:p>
          <a:p>
            <a:pPr algn="ctr"/>
            <a:endParaRPr lang="en-US" dirty="0"/>
          </a:p>
        </p:txBody>
      </p:sp>
      <p:pic>
        <p:nvPicPr>
          <p:cNvPr id="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667906">
            <a:off x="358589" y="4767757"/>
            <a:ext cx="1815737" cy="1624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826161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483" y="938047"/>
            <a:ext cx="8781393" cy="5783427"/>
          </a:xfrm>
        </p:spPr>
        <p:txBody>
          <a:bodyPr>
            <a:normAutofit/>
          </a:bodyPr>
          <a:lstStyle/>
          <a:p>
            <a:pPr lvl="0"/>
            <a:r>
              <a:rPr lang="en-US" sz="2800" b="1" dirty="0">
                <a:solidFill>
                  <a:srgbClr val="FF0000"/>
                </a:solidFill>
              </a:rPr>
              <a:t>All teachers in the pilot </a:t>
            </a:r>
            <a:r>
              <a:rPr lang="en-US" sz="2800" b="1" u="sng" dirty="0" smtClean="0">
                <a:solidFill>
                  <a:srgbClr val="FF0000"/>
                </a:solidFill>
              </a:rPr>
              <a:t>must</a:t>
            </a:r>
            <a:r>
              <a:rPr lang="en-US" sz="2800" b="1" dirty="0" smtClean="0">
                <a:solidFill>
                  <a:srgbClr val="FF0000"/>
                </a:solidFill>
              </a:rPr>
              <a:t> participate </a:t>
            </a:r>
            <a:r>
              <a:rPr lang="en-US" sz="2800" b="1" dirty="0">
                <a:solidFill>
                  <a:srgbClr val="FF0000"/>
                </a:solidFill>
              </a:rPr>
              <a:t>in the Student Voice survey.  </a:t>
            </a:r>
            <a:endParaRPr lang="en-US" sz="2800" b="1" dirty="0" smtClean="0">
              <a:solidFill>
                <a:srgbClr val="FF0000"/>
              </a:solidFill>
            </a:endParaRPr>
          </a:p>
          <a:p>
            <a:pPr lvl="0"/>
            <a:r>
              <a:rPr lang="en-US" sz="2800" dirty="0" smtClean="0"/>
              <a:t>Any </a:t>
            </a:r>
            <a:r>
              <a:rPr lang="en-US" sz="2800" dirty="0"/>
              <a:t>teacher in the district is eligible to participate. </a:t>
            </a:r>
            <a:endParaRPr lang="en-US" sz="2800" dirty="0" smtClean="0"/>
          </a:p>
          <a:p>
            <a:pPr lvl="0"/>
            <a:r>
              <a:rPr lang="en-US" sz="2800" dirty="0" smtClean="0"/>
              <a:t>Building </a:t>
            </a:r>
            <a:r>
              <a:rPr lang="en-US" sz="2800" dirty="0"/>
              <a:t>principals will determine any additional teachers (beyond those participating in the pilot) to administer the student voice </a:t>
            </a:r>
            <a:r>
              <a:rPr lang="en-US" sz="2800" dirty="0" smtClean="0"/>
              <a:t>survey.</a:t>
            </a:r>
            <a:endParaRPr lang="en-US" sz="2800" dirty="0"/>
          </a:p>
          <a:p>
            <a:pPr lvl="0"/>
            <a:r>
              <a:rPr lang="en-US" sz="2800" dirty="0"/>
              <a:t>The district will determine the number of sections/classes required per teacher to participate in the survey.  </a:t>
            </a:r>
            <a:endParaRPr lang="en-US" sz="2800" dirty="0" smtClean="0"/>
          </a:p>
          <a:p>
            <a:pPr lvl="0"/>
            <a:r>
              <a:rPr lang="en-US" sz="2800" dirty="0" smtClean="0"/>
              <a:t>Participating </a:t>
            </a:r>
            <a:r>
              <a:rPr lang="en-US" sz="2800" dirty="0"/>
              <a:t>teachers must have a minimum of one section respond to the </a:t>
            </a:r>
            <a:r>
              <a:rPr lang="en-US" sz="2800" dirty="0" smtClean="0"/>
              <a:t>survey</a:t>
            </a:r>
            <a:r>
              <a:rPr lang="en-US" sz="2800" dirty="0"/>
              <a:t>.</a:t>
            </a:r>
          </a:p>
          <a:p>
            <a:pPr marL="0" indent="0">
              <a:buNone/>
            </a:pPr>
            <a:endParaRPr lang="en-US" dirty="0"/>
          </a:p>
        </p:txBody>
      </p:sp>
      <p:sp>
        <p:nvSpPr>
          <p:cNvPr id="4" name="Slide Number Placeholder 3"/>
          <p:cNvSpPr>
            <a:spLocks noGrp="1"/>
          </p:cNvSpPr>
          <p:nvPr>
            <p:ph type="sldNum" sz="quarter" idx="12"/>
          </p:nvPr>
        </p:nvSpPr>
        <p:spPr/>
        <p:txBody>
          <a:bodyPr/>
          <a:lstStyle/>
          <a:p>
            <a:fld id="{537CC710-C139-134D-BCAE-BAD71A1747D8}" type="slidenum">
              <a:rPr lang="en-US" smtClean="0"/>
              <a:t>33</a:t>
            </a:fld>
            <a:endParaRPr lang="en-US" dirty="0"/>
          </a:p>
        </p:txBody>
      </p:sp>
      <p:sp>
        <p:nvSpPr>
          <p:cNvPr id="2" name="Title 1"/>
          <p:cNvSpPr>
            <a:spLocks noGrp="1"/>
          </p:cNvSpPr>
          <p:nvPr>
            <p:ph type="title"/>
          </p:nvPr>
        </p:nvSpPr>
        <p:spPr>
          <a:xfrm>
            <a:off x="457200" y="148514"/>
            <a:ext cx="8229600" cy="623996"/>
          </a:xfrm>
        </p:spPr>
        <p:txBody>
          <a:bodyPr>
            <a:normAutofit fontScale="90000"/>
          </a:bodyPr>
          <a:lstStyle/>
          <a:p>
            <a:r>
              <a:rPr lang="en-US" b="1" dirty="0" smtClean="0">
                <a:effectLst>
                  <a:outerShdw blurRad="38100" dist="38100" dir="2700000" algn="tl">
                    <a:srgbClr val="000000">
                      <a:alpha val="43137"/>
                    </a:srgbClr>
                  </a:outerShdw>
                </a:effectLst>
              </a:rPr>
              <a:t>Guidance for Survey Implementation</a:t>
            </a:r>
            <a:endParaRPr lang="en-US" b="1" dirty="0">
              <a:effectLst>
                <a:outerShdw blurRad="38100" dist="38100" dir="2700000" algn="tl">
                  <a:srgbClr val="000000">
                    <a:alpha val="43137"/>
                  </a:srgbClr>
                </a:outerShdw>
              </a:effectLst>
            </a:endParaRPr>
          </a:p>
        </p:txBody>
      </p:sp>
      <p:sp>
        <p:nvSpPr>
          <p:cNvPr id="5" name="TextBox 4"/>
          <p:cNvSpPr txBox="1"/>
          <p:nvPr/>
        </p:nvSpPr>
        <p:spPr>
          <a:xfrm>
            <a:off x="5470634" y="5756967"/>
            <a:ext cx="3060710" cy="461665"/>
          </a:xfrm>
          <a:prstGeom prst="rect">
            <a:avLst/>
          </a:prstGeom>
          <a:solidFill>
            <a:srgbClr val="FFFF00"/>
          </a:solidFill>
        </p:spPr>
        <p:txBody>
          <a:bodyPr wrap="none" rtlCol="0">
            <a:spAutoFit/>
          </a:bodyPr>
          <a:lstStyle/>
          <a:p>
            <a:r>
              <a:rPr lang="en-US" sz="2400" b="1" dirty="0" smtClean="0"/>
              <a:t>FAQ Packet pages  5-8</a:t>
            </a:r>
            <a:endParaRPr lang="en-US" sz="2400" b="1" dirty="0"/>
          </a:p>
        </p:txBody>
      </p:sp>
    </p:spTree>
    <p:extLst>
      <p:ext uri="{BB962C8B-B14F-4D97-AF65-F5344CB8AC3E}">
        <p14:creationId xmlns:p14="http://schemas.microsoft.com/office/powerpoint/2010/main" val="3491460984"/>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smtClean="0"/>
              <a:t>The Toolkit includes </a:t>
            </a:r>
            <a:r>
              <a:rPr lang="en-US" u="sng" dirty="0" smtClean="0">
                <a:effectLst>
                  <a:outerShdw blurRad="38100" dist="38100" dir="2700000" algn="tl">
                    <a:srgbClr val="000000">
                      <a:alpha val="43137"/>
                    </a:srgbClr>
                  </a:outerShdw>
                </a:effectLst>
              </a:rPr>
              <a:t>specific</a:t>
            </a:r>
            <a:r>
              <a:rPr lang="en-US" dirty="0" smtClean="0"/>
              <a:t> responsibilities for the </a:t>
            </a:r>
          </a:p>
          <a:p>
            <a:pPr>
              <a:buFont typeface="Wingdings" panose="05000000000000000000" pitchFamily="2" charset="2"/>
              <a:buChar char="ü"/>
            </a:pPr>
            <a:r>
              <a:rPr lang="en-US" dirty="0" smtClean="0"/>
              <a:t> </a:t>
            </a:r>
            <a:r>
              <a:rPr lang="en-US" dirty="0"/>
              <a:t>	</a:t>
            </a:r>
            <a:r>
              <a:rPr lang="en-US" dirty="0" smtClean="0">
                <a:effectLst>
                  <a:outerShdw blurRad="38100" dist="38100" dir="2700000" algn="tl">
                    <a:srgbClr val="000000">
                      <a:alpha val="43137"/>
                    </a:srgbClr>
                  </a:outerShdw>
                </a:effectLst>
              </a:rPr>
              <a:t>District Point of Contact</a:t>
            </a:r>
          </a:p>
          <a:p>
            <a:pPr>
              <a:buFont typeface="Wingdings" panose="05000000000000000000" pitchFamily="2" charset="2"/>
              <a:buChar char="ü"/>
            </a:pPr>
            <a:r>
              <a:rPr lang="en-US" dirty="0" smtClean="0">
                <a:effectLst>
                  <a:outerShdw blurRad="38100" dist="38100" dir="2700000" algn="tl">
                    <a:srgbClr val="000000">
                      <a:alpha val="43137"/>
                    </a:srgbClr>
                  </a:outerShdw>
                </a:effectLst>
              </a:rPr>
              <a:t>       Infinite Campus Coordinators</a:t>
            </a:r>
            <a:endParaRPr lang="en-US" dirty="0">
              <a:effectLst>
                <a:outerShdw blurRad="38100" dist="38100" dir="2700000" algn="tl">
                  <a:srgbClr val="000000">
                    <a:alpha val="43137"/>
                  </a:srgbClr>
                </a:outerShdw>
              </a:effectLst>
            </a:endParaRPr>
          </a:p>
          <a:p>
            <a:pPr>
              <a:buFont typeface="Wingdings" panose="05000000000000000000" pitchFamily="2" charset="2"/>
              <a:buChar char="ü"/>
            </a:pPr>
            <a:r>
              <a:rPr lang="en-US" dirty="0">
                <a:effectLst>
                  <a:outerShdw blurRad="38100" dist="38100" dir="2700000" algn="tl">
                    <a:srgbClr val="000000">
                      <a:alpha val="43137"/>
                    </a:srgbClr>
                  </a:outerShdw>
                </a:effectLst>
              </a:rPr>
              <a:t> </a:t>
            </a:r>
            <a:r>
              <a:rPr lang="en-US" dirty="0" smtClean="0">
                <a:effectLst>
                  <a:outerShdw blurRad="38100" dist="38100" dir="2700000" algn="tl">
                    <a:srgbClr val="000000">
                      <a:alpha val="43137"/>
                    </a:srgbClr>
                  </a:outerShdw>
                </a:effectLst>
              </a:rPr>
              <a:t>	Building Principals</a:t>
            </a:r>
          </a:p>
          <a:p>
            <a:pPr>
              <a:buFont typeface="Wingdings" panose="05000000000000000000" pitchFamily="2" charset="2"/>
              <a:buChar char="ü"/>
            </a:pPr>
            <a:r>
              <a:rPr lang="en-US" dirty="0">
                <a:effectLst>
                  <a:outerShdw blurRad="38100" dist="38100" dir="2700000" algn="tl">
                    <a:srgbClr val="000000">
                      <a:alpha val="43137"/>
                    </a:srgbClr>
                  </a:outerShdw>
                </a:effectLst>
              </a:rPr>
              <a:t> </a:t>
            </a:r>
            <a:r>
              <a:rPr lang="en-US" dirty="0" smtClean="0">
                <a:effectLst>
                  <a:outerShdw blurRad="38100" dist="38100" dir="2700000" algn="tl">
                    <a:srgbClr val="000000">
                      <a:alpha val="43137"/>
                    </a:srgbClr>
                  </a:outerShdw>
                </a:effectLst>
              </a:rPr>
              <a:t>     Teachers</a:t>
            </a:r>
          </a:p>
        </p:txBody>
      </p:sp>
      <p:sp>
        <p:nvSpPr>
          <p:cNvPr id="4" name="Slide Number Placeholder 3"/>
          <p:cNvSpPr>
            <a:spLocks noGrp="1"/>
          </p:cNvSpPr>
          <p:nvPr>
            <p:ph type="sldNum" sz="quarter" idx="12"/>
          </p:nvPr>
        </p:nvSpPr>
        <p:spPr/>
        <p:txBody>
          <a:bodyPr/>
          <a:lstStyle/>
          <a:p>
            <a:fld id="{537CC710-C139-134D-BCAE-BAD71A1747D8}" type="slidenum">
              <a:rPr lang="en-US" smtClean="0"/>
              <a:t>34</a:t>
            </a:fld>
            <a:endParaRPr lang="en-US" dirty="0"/>
          </a:p>
        </p:txBody>
      </p:sp>
      <p:sp>
        <p:nvSpPr>
          <p:cNvPr id="2" name="Title 1"/>
          <p:cNvSpPr>
            <a:spLocks noGrp="1"/>
          </p:cNvSpPr>
          <p:nvPr>
            <p:ph type="title"/>
          </p:nvPr>
        </p:nvSpPr>
        <p:spPr/>
        <p:txBody>
          <a:bodyPr>
            <a:normAutofit fontScale="90000"/>
          </a:bodyPr>
          <a:lstStyle/>
          <a:p>
            <a:r>
              <a:rPr lang="en-US" b="1" dirty="0">
                <a:effectLst>
                  <a:outerShdw blurRad="38100" dist="38100" dir="2700000" algn="tl">
                    <a:srgbClr val="000000">
                      <a:alpha val="43137"/>
                    </a:srgbClr>
                  </a:outerShdw>
                </a:effectLst>
              </a:rPr>
              <a:t>Guidance for Survey Implementation</a:t>
            </a:r>
            <a:endParaRPr lang="en-US" dirty="0">
              <a:effectLst>
                <a:outerShdw blurRad="38100" dist="38100" dir="2700000" algn="tl">
                  <a:srgbClr val="000000">
                    <a:alpha val="43137"/>
                  </a:srgbClr>
                </a:outerShdw>
              </a:effectLst>
            </a:endParaRPr>
          </a:p>
        </p:txBody>
      </p:sp>
      <p:pic>
        <p:nvPicPr>
          <p:cNvPr id="1026" name="Picture 2" descr="C:\Users\rwoosley\AppData\Local\Microsoft\Windows\Temporary Internet Files\Content.IE5\IHF064J7\MP90038265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554014"/>
            <a:ext cx="2464676" cy="3959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263478"/>
      </p:ext>
    </p:extLst>
  </p:cSld>
  <p:clrMapOvr>
    <a:masterClrMapping/>
  </p:clrMapOvr>
  <p:transition spd="slow">
    <p:cove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717" y="1095703"/>
            <a:ext cx="8781393" cy="4958255"/>
          </a:xfrm>
        </p:spPr>
        <p:txBody>
          <a:bodyPr>
            <a:normAutofit fontScale="92500"/>
          </a:bodyPr>
          <a:lstStyle/>
          <a:p>
            <a:pPr lvl="0"/>
            <a:r>
              <a:rPr lang="en-US" sz="3600" b="1" dirty="0"/>
              <a:t>Building Principals will identify adult Student Voice Survey administrators to proctor </a:t>
            </a:r>
            <a:br>
              <a:rPr lang="en-US" sz="3600" b="1" dirty="0"/>
            </a:br>
            <a:r>
              <a:rPr lang="en-US" sz="3600" b="1" dirty="0"/>
              <a:t>K-2 students who participate in the Student Voice Survey. </a:t>
            </a:r>
            <a:endParaRPr lang="en-US" sz="3600" b="1" dirty="0" smtClean="0"/>
          </a:p>
          <a:p>
            <a:pPr marL="0" lvl="0" indent="0">
              <a:buNone/>
            </a:pPr>
            <a:endParaRPr lang="en-US" sz="3600" b="1" dirty="0" smtClean="0"/>
          </a:p>
          <a:p>
            <a:pPr lvl="0"/>
            <a:r>
              <a:rPr lang="en-US" sz="3600" b="1" dirty="0" smtClean="0"/>
              <a:t>The </a:t>
            </a:r>
            <a:r>
              <a:rPr lang="en-US" sz="3600" b="1" dirty="0"/>
              <a:t>proctor should be someone familiar to the students; but </a:t>
            </a:r>
            <a:r>
              <a:rPr lang="en-US" sz="3600" b="1" dirty="0">
                <a:solidFill>
                  <a:srgbClr val="FF0000"/>
                </a:solidFill>
              </a:rPr>
              <a:t>Should Not</a:t>
            </a:r>
            <a:r>
              <a:rPr lang="en-US" sz="3600" b="1" dirty="0"/>
              <a:t> be the classroom teacher that is the focus of the survey.</a:t>
            </a:r>
          </a:p>
          <a:p>
            <a:endParaRPr lang="en-US" dirty="0"/>
          </a:p>
        </p:txBody>
      </p:sp>
      <p:sp>
        <p:nvSpPr>
          <p:cNvPr id="4" name="Slide Number Placeholder 3"/>
          <p:cNvSpPr>
            <a:spLocks noGrp="1"/>
          </p:cNvSpPr>
          <p:nvPr>
            <p:ph type="sldNum" sz="quarter" idx="12"/>
          </p:nvPr>
        </p:nvSpPr>
        <p:spPr/>
        <p:txBody>
          <a:bodyPr/>
          <a:lstStyle/>
          <a:p>
            <a:fld id="{537CC710-C139-134D-BCAE-BAD71A1747D8}" type="slidenum">
              <a:rPr lang="en-US" smtClean="0"/>
              <a:t>35</a:t>
            </a:fld>
            <a:endParaRPr lang="en-US" dirty="0"/>
          </a:p>
        </p:txBody>
      </p:sp>
      <p:sp>
        <p:nvSpPr>
          <p:cNvPr id="2" name="Title 1"/>
          <p:cNvSpPr>
            <a:spLocks noGrp="1"/>
          </p:cNvSpPr>
          <p:nvPr>
            <p:ph type="title"/>
          </p:nvPr>
        </p:nvSpPr>
        <p:spPr>
          <a:xfrm>
            <a:off x="457200" y="274638"/>
            <a:ext cx="8229600" cy="560934"/>
          </a:xfrm>
        </p:spPr>
        <p:txBody>
          <a:bodyPr>
            <a:noAutofit/>
          </a:bodyPr>
          <a:lstStyle/>
          <a:p>
            <a:r>
              <a:rPr lang="en-US" sz="4800" b="1" dirty="0" smtClean="0">
                <a:effectLst>
                  <a:outerShdw blurRad="38100" dist="38100" dir="2700000" algn="tl">
                    <a:srgbClr val="000000">
                      <a:alpha val="43137"/>
                    </a:srgbClr>
                  </a:outerShdw>
                </a:effectLst>
              </a:rPr>
              <a:t>K-2 Survey Protocol</a:t>
            </a:r>
            <a:endParaRPr lang="en-US" sz="4800" b="1" dirty="0">
              <a:effectLst>
                <a:outerShdw blurRad="38100" dist="38100" dir="2700000" algn="tl">
                  <a:srgbClr val="000000">
                    <a:alpha val="43137"/>
                  </a:srgbClr>
                </a:outerShdw>
              </a:effectLst>
            </a:endParaRPr>
          </a:p>
        </p:txBody>
      </p:sp>
      <p:sp>
        <p:nvSpPr>
          <p:cNvPr id="5" name="TextBox 4"/>
          <p:cNvSpPr txBox="1"/>
          <p:nvPr/>
        </p:nvSpPr>
        <p:spPr>
          <a:xfrm>
            <a:off x="1986455" y="5628290"/>
            <a:ext cx="2396810" cy="461665"/>
          </a:xfrm>
          <a:prstGeom prst="rect">
            <a:avLst/>
          </a:prstGeom>
          <a:solidFill>
            <a:srgbClr val="FFFF00"/>
          </a:solidFill>
        </p:spPr>
        <p:txBody>
          <a:bodyPr wrap="none" rtlCol="0">
            <a:spAutoFit/>
          </a:bodyPr>
          <a:lstStyle/>
          <a:p>
            <a:r>
              <a:rPr lang="en-US" sz="2400" b="1" dirty="0" smtClean="0"/>
              <a:t>Packet pages  1-4</a:t>
            </a:r>
            <a:endParaRPr lang="en-US" sz="2400" b="1" dirty="0"/>
          </a:p>
        </p:txBody>
      </p:sp>
    </p:spTree>
    <p:extLst>
      <p:ext uri="{BB962C8B-B14F-4D97-AF65-F5344CB8AC3E}">
        <p14:creationId xmlns:p14="http://schemas.microsoft.com/office/powerpoint/2010/main" val="356792435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717" y="1453274"/>
            <a:ext cx="8781393" cy="4958255"/>
          </a:xfrm>
        </p:spPr>
        <p:txBody>
          <a:bodyPr>
            <a:normAutofit fontScale="92500" lnSpcReduction="20000"/>
          </a:bodyPr>
          <a:lstStyle/>
          <a:p>
            <a:pPr lvl="0"/>
            <a:r>
              <a:rPr lang="en-US" sz="4400" dirty="0">
                <a:effectLst>
                  <a:outerShdw blurRad="38100" dist="38100" dir="2700000" algn="tl">
                    <a:srgbClr val="000000">
                      <a:alpha val="43137"/>
                    </a:srgbClr>
                  </a:outerShdw>
                </a:effectLst>
              </a:rPr>
              <a:t>The proctoring process will be one on </a:t>
            </a:r>
            <a:r>
              <a:rPr lang="en-US" sz="4400" dirty="0" smtClean="0">
                <a:effectLst>
                  <a:outerShdw blurRad="38100" dist="38100" dir="2700000" algn="tl">
                    <a:srgbClr val="000000">
                      <a:alpha val="43137"/>
                    </a:srgbClr>
                  </a:outerShdw>
                </a:effectLst>
              </a:rPr>
              <a:t>one</a:t>
            </a:r>
          </a:p>
          <a:p>
            <a:pPr marL="0" lvl="0" indent="0">
              <a:buNone/>
            </a:pPr>
            <a:endParaRPr lang="en-US" sz="4400" dirty="0" smtClean="0">
              <a:effectLst>
                <a:outerShdw blurRad="38100" dist="38100" dir="2700000" algn="tl">
                  <a:srgbClr val="000000">
                    <a:alpha val="43137"/>
                  </a:srgbClr>
                </a:outerShdw>
              </a:effectLst>
            </a:endParaRPr>
          </a:p>
          <a:p>
            <a:pPr lvl="0"/>
            <a:r>
              <a:rPr lang="en-US" sz="4400" dirty="0" smtClean="0">
                <a:effectLst>
                  <a:outerShdw blurRad="38100" dist="38100" dir="2700000" algn="tl">
                    <a:srgbClr val="000000">
                      <a:alpha val="43137"/>
                    </a:srgbClr>
                  </a:outerShdw>
                </a:effectLst>
              </a:rPr>
              <a:t> </a:t>
            </a:r>
            <a:r>
              <a:rPr lang="en-US" sz="4400" dirty="0">
                <a:effectLst>
                  <a:outerShdw blurRad="38100" dist="38100" dir="2700000" algn="tl">
                    <a:srgbClr val="000000">
                      <a:alpha val="43137"/>
                    </a:srgbClr>
                  </a:outerShdw>
                </a:effectLst>
              </a:rPr>
              <a:t>R</a:t>
            </a:r>
            <a:r>
              <a:rPr lang="en-US" sz="4400" dirty="0" smtClean="0">
                <a:effectLst>
                  <a:outerShdw blurRad="38100" dist="38100" dir="2700000" algn="tl">
                    <a:srgbClr val="000000">
                      <a:alpha val="43137"/>
                    </a:srgbClr>
                  </a:outerShdw>
                </a:effectLst>
              </a:rPr>
              <a:t>eading </a:t>
            </a:r>
            <a:r>
              <a:rPr lang="en-US" sz="4400" dirty="0">
                <a:effectLst>
                  <a:outerShdw blurRad="38100" dist="38100" dir="2700000" algn="tl">
                    <a:srgbClr val="000000">
                      <a:alpha val="43137"/>
                    </a:srgbClr>
                  </a:outerShdw>
                </a:effectLst>
              </a:rPr>
              <a:t>and clarifying Student Voice Survey </a:t>
            </a:r>
            <a:r>
              <a:rPr lang="en-US" sz="4400" dirty="0" smtClean="0">
                <a:effectLst>
                  <a:outerShdw blurRad="38100" dist="38100" dir="2700000" algn="tl">
                    <a:srgbClr val="000000">
                      <a:alpha val="43137"/>
                    </a:srgbClr>
                  </a:outerShdw>
                </a:effectLst>
              </a:rPr>
              <a:t>questions</a:t>
            </a:r>
          </a:p>
          <a:p>
            <a:pPr marL="0" lvl="0" indent="0">
              <a:buNone/>
            </a:pPr>
            <a:endParaRPr lang="en-US" sz="4400" dirty="0" smtClean="0">
              <a:effectLst>
                <a:outerShdw blurRad="38100" dist="38100" dir="2700000" algn="tl">
                  <a:srgbClr val="000000">
                    <a:alpha val="43137"/>
                  </a:srgbClr>
                </a:outerShdw>
              </a:effectLst>
            </a:endParaRPr>
          </a:p>
          <a:p>
            <a:pPr lvl="0"/>
            <a:r>
              <a:rPr lang="en-US" sz="4400" dirty="0">
                <a:effectLst>
                  <a:outerShdw blurRad="38100" dist="38100" dir="2700000" algn="tl">
                    <a:srgbClr val="000000">
                      <a:alpha val="43137"/>
                    </a:srgbClr>
                  </a:outerShdw>
                </a:effectLst>
              </a:rPr>
              <a:t>I</a:t>
            </a:r>
            <a:r>
              <a:rPr lang="en-US" sz="4400" dirty="0" smtClean="0">
                <a:effectLst>
                  <a:outerShdw blurRad="38100" dist="38100" dir="2700000" algn="tl">
                    <a:srgbClr val="000000">
                      <a:alpha val="43137"/>
                    </a:srgbClr>
                  </a:outerShdw>
                </a:effectLst>
              </a:rPr>
              <a:t>nputting </a:t>
            </a:r>
            <a:r>
              <a:rPr lang="en-US" sz="4400" dirty="0">
                <a:effectLst>
                  <a:outerShdw blurRad="38100" dist="38100" dir="2700000" algn="tl">
                    <a:srgbClr val="000000">
                      <a:alpha val="43137"/>
                    </a:srgbClr>
                  </a:outerShdw>
                </a:effectLst>
              </a:rPr>
              <a:t>individual student responses into Infinite Campus.</a:t>
            </a:r>
          </a:p>
        </p:txBody>
      </p:sp>
      <p:sp>
        <p:nvSpPr>
          <p:cNvPr id="4" name="Slide Number Placeholder 3"/>
          <p:cNvSpPr>
            <a:spLocks noGrp="1"/>
          </p:cNvSpPr>
          <p:nvPr>
            <p:ph type="sldNum" sz="quarter" idx="12"/>
          </p:nvPr>
        </p:nvSpPr>
        <p:spPr/>
        <p:txBody>
          <a:bodyPr/>
          <a:lstStyle/>
          <a:p>
            <a:fld id="{537CC710-C139-134D-BCAE-BAD71A1747D8}" type="slidenum">
              <a:rPr lang="en-US" smtClean="0"/>
              <a:t>36</a:t>
            </a:fld>
            <a:endParaRPr lang="en-US" dirty="0"/>
          </a:p>
        </p:txBody>
      </p:sp>
      <p:sp>
        <p:nvSpPr>
          <p:cNvPr id="2" name="Title 1"/>
          <p:cNvSpPr>
            <a:spLocks noGrp="1"/>
          </p:cNvSpPr>
          <p:nvPr>
            <p:ph type="title"/>
          </p:nvPr>
        </p:nvSpPr>
        <p:spPr>
          <a:xfrm>
            <a:off x="457200" y="274638"/>
            <a:ext cx="8229600" cy="560934"/>
          </a:xfrm>
        </p:spPr>
        <p:txBody>
          <a:bodyPr>
            <a:noAutofit/>
          </a:bodyPr>
          <a:lstStyle/>
          <a:p>
            <a:r>
              <a:rPr lang="en-US" sz="4800" b="1" dirty="0" smtClean="0">
                <a:effectLst>
                  <a:outerShdw blurRad="38100" dist="38100" dir="2700000" algn="tl">
                    <a:srgbClr val="000000">
                      <a:alpha val="43137"/>
                    </a:srgbClr>
                  </a:outerShdw>
                </a:effectLst>
              </a:rPr>
              <a:t>K-2 Survey Protocol</a:t>
            </a:r>
            <a:endParaRPr lang="en-US" sz="4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16091470"/>
      </p:ext>
    </p:extLst>
  </p:cSld>
  <p:clrMapOvr>
    <a:masterClrMapping/>
  </p:clrMapOvr>
  <p:transition spd="slow">
    <p:cove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03586"/>
            <a:ext cx="4785284" cy="5252764"/>
          </a:xfrm>
        </p:spPr>
        <p:txBody>
          <a:bodyPr/>
          <a:lstStyle/>
          <a:p>
            <a:pPr marL="0" indent="0">
              <a:buNone/>
            </a:pPr>
            <a:r>
              <a:rPr lang="en-US" b="1" dirty="0" smtClean="0"/>
              <a:t>Now, let’s connect KY S.T.U.D.E.N.T. Voice to the Framework.</a:t>
            </a:r>
            <a:endParaRPr lang="en-US" b="1" dirty="0"/>
          </a:p>
        </p:txBody>
      </p:sp>
      <p:sp>
        <p:nvSpPr>
          <p:cNvPr id="5" name="Slide Number Placeholder 4"/>
          <p:cNvSpPr>
            <a:spLocks noGrp="1"/>
          </p:cNvSpPr>
          <p:nvPr>
            <p:ph type="sldNum" sz="quarter" idx="12"/>
          </p:nvPr>
        </p:nvSpPr>
        <p:spPr/>
        <p:txBody>
          <a:bodyPr/>
          <a:lstStyle/>
          <a:p>
            <a:fld id="{537CC710-C139-134D-BCAE-BAD71A1747D8}" type="slidenum">
              <a:rPr lang="en-US" smtClean="0"/>
              <a:t>37</a:t>
            </a:fld>
            <a:endParaRPr lang="en-US" dirty="0"/>
          </a:p>
        </p:txBody>
      </p:sp>
      <p:sp>
        <p:nvSpPr>
          <p:cNvPr id="2" name="Title 1"/>
          <p:cNvSpPr>
            <a:spLocks noGrp="1"/>
          </p:cNvSpPr>
          <p:nvPr>
            <p:ph type="title"/>
          </p:nvPr>
        </p:nvSpPr>
        <p:spPr>
          <a:xfrm>
            <a:off x="457200" y="0"/>
            <a:ext cx="8229600" cy="938048"/>
          </a:xfrm>
        </p:spPr>
        <p:txBody>
          <a:bodyPr>
            <a:normAutofit fontScale="90000"/>
          </a:bodyPr>
          <a:lstStyle/>
          <a:p>
            <a:r>
              <a:rPr lang="en-US" sz="6000" b="1" dirty="0">
                <a:effectLst>
                  <a:outerShdw blurRad="38100" dist="38100" dir="2700000" algn="tl">
                    <a:srgbClr val="000000">
                      <a:alpha val="43137"/>
                    </a:srgbClr>
                  </a:outerShdw>
                </a:effectLst>
              </a:rPr>
              <a:t>Connections</a:t>
            </a:r>
          </a:p>
        </p:txBody>
      </p:sp>
      <p:pic>
        <p:nvPicPr>
          <p:cNvPr id="4" name="Picture 2" descr="C:\Users\aharper\Desktop\image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48" y="2875237"/>
            <a:ext cx="4956735" cy="3352143"/>
          </a:xfrm>
          <a:prstGeom prst="rect">
            <a:avLst/>
          </a:prstGeom>
          <a:ln>
            <a:noFill/>
          </a:ln>
          <a:effectLst>
            <a:outerShdw blurRad="292100" dist="355600" dir="2700000" algn="tl" rotWithShape="0">
              <a:srgbClr val="333333">
                <a:alpha val="65000"/>
              </a:srgbClr>
            </a:outerShdw>
            <a:softEdge rad="25400"/>
          </a:effectLst>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ext uri="{D42A27DB-BD31-4B8C-83A1-F6EECF244321}">
                <p14:modId xmlns:p14="http://schemas.microsoft.com/office/powerpoint/2010/main" val="1902949820"/>
              </p:ext>
            </p:extLst>
          </p:nvPr>
        </p:nvGraphicFramePr>
        <p:xfrm>
          <a:off x="5905500" y="1417638"/>
          <a:ext cx="2990850" cy="5077017"/>
        </p:xfrm>
        <a:graphic>
          <a:graphicData uri="http://schemas.openxmlformats.org/drawingml/2006/table">
            <a:tbl>
              <a:tblPr firstRow="1" bandRow="1">
                <a:effectLst>
                  <a:outerShdw blurRad="50800" dist="38100" algn="l" rotWithShape="0">
                    <a:prstClr val="black">
                      <a:alpha val="40000"/>
                    </a:prstClr>
                  </a:outerShdw>
                </a:effectLst>
                <a:tableStyleId>{5C22544A-7EE6-4342-B048-85BDC9FD1C3A}</a:tableStyleId>
              </a:tblPr>
              <a:tblGrid>
                <a:gridCol w="2990850"/>
              </a:tblGrid>
              <a:tr h="896745">
                <a:tc>
                  <a:txBody>
                    <a:bodyPr/>
                    <a:lstStyle/>
                    <a:p>
                      <a:pPr algn="ctr"/>
                      <a:r>
                        <a:rPr lang="en-US" sz="2800" dirty="0" smtClean="0"/>
                        <a:t>S.T.U.D.E.N.T.</a:t>
                      </a:r>
                    </a:p>
                    <a:p>
                      <a:pPr algn="ctr"/>
                      <a:r>
                        <a:rPr lang="en-US" sz="2800" dirty="0" smtClean="0"/>
                        <a:t>Voice</a:t>
                      </a:r>
                    </a:p>
                    <a:p>
                      <a:pPr algn="ctr"/>
                      <a:endParaRPr lang="en-US" sz="2800" dirty="0"/>
                    </a:p>
                  </a:txBody>
                  <a:tcPr/>
                </a:tc>
              </a:tr>
              <a:tr h="498192">
                <a:tc>
                  <a:txBody>
                    <a:bodyPr/>
                    <a:lstStyle/>
                    <a:p>
                      <a:pPr eaLnBrk="1" hangingPunct="1">
                        <a:defRPr/>
                      </a:pPr>
                      <a:r>
                        <a:rPr lang="en-US" sz="2400" b="1" dirty="0" smtClean="0">
                          <a:solidFill>
                            <a:schemeClr val="tx1"/>
                          </a:solidFill>
                          <a:effectLst>
                            <a:outerShdw blurRad="38100" dist="38100" dir="2700000" algn="tl">
                              <a:srgbClr val="000000">
                                <a:alpha val="43137"/>
                              </a:srgbClr>
                            </a:outerShdw>
                          </a:effectLst>
                          <a:cs typeface="+mn-cs"/>
                        </a:rPr>
                        <a:t>Support</a:t>
                      </a:r>
                      <a:endParaRPr lang="en-US" sz="2400" dirty="0" smtClean="0">
                        <a:cs typeface="+mn-cs"/>
                      </a:endParaRPr>
                    </a:p>
                  </a:txBody>
                  <a:tcPr/>
                </a:tc>
              </a:tr>
              <a:tr h="57240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B050"/>
                          </a:solidFill>
                          <a:effectLst>
                            <a:outerShdw blurRad="38100" dist="38100" dir="2700000" algn="tl">
                              <a:srgbClr val="000000">
                                <a:alpha val="43137"/>
                              </a:srgbClr>
                            </a:outerShdw>
                          </a:effectLst>
                          <a:cs typeface="+mn-cs"/>
                        </a:rPr>
                        <a:t>Transparency</a:t>
                      </a:r>
                      <a:endParaRPr lang="en-US" sz="2400" dirty="0" smtClean="0">
                        <a:solidFill>
                          <a:srgbClr val="00B050"/>
                        </a:solidFill>
                        <a:cs typeface="+mn-cs"/>
                      </a:endParaRPr>
                    </a:p>
                  </a:txBody>
                  <a:tcPr/>
                </a:tc>
              </a:tr>
              <a:tr h="4981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B050"/>
                          </a:solidFill>
                          <a:effectLst>
                            <a:outerShdw blurRad="38100" dist="38100" dir="2700000" algn="tl">
                              <a:srgbClr val="000000">
                                <a:alpha val="43137"/>
                              </a:srgbClr>
                            </a:outerShdw>
                          </a:effectLst>
                          <a:cs typeface="+mn-cs"/>
                        </a:rPr>
                        <a:t>Understanding</a:t>
                      </a:r>
                      <a:endParaRPr lang="en-US" sz="2400" dirty="0" smtClean="0">
                        <a:solidFill>
                          <a:srgbClr val="00B050"/>
                        </a:solidFill>
                        <a:cs typeface="+mn-cs"/>
                      </a:endParaRPr>
                    </a:p>
                  </a:txBody>
                  <a:tcPr/>
                </a:tc>
              </a:tr>
              <a:tr h="519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B050"/>
                          </a:solidFill>
                          <a:effectLst>
                            <a:outerShdw blurRad="38100" dist="38100" dir="2700000" algn="tl">
                              <a:srgbClr val="000000">
                                <a:alpha val="43137"/>
                              </a:srgbClr>
                            </a:outerShdw>
                          </a:effectLst>
                          <a:cs typeface="+mn-cs"/>
                        </a:rPr>
                        <a:t>Discipline</a:t>
                      </a:r>
                      <a:endParaRPr lang="en-US" sz="2400" dirty="0" smtClean="0">
                        <a:solidFill>
                          <a:srgbClr val="00B050"/>
                        </a:solidFill>
                        <a:cs typeface="+mn-cs"/>
                      </a:endParaRPr>
                    </a:p>
                  </a:txBody>
                  <a:tcPr/>
                </a:tc>
              </a:tr>
              <a:tr h="53093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tx1"/>
                          </a:solidFill>
                          <a:effectLst>
                            <a:outerShdw blurRad="38100" dist="38100" dir="2700000" algn="tl">
                              <a:srgbClr val="000000">
                                <a:alpha val="43137"/>
                              </a:srgbClr>
                            </a:outerShdw>
                          </a:effectLst>
                          <a:cs typeface="+mn-cs"/>
                        </a:rPr>
                        <a:t>Engagement</a:t>
                      </a:r>
                      <a:endParaRPr lang="en-US" sz="2400" dirty="0" smtClean="0">
                        <a:cs typeface="+mn-cs"/>
                      </a:endParaRPr>
                    </a:p>
                  </a:txBody>
                  <a:tcPr/>
                </a:tc>
              </a:tr>
              <a:tr h="4981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tx1"/>
                          </a:solidFill>
                          <a:effectLst>
                            <a:outerShdw blurRad="38100" dist="38100" dir="2700000" algn="tl">
                              <a:srgbClr val="000000">
                                <a:alpha val="43137"/>
                              </a:srgbClr>
                            </a:outerShdw>
                          </a:effectLst>
                          <a:cs typeface="+mn-cs"/>
                        </a:rPr>
                        <a:t>Nurturing</a:t>
                      </a:r>
                      <a:endParaRPr lang="en-US" sz="2400" dirty="0" smtClean="0">
                        <a:cs typeface="+mn-cs"/>
                      </a:endParaRPr>
                    </a:p>
                  </a:txBody>
                  <a:tcPr/>
                </a:tc>
              </a:tr>
              <a:tr h="5876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tx1"/>
                          </a:solidFill>
                          <a:effectLst>
                            <a:outerShdw blurRad="38100" dist="38100" dir="2700000" algn="tl">
                              <a:srgbClr val="000000">
                                <a:alpha val="43137"/>
                              </a:srgbClr>
                            </a:outerShdw>
                          </a:effectLst>
                          <a:cs typeface="+mn-cs"/>
                        </a:rPr>
                        <a:t>Trust</a:t>
                      </a:r>
                      <a:endParaRPr lang="en-US" sz="2400" dirty="0" smtClean="0">
                        <a:cs typeface="+mn-cs"/>
                      </a:endParaRPr>
                    </a:p>
                  </a:txBody>
                  <a:tcPr/>
                </a:tc>
              </a:tr>
            </a:tbl>
          </a:graphicData>
        </a:graphic>
      </p:graphicFrame>
    </p:spTree>
    <p:extLst>
      <p:ext uri="{BB962C8B-B14F-4D97-AF65-F5344CB8AC3E}">
        <p14:creationId xmlns:p14="http://schemas.microsoft.com/office/powerpoint/2010/main" val="30720871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0"/>
            <a:ext cx="8229600" cy="668740"/>
          </a:xfrm>
          <a:solidFill>
            <a:srgbClr val="FFFF00"/>
          </a:solidFill>
        </p:spPr>
        <p:txBody>
          <a:bodyPr>
            <a:normAutofit/>
          </a:bodyPr>
          <a:lstStyle/>
          <a:p>
            <a:pPr marL="109728" indent="0" algn="ctr">
              <a:buNone/>
              <a:defRPr/>
            </a:pPr>
            <a:r>
              <a:rPr lang="en-US" sz="3600" b="1" dirty="0" smtClean="0">
                <a:solidFill>
                  <a:schemeClr val="tx1"/>
                </a:solidFill>
                <a:effectLst>
                  <a:outerShdw blurRad="38100" dist="38100" dir="2700000" algn="tl">
                    <a:srgbClr val="000000">
                      <a:alpha val="43137"/>
                    </a:srgbClr>
                  </a:outerShdw>
                </a:effectLst>
                <a:hlinkClick r:id="rId3"/>
              </a:rPr>
              <a:t>Student Voice</a:t>
            </a:r>
            <a:r>
              <a:rPr lang="en-US" sz="3600" b="1" dirty="0" smtClean="0">
                <a:solidFill>
                  <a:schemeClr val="tx1"/>
                </a:solidFill>
                <a:effectLst>
                  <a:outerShdw blurRad="38100" dist="38100" dir="2700000" algn="tl">
                    <a:srgbClr val="000000">
                      <a:alpha val="43137"/>
                    </a:srgbClr>
                  </a:outerShdw>
                </a:effectLst>
              </a:rPr>
              <a:t> </a:t>
            </a:r>
            <a:endParaRPr lang="en-US" sz="2800" b="1" dirty="0">
              <a:solidFill>
                <a:schemeClr val="tx1"/>
              </a:solidFill>
            </a:endParaRPr>
          </a:p>
        </p:txBody>
      </p:sp>
      <p:sp>
        <p:nvSpPr>
          <p:cNvPr id="4" name="Slide Number Placeholder 3"/>
          <p:cNvSpPr>
            <a:spLocks noGrp="1"/>
          </p:cNvSpPr>
          <p:nvPr>
            <p:ph type="sldNum" sz="quarter" idx="12"/>
          </p:nvPr>
        </p:nvSpPr>
        <p:spPr/>
        <p:txBody>
          <a:bodyPr/>
          <a:lstStyle/>
          <a:p>
            <a:fld id="{537CC710-C139-134D-BCAE-BAD71A1747D8}" type="slidenum">
              <a:rPr lang="en-US" smtClean="0"/>
              <a:t>38</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491252589"/>
              </p:ext>
            </p:extLst>
          </p:nvPr>
        </p:nvGraphicFramePr>
        <p:xfrm>
          <a:off x="-3" y="567136"/>
          <a:ext cx="9144002" cy="6473543"/>
        </p:xfrm>
        <a:graphic>
          <a:graphicData uri="http://schemas.openxmlformats.org/drawingml/2006/table">
            <a:tbl>
              <a:tblPr firstRow="1" bandRow="1">
                <a:tableStyleId>{5C22544A-7EE6-4342-B048-85BDC9FD1C3A}</a:tableStyleId>
              </a:tblPr>
              <a:tblGrid>
                <a:gridCol w="4558355"/>
                <a:gridCol w="4585647"/>
              </a:tblGrid>
              <a:tr h="453102">
                <a:tc>
                  <a:txBody>
                    <a:bodyPr/>
                    <a:lstStyle/>
                    <a:p>
                      <a:pPr algn="ctr"/>
                      <a:r>
                        <a:rPr lang="en-US" dirty="0" smtClean="0"/>
                        <a:t>KY S.T.U.D.E.N.T. Voice</a:t>
                      </a:r>
                      <a:endParaRPr lang="en-US" dirty="0"/>
                    </a:p>
                  </a:txBody>
                  <a:tcPr/>
                </a:tc>
                <a:tc>
                  <a:txBody>
                    <a:bodyPr/>
                    <a:lstStyle/>
                    <a:p>
                      <a:pPr algn="ctr"/>
                      <a:r>
                        <a:rPr lang="en-US" dirty="0" smtClean="0"/>
                        <a:t>Framework for Teaching</a:t>
                      </a:r>
                      <a:endParaRPr lang="en-US" dirty="0"/>
                    </a:p>
                  </a:txBody>
                  <a:tcPr/>
                </a:tc>
              </a:tr>
              <a:tr h="782066">
                <a:tc>
                  <a:txBody>
                    <a:bodyPr/>
                    <a:lstStyle/>
                    <a:p>
                      <a:pPr eaLnBrk="1" hangingPunct="1">
                        <a:defRPr/>
                      </a:pPr>
                      <a:r>
                        <a:rPr lang="en-US" sz="1800" b="1" dirty="0" smtClean="0">
                          <a:solidFill>
                            <a:schemeClr val="tx1"/>
                          </a:solidFill>
                          <a:effectLst>
                            <a:outerShdw blurRad="38100" dist="38100" dir="2700000" algn="tl">
                              <a:srgbClr val="000000">
                                <a:alpha val="43137"/>
                              </a:srgbClr>
                            </a:outerShdw>
                          </a:effectLst>
                          <a:cs typeface="+mn-cs"/>
                        </a:rPr>
                        <a:t>Nurture: </a:t>
                      </a:r>
                      <a:r>
                        <a:rPr lang="en-US" sz="1800" dirty="0" smtClean="0">
                          <a:cs typeface="+mn-cs"/>
                        </a:rPr>
                        <a:t>My teacher seems to know if </a:t>
                      </a:r>
                    </a:p>
                    <a:p>
                      <a:pPr eaLnBrk="1" hangingPunct="1">
                        <a:defRPr/>
                      </a:pPr>
                      <a:r>
                        <a:rPr lang="en-US" sz="1800" dirty="0" smtClean="0">
                          <a:cs typeface="+mn-cs"/>
                        </a:rPr>
                        <a:t>something is bothering me.</a:t>
                      </a:r>
                    </a:p>
                  </a:txBody>
                  <a:tcPr/>
                </a:tc>
                <a:tc>
                  <a:txBody>
                    <a:bodyPr/>
                    <a:lstStyle/>
                    <a:p>
                      <a:r>
                        <a:rPr lang="en-US" b="1" dirty="0" smtClean="0"/>
                        <a:t>2A:  Creating an Environment of</a:t>
                      </a:r>
                      <a:r>
                        <a:rPr lang="en-US" b="1" baseline="0" dirty="0" smtClean="0"/>
                        <a:t> Respect and Rapport</a:t>
                      </a:r>
                      <a:endParaRPr lang="en-US" b="1" dirty="0"/>
                    </a:p>
                  </a:txBody>
                  <a:tcPr/>
                </a:tc>
              </a:tr>
              <a:tr h="9411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effectLst>
                            <a:outerShdw blurRad="38100" dist="38100" dir="2700000" algn="tl">
                              <a:srgbClr val="000000">
                                <a:alpha val="43137"/>
                              </a:srgbClr>
                            </a:outerShdw>
                          </a:effectLst>
                          <a:cs typeface="+mn-cs"/>
                        </a:rPr>
                        <a:t>Engage:</a:t>
                      </a:r>
                      <a:r>
                        <a:rPr lang="en-US" sz="1800" b="1" baseline="0" dirty="0" smtClean="0">
                          <a:solidFill>
                            <a:schemeClr val="tx1"/>
                          </a:solidFill>
                          <a:effectLst>
                            <a:outerShdw blurRad="38100" dist="38100" dir="2700000" algn="tl">
                              <a:srgbClr val="000000">
                                <a:alpha val="43137"/>
                              </a:srgbClr>
                            </a:outerShdw>
                          </a:effectLst>
                          <a:cs typeface="+mn-cs"/>
                        </a:rPr>
                        <a:t> </a:t>
                      </a:r>
                      <a:r>
                        <a:rPr lang="en-US" sz="1800" dirty="0" smtClean="0">
                          <a:cs typeface="+mn-cs"/>
                        </a:rPr>
                        <a:t>I like the way we learn </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cs typeface="+mn-cs"/>
                        </a:rPr>
                        <a:t>in this class.</a:t>
                      </a:r>
                    </a:p>
                  </a:txBody>
                  <a:tcPr/>
                </a:tc>
                <a:tc>
                  <a:txBody>
                    <a:bodyPr/>
                    <a:lstStyle/>
                    <a:p>
                      <a:r>
                        <a:rPr lang="en-US" b="1" baseline="0" dirty="0" smtClean="0"/>
                        <a:t>3C:  Engaging Students in Learning</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3B:</a:t>
                      </a:r>
                      <a:r>
                        <a:rPr lang="en-US" baseline="0" dirty="0" smtClean="0"/>
                        <a:t>  Using Questioning and Discussion Techniques</a:t>
                      </a:r>
                      <a:endParaRPr lang="en-US" b="1" dirty="0"/>
                    </a:p>
                  </a:txBody>
                  <a:tcPr/>
                </a:tc>
              </a:tr>
              <a:tr h="7820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effectLst>
                            <a:outerShdw blurRad="38100" dist="38100" dir="2700000" algn="tl">
                              <a:srgbClr val="000000">
                                <a:alpha val="43137"/>
                              </a:srgbClr>
                            </a:outerShdw>
                          </a:effectLst>
                          <a:cs typeface="+mn-cs"/>
                        </a:rPr>
                        <a:t>Trust: </a:t>
                      </a:r>
                      <a:r>
                        <a:rPr lang="en-US" sz="1800" dirty="0" smtClean="0">
                          <a:cs typeface="+mn-cs"/>
                        </a:rPr>
                        <a:t>My teacher wants us to share </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cs typeface="+mn-cs"/>
                        </a:rPr>
                        <a:t>our thoughts.</a:t>
                      </a:r>
                    </a:p>
                  </a:txBody>
                  <a:tcPr/>
                </a:tc>
                <a:tc>
                  <a:txBody>
                    <a:bodyPr/>
                    <a:lstStyle/>
                    <a:p>
                      <a:r>
                        <a:rPr lang="en-US" b="1" dirty="0" smtClean="0">
                          <a:solidFill>
                            <a:srgbClr val="FF0000"/>
                          </a:solidFill>
                          <a:effectLst>
                            <a:outerShdw blurRad="38100" dist="38100" dir="2700000" algn="tl">
                              <a:srgbClr val="000000">
                                <a:alpha val="43137"/>
                              </a:srgbClr>
                            </a:outerShdw>
                          </a:effectLst>
                        </a:rPr>
                        <a:t>Which component</a:t>
                      </a:r>
                      <a:r>
                        <a:rPr lang="en-US" b="1" baseline="0" dirty="0" smtClean="0">
                          <a:solidFill>
                            <a:srgbClr val="FF0000"/>
                          </a:solidFill>
                          <a:effectLst>
                            <a:outerShdw blurRad="38100" dist="38100" dir="2700000" algn="tl">
                              <a:srgbClr val="000000">
                                <a:alpha val="43137"/>
                              </a:srgbClr>
                            </a:outerShdw>
                          </a:effectLst>
                        </a:rPr>
                        <a:t> fits here?</a:t>
                      </a:r>
                      <a:endParaRPr lang="en-US" b="1" dirty="0">
                        <a:solidFill>
                          <a:srgbClr val="FF0000"/>
                        </a:solidFill>
                        <a:effectLst>
                          <a:outerShdw blurRad="38100" dist="38100" dir="2700000" algn="tl">
                            <a:srgbClr val="000000">
                              <a:alpha val="43137"/>
                            </a:srgbClr>
                          </a:outerShdw>
                        </a:effectLst>
                      </a:endParaRPr>
                    </a:p>
                  </a:txBody>
                  <a:tcPr/>
                </a:tc>
              </a:tr>
              <a:tr h="7820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effectLst>
                            <a:outerShdw blurRad="38100" dist="38100" dir="2700000" algn="tl">
                              <a:srgbClr val="000000">
                                <a:alpha val="43137"/>
                              </a:srgbClr>
                            </a:outerShdw>
                          </a:effectLst>
                          <a:cs typeface="+mn-cs"/>
                        </a:rPr>
                        <a:t>Discipline</a:t>
                      </a:r>
                      <a:r>
                        <a:rPr lang="en-US" sz="1800" b="1" dirty="0" smtClean="0">
                          <a:solidFill>
                            <a:schemeClr val="tx1"/>
                          </a:solidFill>
                          <a:effectLst>
                            <a:outerShdw blurRad="38100" dist="38100" dir="2700000" algn="tl">
                              <a:srgbClr val="000000">
                                <a:alpha val="43137"/>
                              </a:srgbClr>
                            </a:outerShdw>
                          </a:effectLst>
                          <a:cs typeface="+mn-cs"/>
                        </a:rPr>
                        <a:t>: </a:t>
                      </a:r>
                      <a:r>
                        <a:rPr lang="en-US" sz="1800" dirty="0" smtClean="0">
                          <a:cs typeface="+mn-cs"/>
                        </a:rPr>
                        <a:t>My classmates behave the way </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cs typeface="+mn-cs"/>
                        </a:rPr>
                        <a:t>the teacher wants them to.</a:t>
                      </a:r>
                    </a:p>
                  </a:txBody>
                  <a:tcPr/>
                </a:tc>
                <a:tc>
                  <a:txBody>
                    <a:bodyPr/>
                    <a:lstStyle/>
                    <a:p>
                      <a:r>
                        <a:rPr lang="en-US" b="1" dirty="0" smtClean="0"/>
                        <a:t>2C:  Managing Classroom Procedures</a:t>
                      </a:r>
                    </a:p>
                    <a:p>
                      <a:r>
                        <a:rPr lang="en-US" sz="2000" b="1" dirty="0" smtClean="0">
                          <a:solidFill>
                            <a:srgbClr val="FF0000"/>
                          </a:solidFill>
                          <a:effectLst>
                            <a:outerShdw blurRad="38100" dist="38100" dir="2700000" algn="tl">
                              <a:srgbClr val="000000">
                                <a:alpha val="43137"/>
                              </a:srgbClr>
                            </a:outerShdw>
                          </a:effectLst>
                        </a:rPr>
                        <a:t>Which</a:t>
                      </a:r>
                      <a:r>
                        <a:rPr lang="en-US" sz="2000" b="1" baseline="0" dirty="0" smtClean="0">
                          <a:solidFill>
                            <a:srgbClr val="FF0000"/>
                          </a:solidFill>
                          <a:effectLst>
                            <a:outerShdw blurRad="38100" dist="38100" dir="2700000" algn="tl">
                              <a:srgbClr val="000000">
                                <a:alpha val="43137"/>
                              </a:srgbClr>
                            </a:outerShdw>
                          </a:effectLst>
                        </a:rPr>
                        <a:t> additional component fits here?</a:t>
                      </a:r>
                      <a:endParaRPr lang="en-US" sz="2000" b="1" dirty="0">
                        <a:solidFill>
                          <a:srgbClr val="FF0000"/>
                        </a:solidFill>
                        <a:effectLst>
                          <a:outerShdw blurRad="38100" dist="38100" dir="2700000" algn="tl">
                            <a:srgbClr val="000000">
                              <a:alpha val="43137"/>
                            </a:srgbClr>
                          </a:outerShdw>
                        </a:effectLst>
                      </a:endParaRPr>
                    </a:p>
                  </a:txBody>
                  <a:tcPr/>
                </a:tc>
              </a:tr>
              <a:tr h="7820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effectLst>
                            <a:outerShdw blurRad="38100" dist="38100" dir="2700000" algn="tl">
                              <a:srgbClr val="000000">
                                <a:alpha val="43137"/>
                              </a:srgbClr>
                            </a:outerShdw>
                          </a:effectLst>
                          <a:cs typeface="+mn-cs"/>
                        </a:rPr>
                        <a:t>Support: </a:t>
                      </a:r>
                      <a:r>
                        <a:rPr lang="en-US" sz="1800" dirty="0" smtClean="0">
                          <a:cs typeface="+mn-cs"/>
                        </a:rPr>
                        <a:t>In this class, we learn to </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cs typeface="+mn-cs"/>
                        </a:rPr>
                        <a:t>correct our mistakes.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rgbClr val="FF0000"/>
                          </a:solidFill>
                          <a:effectLst>
                            <a:outerShdw blurRad="38100" dist="38100" dir="2700000" algn="tl">
                              <a:srgbClr val="000000">
                                <a:alpha val="43137"/>
                              </a:srgbClr>
                            </a:outerShdw>
                          </a:effectLst>
                        </a:rPr>
                        <a:t>Which component fits here?</a:t>
                      </a:r>
                    </a:p>
                    <a:p>
                      <a:endParaRPr lang="en-US" dirty="0">
                        <a:effectLst>
                          <a:outerShdw blurRad="38100" dist="38100" dir="2700000" algn="tl">
                            <a:srgbClr val="000000">
                              <a:alpha val="43137"/>
                            </a:srgbClr>
                          </a:outerShdw>
                        </a:effectLst>
                      </a:endParaRPr>
                    </a:p>
                  </a:txBody>
                  <a:tcPr/>
                </a:tc>
              </a:tr>
              <a:tr h="11690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effectLst>
                            <a:outerShdw blurRad="38100" dist="38100" dir="2700000" algn="tl">
                              <a:srgbClr val="000000">
                                <a:alpha val="43137"/>
                              </a:srgbClr>
                            </a:outerShdw>
                          </a:effectLst>
                          <a:cs typeface="+mn-cs"/>
                        </a:rPr>
                        <a:t>Transparency</a:t>
                      </a:r>
                      <a:r>
                        <a:rPr lang="en-US" sz="1800" b="1" dirty="0" smtClean="0">
                          <a:solidFill>
                            <a:schemeClr val="tx1"/>
                          </a:solidFill>
                          <a:effectLst>
                            <a:outerShdw blurRad="38100" dist="38100" dir="2700000" algn="tl">
                              <a:srgbClr val="000000">
                                <a:alpha val="43137"/>
                              </a:srgbClr>
                            </a:outerShdw>
                          </a:effectLst>
                          <a:cs typeface="+mn-cs"/>
                        </a:rPr>
                        <a:t>:  </a:t>
                      </a:r>
                      <a:r>
                        <a:rPr lang="en-US" sz="1800" dirty="0" smtClean="0">
                          <a:cs typeface="+mn-cs"/>
                        </a:rPr>
                        <a:t>My teacher</a:t>
                      </a:r>
                      <a:r>
                        <a:rPr lang="en-US" sz="1800" baseline="0" dirty="0" smtClean="0">
                          <a:cs typeface="+mn-cs"/>
                        </a:rPr>
                        <a:t> explains difficult things clearly.</a:t>
                      </a:r>
                      <a:endParaRPr lang="en-US" sz="1800" dirty="0" smtClean="0">
                        <a:cs typeface="+mn-cs"/>
                      </a:endParaRPr>
                    </a:p>
                  </a:txBody>
                  <a:tcPr/>
                </a:tc>
                <a:tc>
                  <a:txBody>
                    <a:bodyPr/>
                    <a:lstStyle/>
                    <a:p>
                      <a:r>
                        <a:rPr lang="en-US" b="1" dirty="0" smtClean="0">
                          <a:solidFill>
                            <a:srgbClr val="FF0000"/>
                          </a:solidFill>
                          <a:effectLst>
                            <a:outerShdw blurRad="38100" dist="38100" dir="2700000" algn="tl">
                              <a:srgbClr val="000000">
                                <a:alpha val="43137"/>
                              </a:srgbClr>
                            </a:outerShdw>
                          </a:effectLst>
                        </a:rPr>
                        <a:t>Which component fits here?</a:t>
                      </a:r>
                    </a:p>
                  </a:txBody>
                  <a:tcPr/>
                </a:tc>
              </a:tr>
              <a:tr h="7820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effectLst>
                            <a:outerShdw blurRad="38100" dist="38100" dir="2700000" algn="tl">
                              <a:srgbClr val="000000">
                                <a:alpha val="43137"/>
                              </a:srgbClr>
                            </a:outerShdw>
                          </a:effectLst>
                          <a:cs typeface="+mn-cs"/>
                        </a:rPr>
                        <a:t>Understand</a:t>
                      </a:r>
                      <a:r>
                        <a:rPr lang="en-US" sz="1800" b="1" dirty="0" smtClean="0">
                          <a:solidFill>
                            <a:schemeClr val="tx1"/>
                          </a:solidFill>
                          <a:effectLst>
                            <a:outerShdw blurRad="38100" dist="38100" dir="2700000" algn="tl">
                              <a:srgbClr val="000000">
                                <a:alpha val="43137"/>
                              </a:srgbClr>
                            </a:outerShdw>
                          </a:effectLst>
                          <a:cs typeface="+mn-cs"/>
                        </a:rPr>
                        <a:t>:</a:t>
                      </a:r>
                      <a:r>
                        <a:rPr lang="en-US" sz="1800" b="1" baseline="0" dirty="0" smtClean="0">
                          <a:solidFill>
                            <a:schemeClr val="tx1"/>
                          </a:solidFill>
                          <a:effectLst>
                            <a:outerShdw blurRad="38100" dist="38100" dir="2700000" algn="tl">
                              <a:srgbClr val="000000">
                                <a:alpha val="43137"/>
                              </a:srgbClr>
                            </a:outerShdw>
                          </a:effectLst>
                          <a:cs typeface="+mn-cs"/>
                        </a:rPr>
                        <a:t> </a:t>
                      </a:r>
                      <a:r>
                        <a:rPr lang="en-US" sz="1800" dirty="0" smtClean="0">
                          <a:cs typeface="+mn-cs"/>
                        </a:rPr>
                        <a:t>The comments I get help me </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cs typeface="+mn-cs"/>
                        </a:rPr>
                        <a:t>know how to improve.</a:t>
                      </a:r>
                    </a:p>
                  </a:txBody>
                  <a:tcPr/>
                </a:tc>
                <a:tc>
                  <a:txBody>
                    <a:bodyPr/>
                    <a:lstStyle/>
                    <a:p>
                      <a:r>
                        <a:rPr lang="en-US" sz="2000" b="1" dirty="0" smtClean="0">
                          <a:solidFill>
                            <a:srgbClr val="FF0000"/>
                          </a:solidFill>
                          <a:effectLst>
                            <a:outerShdw blurRad="38100" dist="38100" dir="2700000" algn="tl">
                              <a:srgbClr val="000000">
                                <a:alpha val="43137"/>
                              </a:srgbClr>
                            </a:outerShdw>
                          </a:effectLst>
                        </a:rPr>
                        <a:t>Which</a:t>
                      </a:r>
                      <a:r>
                        <a:rPr lang="en-US" sz="2000" b="1" baseline="0" dirty="0" smtClean="0">
                          <a:solidFill>
                            <a:srgbClr val="FF0000"/>
                          </a:solidFill>
                          <a:effectLst>
                            <a:outerShdw blurRad="38100" dist="38100" dir="2700000" algn="tl">
                              <a:srgbClr val="000000">
                                <a:alpha val="43137"/>
                              </a:srgbClr>
                            </a:outerShdw>
                          </a:effectLst>
                        </a:rPr>
                        <a:t> component fits here?</a:t>
                      </a:r>
                      <a:endParaRPr lang="en-US" sz="2000" b="1" dirty="0" smtClean="0">
                        <a:solidFill>
                          <a:srgbClr val="FF0000"/>
                        </a:solidFill>
                        <a:effectLst>
                          <a:outerShdw blurRad="38100" dist="38100" dir="2700000" algn="tl">
                            <a:srgbClr val="000000">
                              <a:alpha val="43137"/>
                            </a:srgbClr>
                          </a:outerShdw>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txBody>
                  <a:tcPr/>
                </a:tc>
              </a:tr>
            </a:tbl>
          </a:graphicData>
        </a:graphic>
      </p:graphicFrame>
    </p:spTree>
    <p:extLst>
      <p:ext uri="{BB962C8B-B14F-4D97-AF65-F5344CB8AC3E}">
        <p14:creationId xmlns:p14="http://schemas.microsoft.com/office/powerpoint/2010/main" val="31891894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0"/>
            <a:ext cx="8229600" cy="547814"/>
          </a:xfrm>
          <a:solidFill>
            <a:srgbClr val="FFFF00"/>
          </a:solidFill>
        </p:spPr>
        <p:txBody>
          <a:bodyPr>
            <a:normAutofit/>
          </a:bodyPr>
          <a:lstStyle/>
          <a:p>
            <a:pPr marL="109728" indent="0" algn="ctr">
              <a:buNone/>
              <a:defRPr/>
            </a:pPr>
            <a:r>
              <a:rPr lang="en-US" sz="2800" b="1" dirty="0" smtClean="0">
                <a:effectLst>
                  <a:outerShdw blurRad="38100" dist="38100" dir="2700000" algn="tl">
                    <a:srgbClr val="000000">
                      <a:alpha val="43137"/>
                    </a:srgbClr>
                  </a:outerShdw>
                </a:effectLst>
                <a:hlinkClick r:id="rId3"/>
              </a:rPr>
              <a:t>Student Voice</a:t>
            </a:r>
            <a:r>
              <a:rPr lang="en-US" sz="2800" b="1" dirty="0" smtClean="0">
                <a:effectLst>
                  <a:outerShdw blurRad="38100" dist="38100" dir="2700000" algn="tl">
                    <a:srgbClr val="000000">
                      <a:alpha val="43137"/>
                    </a:srgbClr>
                  </a:outerShdw>
                </a:effectLst>
              </a:rPr>
              <a:t> </a:t>
            </a:r>
            <a:endParaRPr lang="en-US" sz="2800" b="1" dirty="0"/>
          </a:p>
        </p:txBody>
      </p:sp>
      <p:sp>
        <p:nvSpPr>
          <p:cNvPr id="4" name="Slide Number Placeholder 3"/>
          <p:cNvSpPr>
            <a:spLocks noGrp="1"/>
          </p:cNvSpPr>
          <p:nvPr>
            <p:ph type="sldNum" sz="quarter" idx="12"/>
          </p:nvPr>
        </p:nvSpPr>
        <p:spPr/>
        <p:txBody>
          <a:bodyPr/>
          <a:lstStyle/>
          <a:p>
            <a:fld id="{537CC710-C139-134D-BCAE-BAD71A1747D8}" type="slidenum">
              <a:rPr lang="en-US" smtClean="0"/>
              <a:t>39</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448009748"/>
              </p:ext>
            </p:extLst>
          </p:nvPr>
        </p:nvGraphicFramePr>
        <p:xfrm>
          <a:off x="-3" y="872277"/>
          <a:ext cx="9144002" cy="5484073"/>
        </p:xfrm>
        <a:graphic>
          <a:graphicData uri="http://schemas.openxmlformats.org/drawingml/2006/table">
            <a:tbl>
              <a:tblPr firstRow="1" bandRow="1">
                <a:tableStyleId>{5C22544A-7EE6-4342-B048-85BDC9FD1C3A}</a:tableStyleId>
              </a:tblPr>
              <a:tblGrid>
                <a:gridCol w="4558355"/>
                <a:gridCol w="4585647"/>
              </a:tblGrid>
              <a:tr h="453102">
                <a:tc>
                  <a:txBody>
                    <a:bodyPr/>
                    <a:lstStyle/>
                    <a:p>
                      <a:pPr algn="ctr"/>
                      <a:r>
                        <a:rPr lang="en-US" dirty="0" smtClean="0"/>
                        <a:t>KY S.T.U.D.E.N.T. Voice</a:t>
                      </a:r>
                      <a:endParaRPr lang="en-US" dirty="0"/>
                    </a:p>
                  </a:txBody>
                  <a:tcPr/>
                </a:tc>
                <a:tc>
                  <a:txBody>
                    <a:bodyPr/>
                    <a:lstStyle/>
                    <a:p>
                      <a:pPr algn="ctr"/>
                      <a:r>
                        <a:rPr lang="en-US" dirty="0" smtClean="0"/>
                        <a:t>Framework for Teaching</a:t>
                      </a:r>
                      <a:endParaRPr lang="en-US" dirty="0"/>
                    </a:p>
                  </a:txBody>
                  <a:tcPr/>
                </a:tc>
              </a:tr>
              <a:tr h="670229">
                <a:tc>
                  <a:txBody>
                    <a:bodyPr/>
                    <a:lstStyle/>
                    <a:p>
                      <a:pPr eaLnBrk="1" hangingPunct="1">
                        <a:defRPr/>
                      </a:pPr>
                      <a:r>
                        <a:rPr lang="en-US" sz="1800" b="1" dirty="0" smtClean="0">
                          <a:solidFill>
                            <a:schemeClr val="tx1"/>
                          </a:solidFill>
                          <a:effectLst>
                            <a:outerShdw blurRad="38100" dist="38100" dir="2700000" algn="tl">
                              <a:srgbClr val="000000">
                                <a:alpha val="43137"/>
                              </a:srgbClr>
                            </a:outerShdw>
                          </a:effectLst>
                          <a:cs typeface="+mn-cs"/>
                        </a:rPr>
                        <a:t>Nurture: </a:t>
                      </a:r>
                      <a:r>
                        <a:rPr lang="en-US" sz="1800" dirty="0" smtClean="0">
                          <a:cs typeface="+mn-cs"/>
                        </a:rPr>
                        <a:t>My teacher seems to know if </a:t>
                      </a:r>
                    </a:p>
                    <a:p>
                      <a:pPr eaLnBrk="1" hangingPunct="1">
                        <a:defRPr/>
                      </a:pPr>
                      <a:r>
                        <a:rPr lang="en-US" sz="1800" dirty="0" smtClean="0">
                          <a:cs typeface="+mn-cs"/>
                        </a:rPr>
                        <a:t>something is bothering me.</a:t>
                      </a:r>
                    </a:p>
                  </a:txBody>
                  <a:tcPr/>
                </a:tc>
                <a:tc>
                  <a:txBody>
                    <a:bodyPr/>
                    <a:lstStyle/>
                    <a:p>
                      <a:r>
                        <a:rPr lang="en-US" b="1" dirty="0" smtClean="0"/>
                        <a:t>2A:  Creating an Environment of</a:t>
                      </a:r>
                      <a:r>
                        <a:rPr lang="en-US" b="1" baseline="0" dirty="0" smtClean="0"/>
                        <a:t> Respect and Rapport</a:t>
                      </a:r>
                      <a:endParaRPr lang="en-US" b="1" dirty="0"/>
                    </a:p>
                  </a:txBody>
                  <a:tcPr/>
                </a:tc>
              </a:tr>
              <a:tr h="8828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effectLst>
                            <a:outerShdw blurRad="38100" dist="38100" dir="2700000" algn="tl">
                              <a:srgbClr val="000000">
                                <a:alpha val="43137"/>
                              </a:srgbClr>
                            </a:outerShdw>
                          </a:effectLst>
                          <a:cs typeface="+mn-cs"/>
                        </a:rPr>
                        <a:t>Engage:</a:t>
                      </a:r>
                      <a:r>
                        <a:rPr lang="en-US" sz="1800" b="1" baseline="0" dirty="0" smtClean="0">
                          <a:solidFill>
                            <a:schemeClr val="tx1"/>
                          </a:solidFill>
                          <a:effectLst>
                            <a:outerShdw blurRad="38100" dist="38100" dir="2700000" algn="tl">
                              <a:srgbClr val="000000">
                                <a:alpha val="43137"/>
                              </a:srgbClr>
                            </a:outerShdw>
                          </a:effectLst>
                          <a:cs typeface="+mn-cs"/>
                        </a:rPr>
                        <a:t> </a:t>
                      </a:r>
                      <a:r>
                        <a:rPr lang="en-US" sz="1800" dirty="0" smtClean="0">
                          <a:cs typeface="+mn-cs"/>
                        </a:rPr>
                        <a:t>I like the way we learn in this class.</a:t>
                      </a:r>
                    </a:p>
                  </a:txBody>
                  <a:tcPr/>
                </a:tc>
                <a:tc>
                  <a:txBody>
                    <a:bodyPr/>
                    <a:lstStyle/>
                    <a:p>
                      <a:r>
                        <a:rPr lang="en-US" b="1" baseline="0" dirty="0" smtClean="0"/>
                        <a:t>3C:  Engaging Students in Learning</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3B:</a:t>
                      </a:r>
                      <a:r>
                        <a:rPr lang="en-US" baseline="0" dirty="0" smtClean="0"/>
                        <a:t>  Using Questioning and Discussion Techniques</a:t>
                      </a:r>
                      <a:endParaRPr lang="en-US" b="1" dirty="0"/>
                    </a:p>
                  </a:txBody>
                  <a:tcPr/>
                </a:tc>
              </a:tr>
              <a:tr h="5866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effectLst>
                            <a:outerShdw blurRad="38100" dist="38100" dir="2700000" algn="tl">
                              <a:srgbClr val="000000">
                                <a:alpha val="43137"/>
                              </a:srgbClr>
                            </a:outerShdw>
                          </a:effectLst>
                          <a:cs typeface="+mn-cs"/>
                        </a:rPr>
                        <a:t>Trust: </a:t>
                      </a:r>
                      <a:r>
                        <a:rPr lang="en-US" sz="1800" dirty="0" smtClean="0">
                          <a:cs typeface="+mn-cs"/>
                        </a:rPr>
                        <a:t>My teacher wants us to share </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cs typeface="+mn-cs"/>
                        </a:rPr>
                        <a:t>our thoughts.</a:t>
                      </a:r>
                    </a:p>
                  </a:txBody>
                  <a:tcPr/>
                </a:tc>
                <a:tc>
                  <a:txBody>
                    <a:bodyPr/>
                    <a:lstStyle/>
                    <a:p>
                      <a:r>
                        <a:rPr lang="en-US" b="1" dirty="0" smtClean="0">
                          <a:solidFill>
                            <a:srgbClr val="FF0000"/>
                          </a:solidFill>
                          <a:effectLst>
                            <a:outerShdw blurRad="38100" dist="38100" dir="2700000" algn="tl">
                              <a:srgbClr val="000000">
                                <a:alpha val="43137"/>
                              </a:srgbClr>
                            </a:outerShdw>
                          </a:effectLst>
                        </a:rPr>
                        <a:t>2B:  Establishing a Culture for Learning</a:t>
                      </a:r>
                      <a:endParaRPr lang="en-US" b="1" dirty="0">
                        <a:solidFill>
                          <a:srgbClr val="FF0000"/>
                        </a:solidFill>
                        <a:effectLst>
                          <a:outerShdw blurRad="38100" dist="38100" dir="2700000" algn="tl">
                            <a:srgbClr val="000000">
                              <a:alpha val="43137"/>
                            </a:srgbClr>
                          </a:outerShdw>
                        </a:effectLst>
                      </a:endParaRPr>
                    </a:p>
                  </a:txBody>
                  <a:tcPr/>
                </a:tc>
              </a:tr>
              <a:tr h="7820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effectLst>
                            <a:outerShdw blurRad="38100" dist="38100" dir="2700000" algn="tl">
                              <a:srgbClr val="000000">
                                <a:alpha val="43137"/>
                              </a:srgbClr>
                            </a:outerShdw>
                          </a:effectLst>
                          <a:cs typeface="+mn-cs"/>
                        </a:rPr>
                        <a:t>Discipline: </a:t>
                      </a:r>
                      <a:r>
                        <a:rPr lang="en-US" sz="1800" dirty="0" smtClean="0">
                          <a:cs typeface="+mn-cs"/>
                        </a:rPr>
                        <a:t>My classmates behave the way </a:t>
                      </a:r>
                      <a:r>
                        <a:rPr lang="en-US" sz="1800" baseline="0" dirty="0" smtClean="0">
                          <a:cs typeface="+mn-cs"/>
                        </a:rPr>
                        <a:t> </a:t>
                      </a:r>
                      <a:r>
                        <a:rPr lang="en-US" sz="1800" dirty="0" smtClean="0">
                          <a:cs typeface="+mn-cs"/>
                        </a:rPr>
                        <a:t>the teacher wants them to.</a:t>
                      </a:r>
                    </a:p>
                  </a:txBody>
                  <a:tcPr/>
                </a:tc>
                <a:tc>
                  <a:txBody>
                    <a:bodyPr/>
                    <a:lstStyle/>
                    <a:p>
                      <a:r>
                        <a:rPr lang="en-US" b="1" dirty="0" smtClean="0"/>
                        <a:t>2C:  Managing Classroom Procedures</a:t>
                      </a:r>
                    </a:p>
                    <a:p>
                      <a:r>
                        <a:rPr lang="en-US" b="1" dirty="0" smtClean="0">
                          <a:solidFill>
                            <a:srgbClr val="FF0000"/>
                          </a:solidFill>
                          <a:effectLst>
                            <a:outerShdw blurRad="38100" dist="38100" dir="2700000" algn="tl">
                              <a:srgbClr val="000000">
                                <a:alpha val="43137"/>
                              </a:srgbClr>
                            </a:outerShdw>
                          </a:effectLst>
                        </a:rPr>
                        <a:t>2D:  Managing Student Behavior</a:t>
                      </a:r>
                      <a:endParaRPr lang="en-US" b="1" dirty="0">
                        <a:solidFill>
                          <a:srgbClr val="FF0000"/>
                        </a:solidFill>
                        <a:effectLst>
                          <a:outerShdw blurRad="38100" dist="38100" dir="2700000" algn="tl">
                            <a:srgbClr val="000000">
                              <a:alpha val="43137"/>
                            </a:srgbClr>
                          </a:outerShdw>
                        </a:effectLst>
                      </a:endParaRPr>
                    </a:p>
                  </a:txBody>
                  <a:tcPr/>
                </a:tc>
              </a:tr>
              <a:tr h="7095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effectLst>
                            <a:outerShdw blurRad="38100" dist="38100" dir="2700000" algn="tl">
                              <a:srgbClr val="000000">
                                <a:alpha val="43137"/>
                              </a:srgbClr>
                            </a:outerShdw>
                          </a:effectLst>
                          <a:cs typeface="+mn-cs"/>
                        </a:rPr>
                        <a:t>Support: </a:t>
                      </a:r>
                      <a:r>
                        <a:rPr lang="en-US" sz="1800" dirty="0" smtClean="0">
                          <a:cs typeface="+mn-cs"/>
                        </a:rPr>
                        <a:t>In this class, we learn to </a:t>
                      </a:r>
                      <a:r>
                        <a:rPr lang="en-US" sz="1800" baseline="0" dirty="0" smtClean="0">
                          <a:cs typeface="+mn-cs"/>
                        </a:rPr>
                        <a:t> </a:t>
                      </a:r>
                      <a:r>
                        <a:rPr lang="en-US" sz="1800" dirty="0" smtClean="0">
                          <a:cs typeface="+mn-cs"/>
                        </a:rPr>
                        <a:t>correct our mistakes.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rgbClr val="FF0000"/>
                          </a:solidFill>
                          <a:effectLst>
                            <a:outerShdw blurRad="38100" dist="38100" dir="2700000" algn="tl">
                              <a:srgbClr val="000000">
                                <a:alpha val="43137"/>
                              </a:srgbClr>
                            </a:outerShdw>
                          </a:effectLst>
                        </a:rPr>
                        <a:t>2B:  Establishing</a:t>
                      </a:r>
                      <a:r>
                        <a:rPr lang="en-US" b="1" baseline="0" dirty="0" smtClean="0">
                          <a:solidFill>
                            <a:srgbClr val="FF0000"/>
                          </a:solidFill>
                          <a:effectLst>
                            <a:outerShdw blurRad="38100" dist="38100" dir="2700000" algn="tl">
                              <a:srgbClr val="000000">
                                <a:alpha val="43137"/>
                              </a:srgbClr>
                            </a:outerShdw>
                          </a:effectLst>
                        </a:rPr>
                        <a:t> a Culture for Learning</a:t>
                      </a:r>
                      <a:endParaRPr lang="en-US" b="1" dirty="0" smtClean="0">
                        <a:solidFill>
                          <a:srgbClr val="FF0000"/>
                        </a:solidFill>
                        <a:effectLst>
                          <a:outerShdw blurRad="38100" dist="38100" dir="2700000" algn="tl">
                            <a:srgbClr val="000000">
                              <a:alpha val="43137"/>
                            </a:srgbClr>
                          </a:outerShdw>
                        </a:effectLst>
                      </a:endParaRPr>
                    </a:p>
                    <a:p>
                      <a:endParaRPr lang="en-US" dirty="0">
                        <a:effectLst>
                          <a:outerShdw blurRad="38100" dist="38100" dir="2700000" algn="tl">
                            <a:srgbClr val="000000">
                              <a:alpha val="43137"/>
                            </a:srgbClr>
                          </a:outerShdw>
                        </a:effectLst>
                      </a:endParaRPr>
                    </a:p>
                  </a:txBody>
                  <a:tcPr/>
                </a:tc>
              </a:tr>
              <a:tr h="6745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effectLst>
                            <a:outerShdw blurRad="38100" dist="38100" dir="2700000" algn="tl">
                              <a:srgbClr val="000000">
                                <a:alpha val="43137"/>
                              </a:srgbClr>
                            </a:outerShdw>
                          </a:effectLst>
                          <a:cs typeface="+mn-cs"/>
                        </a:rPr>
                        <a:t>Transparency</a:t>
                      </a:r>
                      <a:r>
                        <a:rPr lang="en-US" sz="1800" b="1" dirty="0" smtClean="0">
                          <a:solidFill>
                            <a:schemeClr val="tx1"/>
                          </a:solidFill>
                          <a:effectLst>
                            <a:outerShdw blurRad="38100" dist="38100" dir="2700000" algn="tl">
                              <a:srgbClr val="000000">
                                <a:alpha val="43137"/>
                              </a:srgbClr>
                            </a:outerShdw>
                          </a:effectLst>
                          <a:cs typeface="+mn-cs"/>
                        </a:rPr>
                        <a:t>:  </a:t>
                      </a:r>
                      <a:r>
                        <a:rPr lang="en-US" sz="1800" dirty="0" smtClean="0">
                          <a:cs typeface="+mn-cs"/>
                        </a:rPr>
                        <a:t>My teacher</a:t>
                      </a:r>
                      <a:r>
                        <a:rPr lang="en-US" sz="1800" baseline="0" dirty="0" smtClean="0">
                          <a:cs typeface="+mn-cs"/>
                        </a:rPr>
                        <a:t> explains difficult things clearly.</a:t>
                      </a:r>
                      <a:endParaRPr lang="en-US" sz="1800" dirty="0" smtClean="0">
                        <a:cs typeface="+mn-cs"/>
                      </a:endParaRPr>
                    </a:p>
                  </a:txBody>
                  <a:tcPr/>
                </a:tc>
                <a:tc>
                  <a:txBody>
                    <a:bodyPr/>
                    <a:lstStyle/>
                    <a:p>
                      <a:r>
                        <a:rPr lang="en-US" b="1" dirty="0" smtClean="0">
                          <a:solidFill>
                            <a:srgbClr val="FF0000"/>
                          </a:solidFill>
                          <a:effectLst>
                            <a:outerShdw blurRad="38100" dist="38100" dir="2700000" algn="tl">
                              <a:srgbClr val="000000">
                                <a:alpha val="43137"/>
                              </a:srgbClr>
                            </a:outerShdw>
                          </a:effectLst>
                        </a:rPr>
                        <a:t>3A:  Communicating with Students</a:t>
                      </a:r>
                    </a:p>
                  </a:txBody>
                  <a:tcPr/>
                </a:tc>
              </a:tr>
              <a:tr h="6207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effectLst>
                            <a:outerShdw blurRad="38100" dist="38100" dir="2700000" algn="tl">
                              <a:srgbClr val="000000">
                                <a:alpha val="43137"/>
                              </a:srgbClr>
                            </a:outerShdw>
                          </a:effectLst>
                          <a:cs typeface="+mn-cs"/>
                        </a:rPr>
                        <a:t>Understand</a:t>
                      </a:r>
                      <a:r>
                        <a:rPr lang="en-US" sz="1800" b="1" dirty="0" smtClean="0">
                          <a:solidFill>
                            <a:schemeClr val="tx1"/>
                          </a:solidFill>
                          <a:effectLst>
                            <a:outerShdw blurRad="38100" dist="38100" dir="2700000" algn="tl">
                              <a:srgbClr val="000000">
                                <a:alpha val="43137"/>
                              </a:srgbClr>
                            </a:outerShdw>
                          </a:effectLst>
                          <a:cs typeface="+mn-cs"/>
                        </a:rPr>
                        <a:t>:</a:t>
                      </a:r>
                      <a:r>
                        <a:rPr lang="en-US" sz="1800" b="1" baseline="0" dirty="0" smtClean="0">
                          <a:solidFill>
                            <a:schemeClr val="tx1"/>
                          </a:solidFill>
                          <a:effectLst>
                            <a:outerShdw blurRad="38100" dist="38100" dir="2700000" algn="tl">
                              <a:srgbClr val="000000">
                                <a:alpha val="43137"/>
                              </a:srgbClr>
                            </a:outerShdw>
                          </a:effectLst>
                          <a:cs typeface="+mn-cs"/>
                        </a:rPr>
                        <a:t> </a:t>
                      </a:r>
                      <a:r>
                        <a:rPr lang="en-US" sz="1800" dirty="0" smtClean="0">
                          <a:cs typeface="+mn-cs"/>
                        </a:rPr>
                        <a:t>The comments I get help me </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cs typeface="+mn-cs"/>
                        </a:rPr>
                        <a:t>know how to improve.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rgbClr val="FF0000"/>
                          </a:solidFill>
                          <a:effectLst>
                            <a:outerShdw blurRad="38100" dist="38100" dir="2700000" algn="tl">
                              <a:srgbClr val="000000">
                                <a:alpha val="43137"/>
                              </a:srgbClr>
                            </a:outerShdw>
                          </a:effectLst>
                        </a:rPr>
                        <a:t>3D:  Using Assessment in Instruction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txBody>
                  <a:tcPr/>
                </a:tc>
              </a:tr>
            </a:tbl>
          </a:graphicData>
        </a:graphic>
      </p:graphicFrame>
    </p:spTree>
    <p:extLst>
      <p:ext uri="{BB962C8B-B14F-4D97-AF65-F5344CB8AC3E}">
        <p14:creationId xmlns:p14="http://schemas.microsoft.com/office/powerpoint/2010/main" val="930429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8"/>
          <p:cNvSpPr>
            <a:spLocks noGrp="1"/>
          </p:cNvSpPr>
          <p:nvPr>
            <p:ph idx="1"/>
          </p:nvPr>
        </p:nvSpPr>
        <p:spPr>
          <a:xfrm>
            <a:off x="457200" y="1828800"/>
            <a:ext cx="8153400" cy="5141913"/>
          </a:xfrm>
        </p:spPr>
        <p:txBody>
          <a:bodyPr>
            <a:normAutofit/>
          </a:bodyPr>
          <a:lstStyle/>
          <a:p>
            <a:pPr eaLnBrk="1" hangingPunct="1">
              <a:defRPr/>
            </a:pPr>
            <a:r>
              <a:rPr lang="en-US" altLang="en-US" sz="2400" b="1" dirty="0" smtClean="0">
                <a:ea typeface="MS PGothic" pitchFamily="34" charset="-128"/>
              </a:rPr>
              <a:t>Be an ambassador of  “lifelong learning.” </a:t>
            </a:r>
            <a:r>
              <a:rPr lang="en-US" altLang="en-US" sz="2400" dirty="0" smtClean="0">
                <a:solidFill>
                  <a:schemeClr val="tx1"/>
                </a:solidFill>
                <a:ea typeface="MS PGothic" pitchFamily="34" charset="-128"/>
              </a:rPr>
              <a:t>Show your enthusiasm for the work, support the learning of others, be willing to take risks, participate fully. </a:t>
            </a:r>
          </a:p>
          <a:p>
            <a:pPr eaLnBrk="1" hangingPunct="1">
              <a:defRPr/>
            </a:pPr>
            <a:r>
              <a:rPr lang="en-US" altLang="en-US" sz="2400" b="1" dirty="0" smtClean="0">
                <a:ea typeface="MS PGothic" pitchFamily="34" charset="-128"/>
              </a:rPr>
              <a:t>Come to meetings prepared</a:t>
            </a:r>
            <a:r>
              <a:rPr lang="en-US" altLang="en-US" sz="2400" dirty="0" smtClean="0">
                <a:ea typeface="MS PGothic" pitchFamily="34" charset="-128"/>
              </a:rPr>
              <a:t>.  </a:t>
            </a:r>
            <a:r>
              <a:rPr lang="en-US" altLang="en-US" sz="2400" dirty="0" smtClean="0">
                <a:solidFill>
                  <a:schemeClr val="tx1"/>
                </a:solidFill>
                <a:ea typeface="MS PGothic" pitchFamily="34" charset="-128"/>
              </a:rPr>
              <a:t>Be on time, any preparations/ readings completed, with necessary materials.</a:t>
            </a:r>
          </a:p>
          <a:p>
            <a:pPr eaLnBrk="1" hangingPunct="1">
              <a:defRPr/>
            </a:pPr>
            <a:r>
              <a:rPr lang="en-US" altLang="en-US" sz="2400" b="1" dirty="0" smtClean="0">
                <a:ea typeface="MS PGothic" pitchFamily="34" charset="-128"/>
              </a:rPr>
              <a:t>Be focused during meetings</a:t>
            </a:r>
            <a:r>
              <a:rPr lang="en-US" altLang="en-US" sz="2400" dirty="0" smtClean="0">
                <a:ea typeface="MS PGothic" pitchFamily="34" charset="-128"/>
              </a:rPr>
              <a:t>.  </a:t>
            </a:r>
            <a:r>
              <a:rPr lang="en-US" altLang="en-US" sz="2400" dirty="0" smtClean="0">
                <a:solidFill>
                  <a:schemeClr val="tx1"/>
                </a:solidFill>
                <a:ea typeface="MS PGothic" pitchFamily="34" charset="-128"/>
              </a:rPr>
              <a:t>Stick to network goals/ targets, use technology to enhance work at hand, limit sidebar conversations.</a:t>
            </a:r>
          </a:p>
          <a:p>
            <a:pPr eaLnBrk="1" hangingPunct="1">
              <a:defRPr/>
            </a:pPr>
            <a:r>
              <a:rPr lang="en-US" altLang="en-US" sz="2400" b="1" dirty="0" smtClean="0">
                <a:ea typeface="MS PGothic" pitchFamily="34" charset="-128"/>
              </a:rPr>
              <a:t>Work collaboratively</a:t>
            </a:r>
            <a:r>
              <a:rPr lang="en-US" altLang="en-US" sz="2400" dirty="0" smtClean="0">
                <a:ea typeface="MS PGothic" pitchFamily="34" charset="-128"/>
              </a:rPr>
              <a:t>.  </a:t>
            </a:r>
            <a:r>
              <a:rPr lang="en-US" altLang="en-US" sz="2400" dirty="0" smtClean="0">
                <a:solidFill>
                  <a:schemeClr val="tx1"/>
                </a:solidFill>
                <a:ea typeface="MS PGothic" pitchFamily="34" charset="-128"/>
              </a:rPr>
              <a:t>All members’ contributions are valued and honored, seek first to understand, then be  understood.</a:t>
            </a:r>
          </a:p>
          <a:p>
            <a:pPr eaLnBrk="1" hangingPunct="1">
              <a:defRPr/>
            </a:pPr>
            <a:endParaRPr lang="en-US" altLang="en-US" dirty="0" smtClean="0">
              <a:ea typeface="MS PGothic" pitchFamily="34" charset="-128"/>
            </a:endParaRPr>
          </a:p>
          <a:p>
            <a:pPr eaLnBrk="1" hangingPunct="1">
              <a:defRPr/>
            </a:pPr>
            <a:endParaRPr lang="en-US" altLang="en-US" sz="2000" dirty="0" smtClean="0">
              <a:ea typeface="MS PGothic" pitchFamily="34" charset="-128"/>
            </a:endParaRPr>
          </a:p>
        </p:txBody>
      </p:sp>
      <p:sp>
        <p:nvSpPr>
          <p:cNvPr id="6" name="Title 5"/>
          <p:cNvSpPr>
            <a:spLocks noGrp="1"/>
          </p:cNvSpPr>
          <p:nvPr>
            <p:ph type="title"/>
          </p:nvPr>
        </p:nvSpPr>
        <p:spPr>
          <a:xfrm>
            <a:off x="0" y="225425"/>
            <a:ext cx="8229600" cy="1143000"/>
          </a:xfrm>
        </p:spPr>
        <p:txBody>
          <a:bodyPr/>
          <a:lstStyle/>
          <a:p>
            <a:pPr eaLnBrk="1" hangingPunct="1">
              <a:defRPr/>
            </a:pPr>
            <a:r>
              <a:rPr lang="en-US" sz="6600" dirty="0" smtClean="0">
                <a:solidFill>
                  <a:schemeClr val="accent6">
                    <a:lumMod val="75000"/>
                  </a:schemeClr>
                </a:solidFill>
                <a:ea typeface="MS PGothic" pitchFamily="34" charset="-128"/>
                <a:cs typeface="Lucida Sans Unicode" pitchFamily="34" charset="0"/>
              </a:rPr>
              <a:t>     </a:t>
            </a:r>
            <a:r>
              <a:rPr lang="en-US" sz="6600" dirty="0" smtClean="0">
                <a:effectLst>
                  <a:outerShdw blurRad="38100" dist="38100" dir="2700000" algn="tl">
                    <a:srgbClr val="000000">
                      <a:alpha val="43137"/>
                    </a:srgbClr>
                  </a:outerShdw>
                </a:effectLst>
                <a:ea typeface="MS PGothic" pitchFamily="34" charset="-128"/>
                <a:cs typeface="Lucida Sans Unicode" pitchFamily="34" charset="0"/>
              </a:rPr>
              <a:t>Norms</a:t>
            </a:r>
            <a:endParaRPr lang="en-US" sz="6600" dirty="0">
              <a:effectLst>
                <a:outerShdw blurRad="38100" dist="38100" dir="2700000" algn="tl">
                  <a:srgbClr val="000000">
                    <a:alpha val="43137"/>
                  </a:srgbClr>
                </a:outerShdw>
              </a:effectLst>
              <a:ea typeface="MS PGothic" pitchFamily="34" charset="-128"/>
            </a:endParaRPr>
          </a:p>
        </p:txBody>
      </p:sp>
      <p:pic>
        <p:nvPicPr>
          <p:cNvPr id="61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69850"/>
            <a:ext cx="190500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6685836"/>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123">
                                            <p:txEl>
                                              <p:pRg st="2" end="2"/>
                                            </p:txEl>
                                          </p:spTgt>
                                        </p:tgtEl>
                                        <p:attrNameLst>
                                          <p:attrName>style.visibility</p:attrName>
                                        </p:attrNameLst>
                                      </p:cBhvr>
                                      <p:to>
                                        <p:strVal val="visible"/>
                                      </p:to>
                                    </p:set>
                                    <p:anim calcmode="lin" valueType="num">
                                      <p:cBhvr additive="base">
                                        <p:cTn id="7" dur="500" fill="hold"/>
                                        <p:tgtEl>
                                          <p:spTgt spid="512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123">
                                            <p:txEl>
                                              <p:pRg st="3" end="3"/>
                                            </p:txEl>
                                          </p:spTgt>
                                        </p:tgtEl>
                                        <p:attrNameLst>
                                          <p:attrName>style.visibility</p:attrName>
                                        </p:attrNameLst>
                                      </p:cBhvr>
                                      <p:to>
                                        <p:strVal val="visible"/>
                                      </p:to>
                                    </p:set>
                                    <p:anim calcmode="lin" valueType="num">
                                      <p:cBhvr additive="base">
                                        <p:cTn id="11" dur="500" fill="hold"/>
                                        <p:tgtEl>
                                          <p:spTgt spid="512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12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7655" y="225753"/>
            <a:ext cx="8812924" cy="5244882"/>
          </a:xfrm>
        </p:spPr>
        <p:txBody>
          <a:bodyPr>
            <a:noAutofit/>
          </a:bodyPr>
          <a:lstStyle/>
          <a:p>
            <a:pPr marL="0" indent="0" algn="ctr">
              <a:buNone/>
            </a:pPr>
            <a:r>
              <a:rPr lang="en-US" sz="6000" b="1" i="1" dirty="0" smtClean="0">
                <a:solidFill>
                  <a:srgbClr val="C00000"/>
                </a:solidFill>
                <a:effectLst>
                  <a:outerShdw blurRad="38100" dist="38100" dir="2700000" algn="tl">
                    <a:srgbClr val="000000">
                      <a:alpha val="43137"/>
                    </a:srgbClr>
                  </a:outerShdw>
                </a:effectLst>
              </a:rPr>
              <a:t>Let’s hear from KY teachers about how their Student Voice data has impacted their instruction.</a:t>
            </a:r>
            <a:endParaRPr lang="en-US" sz="6000" b="1" i="1" dirty="0">
              <a:solidFill>
                <a:srgbClr val="C00000"/>
              </a:solidFill>
              <a:effectLst>
                <a:outerShdw blurRad="38100" dist="38100" dir="2700000" algn="tl">
                  <a:srgbClr val="000000">
                    <a:alpha val="43137"/>
                  </a:srgbClr>
                </a:outerShdw>
              </a:effectLst>
            </a:endParaRPr>
          </a:p>
        </p:txBody>
      </p:sp>
      <p:sp>
        <p:nvSpPr>
          <p:cNvPr id="2" name="Rectangle 1"/>
          <p:cNvSpPr/>
          <p:nvPr/>
        </p:nvSpPr>
        <p:spPr>
          <a:xfrm>
            <a:off x="331077" y="4019941"/>
            <a:ext cx="8812923" cy="2554545"/>
          </a:xfrm>
          <a:prstGeom prst="rect">
            <a:avLst/>
          </a:prstGeom>
        </p:spPr>
        <p:txBody>
          <a:bodyPr wrap="square">
            <a:spAutoFit/>
          </a:bodyPr>
          <a:lstStyle/>
          <a:p>
            <a:r>
              <a:rPr lang="en-US" sz="4000" b="1" dirty="0"/>
              <a:t>Abby </a:t>
            </a:r>
            <a:r>
              <a:rPr lang="en-US" sz="4000" b="1" dirty="0" smtClean="0"/>
              <a:t>Dobie </a:t>
            </a:r>
            <a:r>
              <a:rPr lang="en-US" sz="4000" dirty="0" smtClean="0"/>
              <a:t>– </a:t>
            </a:r>
            <a:r>
              <a:rPr lang="en-US" sz="4000" i="1" dirty="0"/>
              <a:t>from Jessamine Co</a:t>
            </a:r>
            <a:r>
              <a:rPr lang="en-US" sz="4000" i="1" dirty="0" smtClean="0"/>
              <a:t>.</a:t>
            </a:r>
          </a:p>
          <a:p>
            <a:r>
              <a:rPr lang="en-US" sz="4000" b="1" dirty="0"/>
              <a:t>Natalie </a:t>
            </a:r>
            <a:r>
              <a:rPr lang="en-US" sz="4000" b="1" dirty="0" smtClean="0"/>
              <a:t>Allen </a:t>
            </a:r>
            <a:r>
              <a:rPr lang="en-US" sz="4000" dirty="0"/>
              <a:t>– </a:t>
            </a:r>
            <a:r>
              <a:rPr lang="en-US" sz="4000" i="1" dirty="0"/>
              <a:t>from Jessamine Co.</a:t>
            </a:r>
          </a:p>
          <a:p>
            <a:r>
              <a:rPr lang="en-US" sz="4000" b="1" dirty="0" smtClean="0"/>
              <a:t>Michelle </a:t>
            </a:r>
            <a:r>
              <a:rPr lang="en-US" sz="4000" b="1" dirty="0"/>
              <a:t>Divine </a:t>
            </a:r>
            <a:r>
              <a:rPr lang="en-US" sz="4000" dirty="0"/>
              <a:t>– </a:t>
            </a:r>
            <a:r>
              <a:rPr lang="en-US" sz="4000" i="1" dirty="0"/>
              <a:t>from Washington Co.</a:t>
            </a:r>
          </a:p>
          <a:p>
            <a:r>
              <a:rPr lang="en-US" sz="4000" b="1" dirty="0" smtClean="0"/>
              <a:t>Brandy </a:t>
            </a:r>
            <a:r>
              <a:rPr lang="en-US" sz="4000" b="1" dirty="0"/>
              <a:t>Beasley </a:t>
            </a:r>
            <a:r>
              <a:rPr lang="en-US" sz="4000" dirty="0"/>
              <a:t>– </a:t>
            </a:r>
            <a:r>
              <a:rPr lang="en-US" sz="4000" i="1" dirty="0"/>
              <a:t>from Anderson Co.</a:t>
            </a:r>
          </a:p>
        </p:txBody>
      </p:sp>
    </p:spTree>
    <p:extLst>
      <p:ext uri="{BB962C8B-B14F-4D97-AF65-F5344CB8AC3E}">
        <p14:creationId xmlns:p14="http://schemas.microsoft.com/office/powerpoint/2010/main" val="17753680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360" y="2831564"/>
            <a:ext cx="8812924" cy="3783724"/>
          </a:xfrm>
        </p:spPr>
        <p:txBody>
          <a:bodyPr>
            <a:normAutofit/>
          </a:bodyPr>
          <a:lstStyle/>
          <a:p>
            <a:pPr marL="0" indent="0" algn="ctr">
              <a:buNone/>
            </a:pPr>
            <a:r>
              <a:rPr lang="en-US" sz="4800" b="1" i="1" dirty="0" smtClean="0">
                <a:solidFill>
                  <a:srgbClr val="0070C0"/>
                </a:solidFill>
                <a:effectLst>
                  <a:outerShdw blurRad="38100" dist="38100" dir="2700000" algn="tl">
                    <a:srgbClr val="000000">
                      <a:alpha val="43137"/>
                    </a:srgbClr>
                  </a:outerShdw>
                </a:effectLst>
                <a:latin typeface="+mj-lt"/>
                <a:ea typeface="+mj-ea"/>
                <a:cs typeface="+mj-cs"/>
              </a:rPr>
              <a:t>What do you need to know </a:t>
            </a:r>
            <a:r>
              <a:rPr lang="en-US" sz="4800" b="1" i="1" dirty="0">
                <a:solidFill>
                  <a:srgbClr val="0070C0"/>
                </a:solidFill>
                <a:effectLst>
                  <a:outerShdw blurRad="38100" dist="38100" dir="2700000" algn="tl">
                    <a:srgbClr val="000000">
                      <a:alpha val="43137"/>
                    </a:srgbClr>
                  </a:outerShdw>
                </a:effectLst>
                <a:latin typeface="+mj-lt"/>
                <a:ea typeface="+mj-ea"/>
                <a:cs typeface="+mj-cs"/>
              </a:rPr>
              <a:t>next</a:t>
            </a:r>
            <a:r>
              <a:rPr lang="en-US" sz="4800" b="1" i="1" dirty="0" smtClean="0">
                <a:solidFill>
                  <a:srgbClr val="0070C0"/>
                </a:solidFill>
                <a:latin typeface="+mj-lt"/>
                <a:ea typeface="+mj-ea"/>
                <a:cs typeface="+mj-cs"/>
              </a:rPr>
              <a:t>?</a:t>
            </a:r>
            <a:endParaRPr lang="en-US" sz="4800" dirty="0" smtClean="0">
              <a:latin typeface="+mj-lt"/>
              <a:ea typeface="+mj-ea"/>
              <a:cs typeface="+mj-cs"/>
            </a:endParaRPr>
          </a:p>
          <a:p>
            <a:r>
              <a:rPr lang="en-US" sz="3600" b="1" i="1" dirty="0" smtClean="0"/>
              <a:t>Where to find the student voice results </a:t>
            </a:r>
          </a:p>
          <a:p>
            <a:r>
              <a:rPr lang="en-US" sz="3600" b="1" i="1" dirty="0"/>
              <a:t>How to interpret the </a:t>
            </a:r>
            <a:r>
              <a:rPr lang="en-US" sz="3600" b="1" i="1" dirty="0" smtClean="0"/>
              <a:t>results</a:t>
            </a:r>
            <a:endParaRPr lang="en-US" sz="3600" b="1" i="1" dirty="0"/>
          </a:p>
          <a:p>
            <a:r>
              <a:rPr lang="en-US" sz="3600" b="1" i="1" dirty="0" smtClean="0"/>
              <a:t>What teachers can do to </a:t>
            </a:r>
            <a:r>
              <a:rPr lang="en-US" sz="3600" b="1" i="1" dirty="0"/>
              <a:t>grow </a:t>
            </a:r>
            <a:r>
              <a:rPr lang="en-US" sz="3600" b="1" i="1" dirty="0" smtClean="0"/>
              <a:t>professionally </a:t>
            </a:r>
            <a:r>
              <a:rPr lang="en-US" sz="3600" b="1" i="1" dirty="0"/>
              <a:t>once </a:t>
            </a:r>
            <a:r>
              <a:rPr lang="en-US" sz="3600" b="1" i="1" dirty="0" smtClean="0"/>
              <a:t>they </a:t>
            </a:r>
            <a:r>
              <a:rPr lang="en-US" sz="3600" b="1" i="1" dirty="0"/>
              <a:t>know the </a:t>
            </a:r>
            <a:r>
              <a:rPr lang="en-US" sz="3600" b="1" i="1" dirty="0" smtClean="0"/>
              <a:t>results</a:t>
            </a:r>
            <a:endParaRPr lang="en-US" sz="3600" b="1" i="1" dirty="0"/>
          </a:p>
          <a:p>
            <a:endParaRPr lang="en-US" dirty="0"/>
          </a:p>
        </p:txBody>
      </p:sp>
      <p:sp>
        <p:nvSpPr>
          <p:cNvPr id="4" name="Slide Number Placeholder 3"/>
          <p:cNvSpPr>
            <a:spLocks noGrp="1"/>
          </p:cNvSpPr>
          <p:nvPr>
            <p:ph type="sldNum" sz="quarter" idx="12"/>
          </p:nvPr>
        </p:nvSpPr>
        <p:spPr/>
        <p:txBody>
          <a:bodyPr/>
          <a:lstStyle/>
          <a:p>
            <a:fld id="{537CC710-C139-134D-BCAE-BAD71A1747D8}" type="slidenum">
              <a:rPr lang="en-US" smtClean="0"/>
              <a:t>41</a:t>
            </a:fld>
            <a:endParaRPr lang="en-US" dirty="0"/>
          </a:p>
        </p:txBody>
      </p:sp>
      <p:sp>
        <p:nvSpPr>
          <p:cNvPr id="2" name="Title 1"/>
          <p:cNvSpPr>
            <a:spLocks noGrp="1"/>
          </p:cNvSpPr>
          <p:nvPr>
            <p:ph type="title"/>
          </p:nvPr>
        </p:nvSpPr>
        <p:spPr>
          <a:xfrm>
            <a:off x="110360" y="324846"/>
            <a:ext cx="8812924" cy="2490951"/>
          </a:xfrm>
        </p:spPr>
        <p:txBody>
          <a:bodyPr>
            <a:normAutofit fontScale="90000"/>
          </a:bodyPr>
          <a:lstStyle/>
          <a:p>
            <a:pPr algn="l"/>
            <a:r>
              <a:rPr lang="en-US" b="1" dirty="0" smtClean="0">
                <a:solidFill>
                  <a:srgbClr val="0070C0"/>
                </a:solidFill>
                <a:effectLst>
                  <a:outerShdw blurRad="38100" dist="38100" dir="2700000" algn="tl">
                    <a:srgbClr val="000000">
                      <a:alpha val="43137"/>
                    </a:srgbClr>
                  </a:outerShdw>
                </a:effectLst>
              </a:rPr>
              <a:t/>
            </a:r>
            <a:br>
              <a:rPr lang="en-US" b="1" dirty="0" smtClean="0">
                <a:solidFill>
                  <a:srgbClr val="0070C0"/>
                </a:solidFill>
                <a:effectLst>
                  <a:outerShdw blurRad="38100" dist="38100" dir="2700000" algn="tl">
                    <a:srgbClr val="000000">
                      <a:alpha val="43137"/>
                    </a:srgbClr>
                  </a:outerShdw>
                </a:effectLst>
              </a:rPr>
            </a:br>
            <a:r>
              <a:rPr lang="en-US" sz="5300" b="1" dirty="0" smtClean="0">
                <a:solidFill>
                  <a:schemeClr val="tx1"/>
                </a:solidFill>
                <a:effectLst>
                  <a:outerShdw blurRad="38100" dist="38100" dir="2700000" algn="tl">
                    <a:srgbClr val="000000">
                      <a:alpha val="43137"/>
                    </a:srgbClr>
                  </a:outerShdw>
                </a:effectLst>
              </a:rPr>
              <a:t>Now you know…</a:t>
            </a:r>
            <a:r>
              <a:rPr lang="en-US" b="1" dirty="0" smtClean="0">
                <a:solidFill>
                  <a:srgbClr val="0070C0"/>
                </a:solidFill>
                <a:effectLst>
                  <a:outerShdw blurRad="38100" dist="38100" dir="2700000" algn="tl">
                    <a:srgbClr val="000000">
                      <a:alpha val="43137"/>
                    </a:srgbClr>
                  </a:outerShdw>
                </a:effectLst>
              </a:rPr>
              <a:t/>
            </a:r>
            <a:br>
              <a:rPr lang="en-US" b="1" dirty="0" smtClean="0">
                <a:solidFill>
                  <a:srgbClr val="0070C0"/>
                </a:solidFill>
                <a:effectLst>
                  <a:outerShdw blurRad="38100" dist="38100" dir="2700000" algn="tl">
                    <a:srgbClr val="000000">
                      <a:alpha val="43137"/>
                    </a:srgbClr>
                  </a:outerShdw>
                </a:effectLst>
              </a:rPr>
            </a:br>
            <a:r>
              <a:rPr lang="en-US" b="1" dirty="0" smtClean="0">
                <a:solidFill>
                  <a:schemeClr val="tx1"/>
                </a:solidFill>
              </a:rPr>
              <a:t>- the </a:t>
            </a:r>
            <a:r>
              <a:rPr lang="en-US" b="1" dirty="0">
                <a:solidFill>
                  <a:schemeClr val="tx1"/>
                </a:solidFill>
              </a:rPr>
              <a:t>value of student perception data.</a:t>
            </a:r>
            <a:br>
              <a:rPr lang="en-US" b="1" dirty="0">
                <a:solidFill>
                  <a:schemeClr val="tx1"/>
                </a:solidFill>
              </a:rPr>
            </a:br>
            <a:r>
              <a:rPr lang="en-US" b="1" dirty="0" smtClean="0">
                <a:solidFill>
                  <a:schemeClr val="tx1"/>
                </a:solidFill>
              </a:rPr>
              <a:t>-  how </a:t>
            </a:r>
            <a:r>
              <a:rPr lang="en-US" b="1" dirty="0">
                <a:solidFill>
                  <a:schemeClr val="tx1"/>
                </a:solidFill>
              </a:rPr>
              <a:t>student perception data ties to </a:t>
            </a:r>
            <a:r>
              <a:rPr lang="en-US" b="1" dirty="0" smtClean="0">
                <a:solidFill>
                  <a:schemeClr val="tx1"/>
                </a:solidFill>
              </a:rPr>
              <a:t/>
            </a:r>
            <a:br>
              <a:rPr lang="en-US" b="1" dirty="0" smtClean="0">
                <a:solidFill>
                  <a:schemeClr val="tx1"/>
                </a:solidFill>
              </a:rPr>
            </a:br>
            <a:r>
              <a:rPr lang="en-US" b="1" dirty="0" smtClean="0">
                <a:solidFill>
                  <a:schemeClr val="tx1"/>
                </a:solidFill>
              </a:rPr>
              <a:t>   the </a:t>
            </a:r>
            <a:r>
              <a:rPr lang="en-US" b="1" dirty="0">
                <a:solidFill>
                  <a:schemeClr val="tx1"/>
                </a:solidFill>
              </a:rPr>
              <a:t>Framework for Teaching.</a:t>
            </a:r>
            <a:r>
              <a:rPr lang="en-US" dirty="0">
                <a:solidFill>
                  <a:schemeClr val="tx1"/>
                </a:solidFill>
              </a:rPr>
              <a:t/>
            </a:r>
            <a:br>
              <a:rPr lang="en-US" dirty="0">
                <a:solidFill>
                  <a:schemeClr val="tx1"/>
                </a:solidFill>
              </a:rPr>
            </a:br>
            <a:endParaRPr lang="en-US"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48541825"/>
      </p:ext>
    </p:extLst>
  </p:cSld>
  <p:clrMapOvr>
    <a:masterClrMapping/>
  </p:clrMapOvr>
  <p:transition spd="slow">
    <p:cove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93576"/>
            <a:ext cx="9176288" cy="278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a:xfrm>
            <a:off x="204951" y="329815"/>
            <a:ext cx="8229600" cy="1252728"/>
          </a:xfrm>
        </p:spPr>
        <p:txBody>
          <a:bodyPr>
            <a:normAutofit fontScale="90000"/>
          </a:bodyPr>
          <a:lstStyle/>
          <a:p>
            <a:r>
              <a:rPr lang="en-US" dirty="0" smtClean="0"/>
              <a:t/>
            </a:r>
            <a:br>
              <a:rPr lang="en-US" dirty="0" smtClean="0"/>
            </a:br>
            <a:r>
              <a:rPr lang="en-US" dirty="0" smtClean="0"/>
              <a:t>Educator Development area of CIITS</a:t>
            </a:r>
            <a:endParaRPr lang="en-US" dirty="0"/>
          </a:p>
        </p:txBody>
      </p:sp>
      <p:sp>
        <p:nvSpPr>
          <p:cNvPr id="2" name="Slide Number Placeholder 1"/>
          <p:cNvSpPr>
            <a:spLocks noGrp="1"/>
          </p:cNvSpPr>
          <p:nvPr>
            <p:ph type="sldNum" sz="quarter" idx="12"/>
          </p:nvPr>
        </p:nvSpPr>
        <p:spPr/>
        <p:txBody>
          <a:bodyPr/>
          <a:lstStyle/>
          <a:p>
            <a:fld id="{537CC710-C139-134D-BCAE-BAD71A1747D8}" type="slidenum">
              <a:rPr lang="en-US" smtClean="0"/>
              <a:t>42</a:t>
            </a:fld>
            <a:endParaRPr lang="en-US" dirty="0"/>
          </a:p>
        </p:txBody>
      </p:sp>
      <p:sp>
        <p:nvSpPr>
          <p:cNvPr id="6" name="Oval Callout 5"/>
          <p:cNvSpPr/>
          <p:nvPr/>
        </p:nvSpPr>
        <p:spPr>
          <a:xfrm>
            <a:off x="5303520" y="533400"/>
            <a:ext cx="3840480" cy="2436002"/>
          </a:xfrm>
          <a:prstGeom prst="wedgeEllipseCallout">
            <a:avLst>
              <a:gd name="adj1" fmla="val -41174"/>
              <a:gd name="adj2" fmla="val 11162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smtClean="0">
              <a:solidFill>
                <a:schemeClr val="tx1"/>
              </a:solidFill>
            </a:endParaRPr>
          </a:p>
          <a:p>
            <a:pPr algn="ctr"/>
            <a:r>
              <a:rPr lang="en-US" sz="3200" b="1" dirty="0" smtClean="0">
                <a:solidFill>
                  <a:schemeClr val="tx1"/>
                </a:solidFill>
              </a:rPr>
              <a:t>Educator </a:t>
            </a:r>
            <a:r>
              <a:rPr lang="en-US" sz="3200" b="1" dirty="0">
                <a:solidFill>
                  <a:schemeClr val="tx1"/>
                </a:solidFill>
              </a:rPr>
              <a:t>Development Suite (</a:t>
            </a:r>
            <a:r>
              <a:rPr lang="en-US" sz="3200" b="1" dirty="0" smtClean="0">
                <a:solidFill>
                  <a:schemeClr val="tx1"/>
                </a:solidFill>
              </a:rPr>
              <a:t>EDS)</a:t>
            </a:r>
          </a:p>
          <a:p>
            <a:pPr algn="ctr"/>
            <a:endParaRPr lang="en-US" sz="3600" b="1" dirty="0">
              <a:solidFill>
                <a:schemeClr val="tx1"/>
              </a:solidFill>
            </a:endParaRPr>
          </a:p>
        </p:txBody>
      </p:sp>
    </p:spTree>
    <p:extLst>
      <p:ext uri="{BB962C8B-B14F-4D97-AF65-F5344CB8AC3E}">
        <p14:creationId xmlns:p14="http://schemas.microsoft.com/office/powerpoint/2010/main" val="39633585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07003"/>
            <a:ext cx="9144000" cy="395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US" dirty="0" smtClean="0"/>
              <a:t>Student Perception Results</a:t>
            </a:r>
            <a:endParaRPr lang="en-US" dirty="0"/>
          </a:p>
        </p:txBody>
      </p:sp>
      <p:sp>
        <p:nvSpPr>
          <p:cNvPr id="2" name="Slide Number Placeholder 1"/>
          <p:cNvSpPr>
            <a:spLocks noGrp="1"/>
          </p:cNvSpPr>
          <p:nvPr>
            <p:ph type="sldNum" sz="quarter" idx="12"/>
          </p:nvPr>
        </p:nvSpPr>
        <p:spPr/>
        <p:txBody>
          <a:bodyPr/>
          <a:lstStyle/>
          <a:p>
            <a:fld id="{537CC710-C139-134D-BCAE-BAD71A1747D8}" type="slidenum">
              <a:rPr lang="en-US" smtClean="0"/>
              <a:t>43</a:t>
            </a:fld>
            <a:endParaRPr lang="en-US" dirty="0"/>
          </a:p>
        </p:txBody>
      </p:sp>
      <p:sp>
        <p:nvSpPr>
          <p:cNvPr id="6" name="Oval Callout 5"/>
          <p:cNvSpPr/>
          <p:nvPr/>
        </p:nvSpPr>
        <p:spPr>
          <a:xfrm>
            <a:off x="4846320" y="1569720"/>
            <a:ext cx="3840480" cy="1399682"/>
          </a:xfrm>
          <a:prstGeom prst="wedgeEllipseCallout">
            <a:avLst>
              <a:gd name="adj1" fmla="val -49110"/>
              <a:gd name="adj2" fmla="val 2542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smtClean="0">
              <a:solidFill>
                <a:schemeClr val="tx1"/>
              </a:solidFill>
            </a:endParaRPr>
          </a:p>
          <a:p>
            <a:pPr algn="ctr"/>
            <a:r>
              <a:rPr lang="en-US" sz="3200" b="1" dirty="0">
                <a:solidFill>
                  <a:schemeClr val="tx1"/>
                </a:solidFill>
              </a:rPr>
              <a:t>Student Voice Results</a:t>
            </a:r>
          </a:p>
          <a:p>
            <a:pPr algn="ctr"/>
            <a:endParaRPr lang="en-US" sz="3600" b="1" dirty="0">
              <a:solidFill>
                <a:schemeClr val="tx1"/>
              </a:solidFill>
            </a:endParaRPr>
          </a:p>
        </p:txBody>
      </p:sp>
    </p:spTree>
    <p:extLst>
      <p:ext uri="{BB962C8B-B14F-4D97-AF65-F5344CB8AC3E}">
        <p14:creationId xmlns:p14="http://schemas.microsoft.com/office/powerpoint/2010/main" val="554258206"/>
      </p:ext>
    </p:extLst>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462301013"/>
              </p:ext>
            </p:extLst>
          </p:nvPr>
        </p:nvGraphicFramePr>
        <p:xfrm>
          <a:off x="4666593" y="1562100"/>
          <a:ext cx="4477406" cy="4895850"/>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5"/>
          <p:cNvSpPr>
            <a:spLocks noGrp="1"/>
          </p:cNvSpPr>
          <p:nvPr>
            <p:ph type="sldNum" sz="quarter" idx="12"/>
          </p:nvPr>
        </p:nvSpPr>
        <p:spPr/>
        <p:txBody>
          <a:bodyPr/>
          <a:lstStyle/>
          <a:p>
            <a:fld id="{537CC710-C139-134D-BCAE-BAD71A1747D8}" type="slidenum">
              <a:rPr lang="en-US" smtClean="0"/>
              <a:t>44</a:t>
            </a:fld>
            <a:endParaRPr lang="en-US" dirty="0"/>
          </a:p>
        </p:txBody>
      </p:sp>
      <p:sp>
        <p:nvSpPr>
          <p:cNvPr id="2" name="Title 1"/>
          <p:cNvSpPr>
            <a:spLocks noGrp="1"/>
          </p:cNvSpPr>
          <p:nvPr>
            <p:ph type="title"/>
          </p:nvPr>
        </p:nvSpPr>
        <p:spPr>
          <a:xfrm>
            <a:off x="457200" y="320676"/>
            <a:ext cx="8229600" cy="1143000"/>
          </a:xfrm>
        </p:spPr>
        <p:txBody>
          <a:bodyPr>
            <a:normAutofit/>
          </a:bodyPr>
          <a:lstStyle/>
          <a:p>
            <a:r>
              <a:rPr lang="en-US" sz="5400" dirty="0" smtClean="0"/>
              <a:t>Examining Survey Results</a:t>
            </a:r>
            <a:endParaRPr lang="en-US" sz="5400" dirty="0"/>
          </a:p>
        </p:txBody>
      </p:sp>
      <p:sp>
        <p:nvSpPr>
          <p:cNvPr id="5" name="TextBox 4"/>
          <p:cNvSpPr txBox="1"/>
          <p:nvPr/>
        </p:nvSpPr>
        <p:spPr>
          <a:xfrm>
            <a:off x="350520" y="1630471"/>
            <a:ext cx="2602230" cy="5601533"/>
          </a:xfrm>
          <a:prstGeom prst="rect">
            <a:avLst/>
          </a:prstGeom>
          <a:noFill/>
        </p:spPr>
        <p:txBody>
          <a:bodyPr wrap="square" rtlCol="0">
            <a:spAutoFit/>
          </a:bodyPr>
          <a:lstStyle/>
          <a:p>
            <a:pPr marL="457200" indent="-457200">
              <a:buFont typeface="+mj-lt"/>
              <a:buAutoNum type="arabicPeriod"/>
            </a:pPr>
            <a:r>
              <a:rPr lang="en-US" sz="2400" b="1" dirty="0" smtClean="0"/>
              <a:t>What are some obvious strengths?</a:t>
            </a:r>
          </a:p>
          <a:p>
            <a:pPr marL="457200" indent="-457200">
              <a:buFont typeface="+mj-lt"/>
              <a:buAutoNum type="arabicPeriod"/>
            </a:pPr>
            <a:endParaRPr lang="en-US" sz="2400" b="1" dirty="0"/>
          </a:p>
          <a:p>
            <a:pPr marL="457200" indent="-457200">
              <a:buFont typeface="+mj-lt"/>
              <a:buAutoNum type="arabicPeriod"/>
            </a:pPr>
            <a:r>
              <a:rPr lang="en-US" sz="2400" b="1" dirty="0"/>
              <a:t>What are some obvious </a:t>
            </a:r>
            <a:r>
              <a:rPr lang="en-US" sz="2400" b="1" dirty="0" smtClean="0"/>
              <a:t>weaknesses?</a:t>
            </a:r>
          </a:p>
          <a:p>
            <a:pPr marL="457200" indent="-457200">
              <a:buFont typeface="+mj-lt"/>
              <a:buAutoNum type="arabicPeriod"/>
            </a:pPr>
            <a:endParaRPr lang="en-US" sz="2400" b="1" dirty="0"/>
          </a:p>
          <a:p>
            <a:pPr marL="457200" indent="-457200">
              <a:buFont typeface="+mj-lt"/>
              <a:buAutoNum type="arabicPeriod"/>
            </a:pPr>
            <a:r>
              <a:rPr lang="en-US" sz="2400" b="1" dirty="0" smtClean="0"/>
              <a:t>What overall conclusion can be drawn about this teacher?</a:t>
            </a:r>
          </a:p>
          <a:p>
            <a:endParaRPr lang="en-US" sz="2800" dirty="0"/>
          </a:p>
          <a:p>
            <a:r>
              <a:rPr lang="en-US" dirty="0" smtClean="0"/>
              <a:t>`</a:t>
            </a:r>
            <a:endParaRPr lang="en-US" dirty="0"/>
          </a:p>
        </p:txBody>
      </p:sp>
      <p:sp>
        <p:nvSpPr>
          <p:cNvPr id="3" name="Rounded Rectangle 2"/>
          <p:cNvSpPr/>
          <p:nvPr/>
        </p:nvSpPr>
        <p:spPr>
          <a:xfrm>
            <a:off x="350520" y="1417638"/>
            <a:ext cx="2602230" cy="5211762"/>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3121573" y="2729284"/>
            <a:ext cx="1671146" cy="4503797"/>
          </a:xfrm>
          <a:prstGeom prst="rect">
            <a:avLst/>
          </a:prstGeom>
          <a:noFill/>
        </p:spPr>
        <p:txBody>
          <a:bodyPr wrap="square" rtlCol="0">
            <a:spAutoFit/>
          </a:bodyPr>
          <a:lstStyle/>
          <a:p>
            <a:pPr>
              <a:lnSpc>
                <a:spcPts val="3300"/>
              </a:lnSpc>
            </a:pPr>
            <a:r>
              <a:rPr lang="en-US" sz="2000" b="1" dirty="0" smtClean="0"/>
              <a:t>Trust</a:t>
            </a:r>
          </a:p>
          <a:p>
            <a:pPr>
              <a:lnSpc>
                <a:spcPts val="3300"/>
              </a:lnSpc>
            </a:pPr>
            <a:r>
              <a:rPr lang="en-US" sz="2000" b="1" dirty="0" smtClean="0"/>
              <a:t>Transparency</a:t>
            </a:r>
          </a:p>
          <a:p>
            <a:pPr>
              <a:lnSpc>
                <a:spcPts val="3300"/>
              </a:lnSpc>
            </a:pPr>
            <a:r>
              <a:rPr lang="en-US" sz="2000" b="1" dirty="0" smtClean="0"/>
              <a:t>Understand</a:t>
            </a:r>
            <a:endParaRPr lang="en-US" sz="2000" b="1" dirty="0"/>
          </a:p>
          <a:p>
            <a:pPr>
              <a:lnSpc>
                <a:spcPts val="3300"/>
              </a:lnSpc>
            </a:pPr>
            <a:r>
              <a:rPr lang="en-US" sz="2000" b="1" dirty="0" smtClean="0"/>
              <a:t>Discipline</a:t>
            </a:r>
          </a:p>
          <a:p>
            <a:pPr>
              <a:lnSpc>
                <a:spcPts val="3300"/>
              </a:lnSpc>
            </a:pPr>
            <a:r>
              <a:rPr lang="en-US" sz="2000" b="1" dirty="0" smtClean="0"/>
              <a:t>Support</a:t>
            </a:r>
            <a:endParaRPr lang="en-US" sz="2000" b="1" dirty="0"/>
          </a:p>
          <a:p>
            <a:pPr>
              <a:lnSpc>
                <a:spcPts val="3300"/>
              </a:lnSpc>
            </a:pPr>
            <a:r>
              <a:rPr lang="en-US" sz="2000" b="1" dirty="0" smtClean="0"/>
              <a:t>Nurture</a:t>
            </a:r>
          </a:p>
          <a:p>
            <a:pPr>
              <a:lnSpc>
                <a:spcPts val="3300"/>
              </a:lnSpc>
            </a:pPr>
            <a:r>
              <a:rPr lang="en-US" sz="2000" b="1" dirty="0" smtClean="0"/>
              <a:t>Engage</a:t>
            </a:r>
          </a:p>
          <a:p>
            <a:endParaRPr lang="en-US" dirty="0" smtClean="0"/>
          </a:p>
          <a:p>
            <a:endParaRPr lang="en-US" dirty="0"/>
          </a:p>
          <a:p>
            <a:endParaRPr lang="en-US" dirty="0" smtClean="0"/>
          </a:p>
          <a:p>
            <a:endParaRPr lang="en-US" dirty="0"/>
          </a:p>
          <a:p>
            <a:endParaRPr lang="en-US" dirty="0"/>
          </a:p>
        </p:txBody>
      </p:sp>
      <p:sp>
        <p:nvSpPr>
          <p:cNvPr id="9" name="Oval Callout 8"/>
          <p:cNvSpPr/>
          <p:nvPr/>
        </p:nvSpPr>
        <p:spPr>
          <a:xfrm rot="1545695">
            <a:off x="1246438" y="2641053"/>
            <a:ext cx="4593908" cy="2019669"/>
          </a:xfrm>
          <a:prstGeom prst="wedgeEllipseCallout">
            <a:avLst>
              <a:gd name="adj1" fmla="val -15711"/>
              <a:gd name="adj2" fmla="val 2742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smtClean="0">
              <a:solidFill>
                <a:schemeClr val="tx1"/>
              </a:solidFill>
            </a:endParaRPr>
          </a:p>
          <a:p>
            <a:pPr algn="ctr"/>
            <a:r>
              <a:rPr lang="en-US" sz="7200" b="1" dirty="0" smtClean="0">
                <a:solidFill>
                  <a:schemeClr val="tx1"/>
                </a:solidFill>
              </a:rPr>
              <a:t>Sample Results</a:t>
            </a:r>
            <a:endParaRPr lang="en-US" sz="7200" b="1" dirty="0">
              <a:solidFill>
                <a:schemeClr val="tx1"/>
              </a:solidFill>
            </a:endParaRPr>
          </a:p>
          <a:p>
            <a:pPr algn="ctr"/>
            <a:endParaRPr lang="en-US" sz="3600" b="1" dirty="0">
              <a:solidFill>
                <a:schemeClr val="tx1"/>
              </a:solidFill>
            </a:endParaRPr>
          </a:p>
        </p:txBody>
      </p:sp>
    </p:spTree>
    <p:extLst>
      <p:ext uri="{BB962C8B-B14F-4D97-AF65-F5344CB8AC3E}">
        <p14:creationId xmlns:p14="http://schemas.microsoft.com/office/powerpoint/2010/main" val="141756217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175656686"/>
              </p:ext>
            </p:extLst>
          </p:nvPr>
        </p:nvGraphicFramePr>
        <p:xfrm>
          <a:off x="4666593" y="1562100"/>
          <a:ext cx="4477406" cy="4895850"/>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5"/>
          <p:cNvSpPr>
            <a:spLocks noGrp="1"/>
          </p:cNvSpPr>
          <p:nvPr>
            <p:ph type="sldNum" sz="quarter" idx="12"/>
          </p:nvPr>
        </p:nvSpPr>
        <p:spPr/>
        <p:txBody>
          <a:bodyPr/>
          <a:lstStyle/>
          <a:p>
            <a:fld id="{537CC710-C139-134D-BCAE-BAD71A1747D8}" type="slidenum">
              <a:rPr lang="en-US" smtClean="0"/>
              <a:t>45</a:t>
            </a:fld>
            <a:endParaRPr lang="en-US" dirty="0"/>
          </a:p>
        </p:txBody>
      </p:sp>
      <p:sp>
        <p:nvSpPr>
          <p:cNvPr id="2" name="Title 1"/>
          <p:cNvSpPr>
            <a:spLocks noGrp="1"/>
          </p:cNvSpPr>
          <p:nvPr>
            <p:ph type="title"/>
          </p:nvPr>
        </p:nvSpPr>
        <p:spPr>
          <a:xfrm>
            <a:off x="457200" y="320676"/>
            <a:ext cx="8229600" cy="1143000"/>
          </a:xfrm>
        </p:spPr>
        <p:txBody>
          <a:bodyPr>
            <a:normAutofit/>
          </a:bodyPr>
          <a:lstStyle/>
          <a:p>
            <a:r>
              <a:rPr lang="en-US" sz="5400" dirty="0" smtClean="0"/>
              <a:t>Examining Survey Results</a:t>
            </a:r>
            <a:endParaRPr lang="en-US" sz="5400" dirty="0"/>
          </a:p>
        </p:txBody>
      </p:sp>
      <p:sp>
        <p:nvSpPr>
          <p:cNvPr id="5" name="TextBox 4"/>
          <p:cNvSpPr txBox="1"/>
          <p:nvPr/>
        </p:nvSpPr>
        <p:spPr>
          <a:xfrm>
            <a:off x="350520" y="1630471"/>
            <a:ext cx="2602230" cy="5601533"/>
          </a:xfrm>
          <a:prstGeom prst="rect">
            <a:avLst/>
          </a:prstGeom>
          <a:noFill/>
        </p:spPr>
        <p:txBody>
          <a:bodyPr wrap="square" rtlCol="0">
            <a:spAutoFit/>
          </a:bodyPr>
          <a:lstStyle/>
          <a:p>
            <a:pPr marL="457200" indent="-457200">
              <a:buFont typeface="+mj-lt"/>
              <a:buAutoNum type="arabicPeriod"/>
            </a:pPr>
            <a:r>
              <a:rPr lang="en-US" sz="2400" b="1" dirty="0" smtClean="0"/>
              <a:t>What are some obvious strengths?</a:t>
            </a:r>
          </a:p>
          <a:p>
            <a:pPr marL="457200" indent="-457200">
              <a:buFont typeface="+mj-lt"/>
              <a:buAutoNum type="arabicPeriod"/>
            </a:pPr>
            <a:endParaRPr lang="en-US" sz="2400" b="1" dirty="0"/>
          </a:p>
          <a:p>
            <a:pPr marL="457200" indent="-457200">
              <a:buFont typeface="+mj-lt"/>
              <a:buAutoNum type="arabicPeriod"/>
            </a:pPr>
            <a:r>
              <a:rPr lang="en-US" sz="2400" b="1" dirty="0"/>
              <a:t>What are some obvious </a:t>
            </a:r>
            <a:r>
              <a:rPr lang="en-US" sz="2400" b="1" dirty="0" smtClean="0"/>
              <a:t>weaknesses?</a:t>
            </a:r>
          </a:p>
          <a:p>
            <a:pPr marL="457200" indent="-457200">
              <a:buFont typeface="+mj-lt"/>
              <a:buAutoNum type="arabicPeriod"/>
            </a:pPr>
            <a:endParaRPr lang="en-US" sz="2400" b="1" dirty="0"/>
          </a:p>
          <a:p>
            <a:pPr marL="457200" indent="-457200">
              <a:buFont typeface="+mj-lt"/>
              <a:buAutoNum type="arabicPeriod"/>
            </a:pPr>
            <a:r>
              <a:rPr lang="en-US" sz="2400" b="1" dirty="0" smtClean="0"/>
              <a:t>What overall conclusion can be drawn about this teacher?</a:t>
            </a:r>
          </a:p>
          <a:p>
            <a:endParaRPr lang="en-US" sz="2800" dirty="0"/>
          </a:p>
          <a:p>
            <a:r>
              <a:rPr lang="en-US" dirty="0" smtClean="0"/>
              <a:t>`</a:t>
            </a:r>
            <a:endParaRPr lang="en-US" dirty="0"/>
          </a:p>
        </p:txBody>
      </p:sp>
      <p:sp>
        <p:nvSpPr>
          <p:cNvPr id="3" name="Rounded Rectangle 2"/>
          <p:cNvSpPr/>
          <p:nvPr/>
        </p:nvSpPr>
        <p:spPr>
          <a:xfrm>
            <a:off x="350520" y="1417638"/>
            <a:ext cx="2602230" cy="5211762"/>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3121573" y="2729284"/>
            <a:ext cx="1671146" cy="4503797"/>
          </a:xfrm>
          <a:prstGeom prst="rect">
            <a:avLst/>
          </a:prstGeom>
          <a:noFill/>
        </p:spPr>
        <p:txBody>
          <a:bodyPr wrap="square" rtlCol="0">
            <a:spAutoFit/>
          </a:bodyPr>
          <a:lstStyle/>
          <a:p>
            <a:pPr>
              <a:lnSpc>
                <a:spcPts val="3300"/>
              </a:lnSpc>
            </a:pPr>
            <a:r>
              <a:rPr lang="en-US" sz="2000" b="1" dirty="0" smtClean="0"/>
              <a:t>Trust</a:t>
            </a:r>
          </a:p>
          <a:p>
            <a:pPr>
              <a:lnSpc>
                <a:spcPts val="3300"/>
              </a:lnSpc>
            </a:pPr>
            <a:r>
              <a:rPr lang="en-US" sz="2000" b="1" dirty="0" smtClean="0"/>
              <a:t>Transparency</a:t>
            </a:r>
          </a:p>
          <a:p>
            <a:pPr>
              <a:lnSpc>
                <a:spcPts val="3300"/>
              </a:lnSpc>
            </a:pPr>
            <a:r>
              <a:rPr lang="en-US" sz="2000" b="1" dirty="0" smtClean="0"/>
              <a:t>Understand</a:t>
            </a:r>
            <a:endParaRPr lang="en-US" sz="2000" b="1" dirty="0"/>
          </a:p>
          <a:p>
            <a:pPr>
              <a:lnSpc>
                <a:spcPts val="3300"/>
              </a:lnSpc>
            </a:pPr>
            <a:r>
              <a:rPr lang="en-US" sz="2000" b="1" dirty="0" smtClean="0"/>
              <a:t>Discipline</a:t>
            </a:r>
          </a:p>
          <a:p>
            <a:pPr>
              <a:lnSpc>
                <a:spcPts val="3300"/>
              </a:lnSpc>
            </a:pPr>
            <a:r>
              <a:rPr lang="en-US" sz="2000" b="1" dirty="0" smtClean="0"/>
              <a:t>Support</a:t>
            </a:r>
            <a:endParaRPr lang="en-US" sz="2000" b="1" dirty="0"/>
          </a:p>
          <a:p>
            <a:pPr>
              <a:lnSpc>
                <a:spcPts val="3300"/>
              </a:lnSpc>
            </a:pPr>
            <a:r>
              <a:rPr lang="en-US" sz="2000" b="1" dirty="0" smtClean="0"/>
              <a:t>Nurture</a:t>
            </a:r>
          </a:p>
          <a:p>
            <a:pPr>
              <a:lnSpc>
                <a:spcPts val="3300"/>
              </a:lnSpc>
            </a:pPr>
            <a:r>
              <a:rPr lang="en-US" sz="2000" b="1" dirty="0" smtClean="0"/>
              <a:t>Engage</a:t>
            </a:r>
          </a:p>
          <a:p>
            <a:endParaRPr lang="en-US" dirty="0" smtClean="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3141166852"/>
      </p:ext>
    </p:extLst>
  </p:cSld>
  <p:clrMapOvr>
    <a:masterClrMapping/>
  </p:clrMapOvr>
  <p:transition spd="slow">
    <p:cove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107823676"/>
              </p:ext>
            </p:extLst>
          </p:nvPr>
        </p:nvGraphicFramePr>
        <p:xfrm>
          <a:off x="4666593" y="1562100"/>
          <a:ext cx="4477406" cy="4895850"/>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5"/>
          <p:cNvSpPr>
            <a:spLocks noGrp="1"/>
          </p:cNvSpPr>
          <p:nvPr>
            <p:ph type="sldNum" sz="quarter" idx="12"/>
          </p:nvPr>
        </p:nvSpPr>
        <p:spPr/>
        <p:txBody>
          <a:bodyPr/>
          <a:lstStyle/>
          <a:p>
            <a:fld id="{537CC710-C139-134D-BCAE-BAD71A1747D8}" type="slidenum">
              <a:rPr lang="en-US" smtClean="0"/>
              <a:t>46</a:t>
            </a:fld>
            <a:endParaRPr lang="en-US" dirty="0"/>
          </a:p>
        </p:txBody>
      </p:sp>
      <p:sp>
        <p:nvSpPr>
          <p:cNvPr id="2" name="Title 1"/>
          <p:cNvSpPr>
            <a:spLocks noGrp="1"/>
          </p:cNvSpPr>
          <p:nvPr>
            <p:ph type="title"/>
          </p:nvPr>
        </p:nvSpPr>
        <p:spPr>
          <a:xfrm>
            <a:off x="457200" y="320676"/>
            <a:ext cx="8229600" cy="1143000"/>
          </a:xfrm>
        </p:spPr>
        <p:txBody>
          <a:bodyPr>
            <a:normAutofit/>
          </a:bodyPr>
          <a:lstStyle/>
          <a:p>
            <a:r>
              <a:rPr lang="en-US" sz="5400" dirty="0" smtClean="0"/>
              <a:t>Examining Survey Results</a:t>
            </a:r>
            <a:endParaRPr lang="en-US" sz="5400" dirty="0"/>
          </a:p>
        </p:txBody>
      </p:sp>
      <p:sp>
        <p:nvSpPr>
          <p:cNvPr id="5" name="TextBox 4"/>
          <p:cNvSpPr txBox="1"/>
          <p:nvPr/>
        </p:nvSpPr>
        <p:spPr>
          <a:xfrm>
            <a:off x="350520" y="1630471"/>
            <a:ext cx="2602230" cy="5170646"/>
          </a:xfrm>
          <a:prstGeom prst="rect">
            <a:avLst/>
          </a:prstGeom>
          <a:noFill/>
        </p:spPr>
        <p:txBody>
          <a:bodyPr wrap="square" rtlCol="0">
            <a:spAutoFit/>
          </a:bodyPr>
          <a:lstStyle/>
          <a:p>
            <a:pPr marL="457200" indent="-457200">
              <a:buFont typeface="+mj-lt"/>
              <a:buAutoNum type="arabicPeriod"/>
            </a:pPr>
            <a:r>
              <a:rPr lang="en-US" sz="2400" b="1" dirty="0"/>
              <a:t>How can this data inform professional growth decisions?</a:t>
            </a:r>
          </a:p>
          <a:p>
            <a:pPr marL="457200" indent="-457200">
              <a:buFont typeface="+mj-lt"/>
              <a:buAutoNum type="arabicPeriod"/>
            </a:pPr>
            <a:endParaRPr lang="en-US" sz="2400" b="1" dirty="0"/>
          </a:p>
          <a:p>
            <a:pPr marL="457200" indent="-457200">
              <a:buFont typeface="+mj-lt"/>
              <a:buAutoNum type="arabicPeriod"/>
            </a:pPr>
            <a:r>
              <a:rPr lang="en-US" sz="2400" b="1" dirty="0"/>
              <a:t>What other </a:t>
            </a:r>
            <a:r>
              <a:rPr lang="en-US" sz="2400" b="1" dirty="0" smtClean="0"/>
              <a:t>evidence </a:t>
            </a:r>
            <a:r>
              <a:rPr lang="en-US" sz="2400" b="1" dirty="0"/>
              <a:t>can provide useful information? Where can this information be found?</a:t>
            </a:r>
          </a:p>
          <a:p>
            <a:r>
              <a:rPr lang="en-US" dirty="0" smtClean="0"/>
              <a:t>`</a:t>
            </a:r>
            <a:endParaRPr lang="en-US" dirty="0"/>
          </a:p>
        </p:txBody>
      </p:sp>
      <p:sp>
        <p:nvSpPr>
          <p:cNvPr id="3" name="Rounded Rectangle 2"/>
          <p:cNvSpPr/>
          <p:nvPr/>
        </p:nvSpPr>
        <p:spPr>
          <a:xfrm>
            <a:off x="350520" y="1417638"/>
            <a:ext cx="2602230" cy="5211762"/>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3121573" y="2729284"/>
            <a:ext cx="1671146" cy="4503797"/>
          </a:xfrm>
          <a:prstGeom prst="rect">
            <a:avLst/>
          </a:prstGeom>
          <a:noFill/>
        </p:spPr>
        <p:txBody>
          <a:bodyPr wrap="square" rtlCol="0">
            <a:spAutoFit/>
          </a:bodyPr>
          <a:lstStyle/>
          <a:p>
            <a:pPr>
              <a:lnSpc>
                <a:spcPts val="3300"/>
              </a:lnSpc>
            </a:pPr>
            <a:r>
              <a:rPr lang="en-US" sz="2000" b="1" dirty="0" smtClean="0"/>
              <a:t>Trust</a:t>
            </a:r>
          </a:p>
          <a:p>
            <a:pPr>
              <a:lnSpc>
                <a:spcPts val="3300"/>
              </a:lnSpc>
            </a:pPr>
            <a:r>
              <a:rPr lang="en-US" sz="2000" b="1" dirty="0" smtClean="0"/>
              <a:t>Transparency</a:t>
            </a:r>
          </a:p>
          <a:p>
            <a:pPr>
              <a:lnSpc>
                <a:spcPts val="3300"/>
              </a:lnSpc>
            </a:pPr>
            <a:r>
              <a:rPr lang="en-US" sz="2000" b="1" dirty="0" smtClean="0"/>
              <a:t>Understand</a:t>
            </a:r>
            <a:endParaRPr lang="en-US" sz="2000" b="1" dirty="0"/>
          </a:p>
          <a:p>
            <a:pPr>
              <a:lnSpc>
                <a:spcPts val="3300"/>
              </a:lnSpc>
            </a:pPr>
            <a:r>
              <a:rPr lang="en-US" sz="2000" b="1" dirty="0" smtClean="0"/>
              <a:t>Discipline</a:t>
            </a:r>
          </a:p>
          <a:p>
            <a:pPr>
              <a:lnSpc>
                <a:spcPts val="3300"/>
              </a:lnSpc>
            </a:pPr>
            <a:r>
              <a:rPr lang="en-US" sz="2000" b="1" dirty="0" smtClean="0"/>
              <a:t>Support</a:t>
            </a:r>
            <a:endParaRPr lang="en-US" sz="2000" b="1" dirty="0"/>
          </a:p>
          <a:p>
            <a:pPr>
              <a:lnSpc>
                <a:spcPts val="3300"/>
              </a:lnSpc>
            </a:pPr>
            <a:r>
              <a:rPr lang="en-US" sz="2000" b="1" dirty="0" smtClean="0"/>
              <a:t>Nurture</a:t>
            </a:r>
          </a:p>
          <a:p>
            <a:pPr>
              <a:lnSpc>
                <a:spcPts val="3300"/>
              </a:lnSpc>
            </a:pPr>
            <a:r>
              <a:rPr lang="en-US" sz="2000" b="1" dirty="0" smtClean="0"/>
              <a:t>Engage</a:t>
            </a:r>
          </a:p>
          <a:p>
            <a:endParaRPr lang="en-US" dirty="0" smtClean="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382140892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052176215"/>
              </p:ext>
            </p:extLst>
          </p:nvPr>
        </p:nvGraphicFramePr>
        <p:xfrm>
          <a:off x="4666593" y="1562100"/>
          <a:ext cx="4477406" cy="4895850"/>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5"/>
          <p:cNvSpPr>
            <a:spLocks noGrp="1"/>
          </p:cNvSpPr>
          <p:nvPr>
            <p:ph type="sldNum" sz="quarter" idx="12"/>
          </p:nvPr>
        </p:nvSpPr>
        <p:spPr/>
        <p:txBody>
          <a:bodyPr/>
          <a:lstStyle/>
          <a:p>
            <a:fld id="{537CC710-C139-134D-BCAE-BAD71A1747D8}" type="slidenum">
              <a:rPr lang="en-US" smtClean="0"/>
              <a:t>47</a:t>
            </a:fld>
            <a:endParaRPr lang="en-US" dirty="0"/>
          </a:p>
        </p:txBody>
      </p:sp>
      <p:sp>
        <p:nvSpPr>
          <p:cNvPr id="2" name="Title 1"/>
          <p:cNvSpPr>
            <a:spLocks noGrp="1"/>
          </p:cNvSpPr>
          <p:nvPr>
            <p:ph type="title"/>
          </p:nvPr>
        </p:nvSpPr>
        <p:spPr>
          <a:xfrm>
            <a:off x="457200" y="320676"/>
            <a:ext cx="8229600" cy="1143000"/>
          </a:xfrm>
        </p:spPr>
        <p:txBody>
          <a:bodyPr>
            <a:normAutofit/>
          </a:bodyPr>
          <a:lstStyle/>
          <a:p>
            <a:r>
              <a:rPr lang="en-US" sz="5400" dirty="0" smtClean="0"/>
              <a:t>Examining Survey Results</a:t>
            </a:r>
            <a:endParaRPr lang="en-US" sz="5400" dirty="0"/>
          </a:p>
        </p:txBody>
      </p:sp>
      <p:sp>
        <p:nvSpPr>
          <p:cNvPr id="5" name="TextBox 4"/>
          <p:cNvSpPr txBox="1"/>
          <p:nvPr/>
        </p:nvSpPr>
        <p:spPr>
          <a:xfrm>
            <a:off x="350520" y="1630471"/>
            <a:ext cx="2602230" cy="4832092"/>
          </a:xfrm>
          <a:prstGeom prst="rect">
            <a:avLst/>
          </a:prstGeom>
          <a:noFill/>
        </p:spPr>
        <p:txBody>
          <a:bodyPr wrap="square" rtlCol="0">
            <a:spAutoFit/>
          </a:bodyPr>
          <a:lstStyle/>
          <a:p>
            <a:r>
              <a:rPr lang="en-US" sz="2800" b="1" dirty="0">
                <a:solidFill>
                  <a:srgbClr val="2F70BF"/>
                </a:solidFill>
              </a:rPr>
              <a:t>Based on the student perception results, what area of the Framework for Teaching should this teacher address in their Professional Growth Plan?</a:t>
            </a:r>
          </a:p>
        </p:txBody>
      </p:sp>
      <p:sp>
        <p:nvSpPr>
          <p:cNvPr id="3" name="Rounded Rectangle 2"/>
          <p:cNvSpPr/>
          <p:nvPr/>
        </p:nvSpPr>
        <p:spPr>
          <a:xfrm>
            <a:off x="350520" y="1417638"/>
            <a:ext cx="2602230" cy="5440362"/>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3121573" y="2729284"/>
            <a:ext cx="1671146" cy="4503797"/>
          </a:xfrm>
          <a:prstGeom prst="rect">
            <a:avLst/>
          </a:prstGeom>
          <a:noFill/>
        </p:spPr>
        <p:txBody>
          <a:bodyPr wrap="square" rtlCol="0">
            <a:spAutoFit/>
          </a:bodyPr>
          <a:lstStyle/>
          <a:p>
            <a:pPr>
              <a:lnSpc>
                <a:spcPts val="3300"/>
              </a:lnSpc>
            </a:pPr>
            <a:r>
              <a:rPr lang="en-US" sz="2000" b="1" dirty="0" smtClean="0"/>
              <a:t>Trust</a:t>
            </a:r>
          </a:p>
          <a:p>
            <a:pPr>
              <a:lnSpc>
                <a:spcPts val="3300"/>
              </a:lnSpc>
            </a:pPr>
            <a:r>
              <a:rPr lang="en-US" sz="2000" b="1" dirty="0" smtClean="0"/>
              <a:t>Transparency</a:t>
            </a:r>
          </a:p>
          <a:p>
            <a:pPr>
              <a:lnSpc>
                <a:spcPts val="3300"/>
              </a:lnSpc>
            </a:pPr>
            <a:r>
              <a:rPr lang="en-US" sz="2000" b="1" dirty="0" smtClean="0"/>
              <a:t>Understand</a:t>
            </a:r>
            <a:endParaRPr lang="en-US" sz="2000" b="1" dirty="0"/>
          </a:p>
          <a:p>
            <a:pPr>
              <a:lnSpc>
                <a:spcPts val="3300"/>
              </a:lnSpc>
            </a:pPr>
            <a:r>
              <a:rPr lang="en-US" sz="2000" b="1" dirty="0" smtClean="0"/>
              <a:t>Discipline</a:t>
            </a:r>
          </a:p>
          <a:p>
            <a:pPr>
              <a:lnSpc>
                <a:spcPts val="3300"/>
              </a:lnSpc>
            </a:pPr>
            <a:r>
              <a:rPr lang="en-US" sz="2000" b="1" dirty="0" smtClean="0"/>
              <a:t>Support</a:t>
            </a:r>
            <a:endParaRPr lang="en-US" sz="2000" b="1" dirty="0"/>
          </a:p>
          <a:p>
            <a:pPr>
              <a:lnSpc>
                <a:spcPts val="3300"/>
              </a:lnSpc>
            </a:pPr>
            <a:r>
              <a:rPr lang="en-US" sz="2000" b="1" dirty="0" smtClean="0"/>
              <a:t>Nurture</a:t>
            </a:r>
          </a:p>
          <a:p>
            <a:pPr>
              <a:lnSpc>
                <a:spcPts val="3300"/>
              </a:lnSpc>
            </a:pPr>
            <a:r>
              <a:rPr lang="en-US" sz="2000" b="1" dirty="0" smtClean="0"/>
              <a:t>Engage</a:t>
            </a:r>
          </a:p>
          <a:p>
            <a:endParaRPr lang="en-US" dirty="0" smtClean="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17625896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583324"/>
            <a:ext cx="6117020" cy="5542839"/>
          </a:xfrm>
        </p:spPr>
        <p:txBody>
          <a:bodyPr>
            <a:normAutofit lnSpcReduction="10000"/>
          </a:bodyPr>
          <a:lstStyle/>
          <a:p>
            <a:pPr marL="0" indent="0">
              <a:buNone/>
            </a:pPr>
            <a:r>
              <a:rPr lang="en-US" sz="5400" b="1" dirty="0" smtClean="0">
                <a:solidFill>
                  <a:schemeClr val="tx1"/>
                </a:solidFill>
                <a:effectLst>
                  <a:outerShdw blurRad="38100" dist="38100" dir="2700000" algn="tl">
                    <a:srgbClr val="000000">
                      <a:alpha val="43137"/>
                    </a:srgbClr>
                  </a:outerShdw>
                </a:effectLst>
              </a:rPr>
              <a:t>Where can you             access support for professional growth      needs identified in            the Student Voice               Survey results?</a:t>
            </a:r>
            <a:endParaRPr lang="en-US" sz="5400" b="1" dirty="0">
              <a:solidFill>
                <a:schemeClr val="tx1"/>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537CC710-C139-134D-BCAE-BAD71A1747D8}" type="slidenum">
              <a:rPr lang="en-US" smtClean="0"/>
              <a:t>48</a:t>
            </a:fld>
            <a:endParaRPr lang="en-US" dirty="0"/>
          </a:p>
        </p:txBody>
      </p:sp>
      <p:pic>
        <p:nvPicPr>
          <p:cNvPr id="3074" name="Picture 2" descr="C:\Users\rwoosley\Desktop\stick men\Weird%20Interviews_090809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7941" y="1085466"/>
            <a:ext cx="2473810" cy="4400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9332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My PD Profile</a:t>
            </a:r>
            <a:endParaRPr lang="en-US" dirty="0"/>
          </a:p>
        </p:txBody>
      </p:sp>
      <p:sp>
        <p:nvSpPr>
          <p:cNvPr id="2" name="Slide Number Placeholder 1"/>
          <p:cNvSpPr>
            <a:spLocks noGrp="1"/>
          </p:cNvSpPr>
          <p:nvPr>
            <p:ph type="sldNum" sz="quarter" idx="12"/>
          </p:nvPr>
        </p:nvSpPr>
        <p:spPr/>
        <p:txBody>
          <a:bodyPr/>
          <a:lstStyle/>
          <a:p>
            <a:fld id="{537CC710-C139-134D-BCAE-BAD71A1747D8}" type="slidenum">
              <a:rPr lang="en-US" smtClean="0"/>
              <a:t>49</a:t>
            </a:fld>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07003"/>
            <a:ext cx="9144000" cy="395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Callout 6"/>
          <p:cNvSpPr/>
          <p:nvPr/>
        </p:nvSpPr>
        <p:spPr>
          <a:xfrm>
            <a:off x="1615440" y="3893434"/>
            <a:ext cx="2240280" cy="931079"/>
          </a:xfrm>
          <a:prstGeom prst="wedgeEllipseCallout">
            <a:avLst>
              <a:gd name="adj1" fmla="val -71333"/>
              <a:gd name="adj2" fmla="val 13897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PGP</a:t>
            </a:r>
            <a:endParaRPr lang="en-US" sz="3600" b="1" dirty="0">
              <a:solidFill>
                <a:schemeClr val="tx1"/>
              </a:solidFill>
            </a:endParaRPr>
          </a:p>
        </p:txBody>
      </p:sp>
    </p:spTree>
    <p:extLst>
      <p:ext uri="{BB962C8B-B14F-4D97-AF65-F5344CB8AC3E}">
        <p14:creationId xmlns:p14="http://schemas.microsoft.com/office/powerpoint/2010/main" val="408657471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5"/>
          <p:cNvSpPr>
            <a:spLocks noGrp="1"/>
          </p:cNvSpPr>
          <p:nvPr>
            <p:ph type="title"/>
          </p:nvPr>
        </p:nvSpPr>
        <p:spPr>
          <a:xfrm>
            <a:off x="1293813" y="165100"/>
            <a:ext cx="7497762" cy="1143000"/>
          </a:xfrm>
        </p:spPr>
        <p:txBody>
          <a:bodyPr>
            <a:normAutofit fontScale="90000"/>
          </a:bodyPr>
          <a:lstStyle/>
          <a:p>
            <a:pPr algn="ctr" eaLnBrk="1" hangingPunct="1">
              <a:defRPr/>
            </a:pPr>
            <a:r>
              <a:rPr lang="en-US" altLang="en-US" sz="3600" b="1" dirty="0" smtClean="0">
                <a:ea typeface="MS PGothic" pitchFamily="34" charset="-128"/>
              </a:rPr>
              <a:t>ISLN Meeting </a:t>
            </a:r>
            <a:br>
              <a:rPr lang="en-US" altLang="en-US" sz="3600" b="1" dirty="0" smtClean="0">
                <a:ea typeface="MS PGothic" pitchFamily="34" charset="-128"/>
              </a:rPr>
            </a:br>
            <a:r>
              <a:rPr lang="en-US" altLang="en-US" sz="3600" b="1" dirty="0" smtClean="0">
                <a:ea typeface="MS PGothic" pitchFamily="34" charset="-128"/>
              </a:rPr>
              <a:t>   IMPORTANT NOTES</a:t>
            </a:r>
          </a:p>
        </p:txBody>
      </p:sp>
      <p:sp>
        <p:nvSpPr>
          <p:cNvPr id="7171" name="Rectangle 6"/>
          <p:cNvSpPr>
            <a:spLocks noChangeArrowheads="1"/>
          </p:cNvSpPr>
          <p:nvPr/>
        </p:nvSpPr>
        <p:spPr bwMode="auto">
          <a:xfrm>
            <a:off x="533400" y="1905000"/>
            <a:ext cx="815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ea typeface="ＭＳ Ｐゴシック" pitchFamily="34" charset="-128"/>
              </a:defRPr>
            </a:lvl1pPr>
            <a:lvl2pPr marL="742950" indent="-285750" eaLnBrk="0" hangingPunct="0">
              <a:defRPr>
                <a:solidFill>
                  <a:schemeClr val="tx1"/>
                </a:solidFill>
                <a:latin typeface="Verdana" pitchFamily="34" charset="0"/>
                <a:ea typeface="ＭＳ Ｐゴシック" pitchFamily="34" charset="-128"/>
              </a:defRPr>
            </a:lvl2pPr>
            <a:lvl3pPr marL="1143000" indent="-228600" eaLnBrk="0" hangingPunct="0">
              <a:defRPr>
                <a:solidFill>
                  <a:schemeClr val="tx1"/>
                </a:solidFill>
                <a:latin typeface="Verdana" pitchFamily="34" charset="0"/>
                <a:ea typeface="ＭＳ Ｐゴシック" pitchFamily="34" charset="-128"/>
              </a:defRPr>
            </a:lvl3pPr>
            <a:lvl4pPr marL="1600200" indent="-228600" eaLnBrk="0" hangingPunct="0">
              <a:defRPr>
                <a:solidFill>
                  <a:schemeClr val="tx1"/>
                </a:solidFill>
                <a:latin typeface="Verdana" pitchFamily="34" charset="0"/>
                <a:ea typeface="ＭＳ Ｐゴシック" pitchFamily="34" charset="-128"/>
              </a:defRPr>
            </a:lvl4pPr>
            <a:lvl5pPr marL="2057400" indent="-228600" eaLnBrk="0" hangingPunct="0">
              <a:defRPr>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pPr eaLnBrk="1" hangingPunct="1"/>
            <a:endParaRPr lang="en-US" altLang="en-US" sz="3200">
              <a:solidFill>
                <a:srgbClr val="DD5807"/>
              </a:solidFill>
            </a:endParaRPr>
          </a:p>
        </p:txBody>
      </p:sp>
      <p:graphicFrame>
        <p:nvGraphicFramePr>
          <p:cNvPr id="5" name="Table 4"/>
          <p:cNvGraphicFramePr>
            <a:graphicFrameLocks noGrp="1"/>
          </p:cNvGraphicFramePr>
          <p:nvPr/>
        </p:nvGraphicFramePr>
        <p:xfrm>
          <a:off x="1311275" y="1447800"/>
          <a:ext cx="7462838" cy="5426075"/>
        </p:xfrm>
        <a:graphic>
          <a:graphicData uri="http://schemas.openxmlformats.org/drawingml/2006/table">
            <a:tbl>
              <a:tblPr>
                <a:tableStyleId>{5940675A-B579-460E-94D1-54222C63F5DA}</a:tableStyleId>
              </a:tblPr>
              <a:tblGrid>
                <a:gridCol w="3710655"/>
                <a:gridCol w="3752183"/>
              </a:tblGrid>
              <a:tr h="5426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u="none" strike="noStrike" cap="none" normalizeH="0" baseline="0" dirty="0" smtClean="0">
                        <a:ln>
                          <a:noFill/>
                        </a:ln>
                        <a:effectLst/>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smtClean="0">
                          <a:ln>
                            <a:noFill/>
                          </a:ln>
                          <a:effectLst/>
                        </a:rPr>
                        <a:t> </a:t>
                      </a:r>
                      <a:endParaRPr kumimoji="0" lang="en-US" sz="2200" u="none" strike="noStrike" cap="none" normalizeH="0" baseline="0" dirty="0" smtClean="0">
                        <a:ln>
                          <a:noFill/>
                        </a:ln>
                        <a:effectLst/>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smtClean="0">
                          <a:ln>
                            <a:noFill/>
                          </a:ln>
                          <a:effectLst/>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u="none" strike="noStrike" cap="none" normalizeH="0" baseline="0" dirty="0" smtClean="0">
                        <a:ln>
                          <a:noFill/>
                        </a:ln>
                        <a:effectLst/>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1" u="none" strike="noStrike" cap="none" normalizeH="0" baseline="0" dirty="0" smtClean="0">
                        <a:ln>
                          <a:noFill/>
                        </a:ln>
                        <a:effectLst/>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smtClean="0">
                          <a:ln>
                            <a:noFill/>
                          </a:ln>
                          <a:effectLst/>
                        </a:rPr>
                        <a:t>What do I want to remember? </a:t>
                      </a:r>
                      <a:endParaRPr kumimoji="0" lang="en-US" sz="3200" b="1" i="0" u="none" strike="noStrike" cap="none" normalizeH="0" baseline="0" dirty="0" smtClean="0">
                        <a:ln>
                          <a:noFill/>
                        </a:ln>
                        <a:solidFill>
                          <a:schemeClr val="accent6">
                            <a:lumMod val="75000"/>
                          </a:schemeClr>
                        </a:solidFill>
                        <a:effectLst/>
                        <a:latin typeface="Georgia" pitchFamily="18" charset="0"/>
                      </a:endParaRPr>
                    </a:p>
                  </a:txBody>
                  <a:tcPr marL="91427" marR="91427" marT="45728" marB="4572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u="none" strike="noStrike" cap="none" normalizeH="0" baseline="0" dirty="0" smtClean="0">
                        <a:ln>
                          <a:noFill/>
                        </a:ln>
                        <a:effectLst/>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smtClean="0">
                          <a:ln>
                            <a:noFill/>
                          </a:ln>
                          <a:effectLst/>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200" u="none" strike="noStrike" cap="none" normalizeH="0" baseline="0" dirty="0" smtClean="0">
                        <a:ln>
                          <a:noFill/>
                        </a:ln>
                        <a:effectLst/>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1" u="none" strike="noStrike" cap="none" normalizeH="0" baseline="0" dirty="0" smtClean="0">
                        <a:ln>
                          <a:noFill/>
                        </a:ln>
                        <a:effectLst/>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smtClean="0">
                          <a:ln>
                            <a:noFill/>
                          </a:ln>
                          <a:effectLst/>
                        </a:rPr>
                        <a:t>How will I use this information, and how will I share it with others in my district?</a:t>
                      </a:r>
                      <a:r>
                        <a:rPr kumimoji="0" lang="en-US" sz="3200" u="none" strike="noStrike" cap="none" normalizeH="0" baseline="0" dirty="0" smtClean="0">
                          <a:ln>
                            <a:noFill/>
                          </a:ln>
                          <a:effectLst/>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smtClean="0">
                          <a:ln>
                            <a:noFill/>
                          </a:ln>
                          <a:effectLst/>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FFFFFF"/>
                        </a:solidFill>
                        <a:effectLst/>
                        <a:latin typeface="Georgia" pitchFamily="18" charset="0"/>
                      </a:endParaRPr>
                    </a:p>
                  </a:txBody>
                  <a:tcPr marL="91427" marR="91427" marT="45728" marB="45728" horzOverflow="overflow"/>
                </a:tc>
              </a:tr>
            </a:tbl>
          </a:graphicData>
        </a:graphic>
      </p:graphicFrame>
      <p:pic>
        <p:nvPicPr>
          <p:cNvPr id="7180" name="Picture 3" descr="MC90010474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4538" y="1635125"/>
            <a:ext cx="1022350"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2" descr="MC90010487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17126">
            <a:off x="6661150" y="1423988"/>
            <a:ext cx="942975"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7182" name="TextBox 7"/>
          <p:cNvSpPr txBox="1">
            <a:spLocks noChangeArrowheads="1"/>
          </p:cNvSpPr>
          <p:nvPr/>
        </p:nvSpPr>
        <p:spPr bwMode="auto">
          <a:xfrm>
            <a:off x="511175" y="1077913"/>
            <a:ext cx="2124075" cy="460375"/>
          </a:xfrm>
          <a:prstGeom prst="rect">
            <a:avLst/>
          </a:prstGeom>
          <a:solidFill>
            <a:srgbClr val="FF66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ea typeface="ＭＳ Ｐゴシック" pitchFamily="34" charset="-128"/>
              </a:defRPr>
            </a:lvl1pPr>
            <a:lvl2pPr marL="742950" indent="-285750" eaLnBrk="0" hangingPunct="0">
              <a:defRPr>
                <a:solidFill>
                  <a:schemeClr val="tx1"/>
                </a:solidFill>
                <a:latin typeface="Verdana" pitchFamily="34" charset="0"/>
                <a:ea typeface="ＭＳ Ｐゴシック" pitchFamily="34" charset="-128"/>
              </a:defRPr>
            </a:lvl2pPr>
            <a:lvl3pPr marL="1143000" indent="-228600" eaLnBrk="0" hangingPunct="0">
              <a:defRPr>
                <a:solidFill>
                  <a:schemeClr val="tx1"/>
                </a:solidFill>
                <a:latin typeface="Verdana" pitchFamily="34" charset="0"/>
                <a:ea typeface="ＭＳ Ｐゴシック" pitchFamily="34" charset="-128"/>
              </a:defRPr>
            </a:lvl3pPr>
            <a:lvl4pPr marL="1600200" indent="-228600" eaLnBrk="0" hangingPunct="0">
              <a:defRPr>
                <a:solidFill>
                  <a:schemeClr val="tx1"/>
                </a:solidFill>
                <a:latin typeface="Verdana" pitchFamily="34" charset="0"/>
                <a:ea typeface="ＭＳ Ｐゴシック" pitchFamily="34" charset="-128"/>
              </a:defRPr>
            </a:lvl4pPr>
            <a:lvl5pPr marL="2057400" indent="-228600" eaLnBrk="0" hangingPunct="0">
              <a:defRPr>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pPr eaLnBrk="1" hangingPunct="1"/>
            <a:r>
              <a:rPr lang="en-US" altLang="en-US" sz="2400">
                <a:solidFill>
                  <a:schemeClr val="bg1"/>
                </a:solidFill>
                <a:latin typeface="Arial" pitchFamily="34" charset="0"/>
                <a:cs typeface="Arial" pitchFamily="34" charset="0"/>
              </a:rPr>
              <a:t>PINK Sheet</a:t>
            </a:r>
          </a:p>
        </p:txBody>
      </p:sp>
      <p:sp>
        <p:nvSpPr>
          <p:cNvPr id="2" name="TextBox 1"/>
          <p:cNvSpPr txBox="1">
            <a:spLocks noChangeArrowheads="1"/>
          </p:cNvSpPr>
          <p:nvPr/>
        </p:nvSpPr>
        <p:spPr bwMode="auto">
          <a:xfrm rot="-225966">
            <a:off x="1087438" y="4991100"/>
            <a:ext cx="3497262" cy="12001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ea typeface="ＭＳ Ｐゴシック" pitchFamily="34" charset="-128"/>
              </a:defRPr>
            </a:lvl1pPr>
            <a:lvl2pPr marL="742950" indent="-285750" eaLnBrk="0" hangingPunct="0">
              <a:defRPr>
                <a:solidFill>
                  <a:schemeClr val="tx1"/>
                </a:solidFill>
                <a:latin typeface="Verdana" pitchFamily="34" charset="0"/>
                <a:ea typeface="ＭＳ Ｐゴシック" pitchFamily="34" charset="-128"/>
              </a:defRPr>
            </a:lvl2pPr>
            <a:lvl3pPr marL="1143000" indent="-228600" eaLnBrk="0" hangingPunct="0">
              <a:defRPr>
                <a:solidFill>
                  <a:schemeClr val="tx1"/>
                </a:solidFill>
                <a:latin typeface="Verdana" pitchFamily="34" charset="0"/>
                <a:ea typeface="ＭＳ Ｐゴシック" pitchFamily="34" charset="-128"/>
              </a:defRPr>
            </a:lvl3pPr>
            <a:lvl4pPr marL="1600200" indent="-228600" eaLnBrk="0" hangingPunct="0">
              <a:defRPr>
                <a:solidFill>
                  <a:schemeClr val="tx1"/>
                </a:solidFill>
                <a:latin typeface="Verdana" pitchFamily="34" charset="0"/>
                <a:ea typeface="ＭＳ Ｐゴシック" pitchFamily="34" charset="-128"/>
              </a:defRPr>
            </a:lvl4pPr>
            <a:lvl5pPr marL="2057400" indent="-228600" eaLnBrk="0" hangingPunct="0">
              <a:defRPr>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pPr eaLnBrk="1" hangingPunct="1"/>
            <a:r>
              <a:rPr lang="en-US" altLang="en-US" sz="2400" b="1" dirty="0">
                <a:latin typeface="Calibri" pitchFamily="34" charset="0"/>
                <a:cs typeface="Arial" pitchFamily="34" charset="0"/>
              </a:rPr>
              <a:t>Also don’t forget your </a:t>
            </a:r>
          </a:p>
          <a:p>
            <a:pPr eaLnBrk="1" hangingPunct="1"/>
            <a:r>
              <a:rPr lang="en-US" altLang="en-US" sz="2400" b="1" dirty="0">
                <a:latin typeface="Calibri" pitchFamily="34" charset="0"/>
                <a:cs typeface="Arial" pitchFamily="34" charset="0"/>
              </a:rPr>
              <a:t>YELLOW Evaluation sheet</a:t>
            </a:r>
          </a:p>
          <a:p>
            <a:pPr eaLnBrk="1" hangingPunct="1"/>
            <a:r>
              <a:rPr lang="en-US" altLang="en-US" sz="2400" b="1" dirty="0">
                <a:latin typeface="Calibri" pitchFamily="34" charset="0"/>
                <a:cs typeface="Arial" pitchFamily="34" charset="0"/>
              </a:rPr>
              <a:t>We Need your FEEDBACK!</a:t>
            </a:r>
          </a:p>
        </p:txBody>
      </p:sp>
    </p:spTree>
    <p:extLst>
      <p:ext uri="{BB962C8B-B14F-4D97-AF65-F5344CB8AC3E}">
        <p14:creationId xmlns:p14="http://schemas.microsoft.com/office/powerpoint/2010/main" val="1255019296"/>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762000"/>
          </a:xfrm>
        </p:spPr>
        <p:txBody>
          <a:bodyPr>
            <a:normAutofit fontScale="90000"/>
          </a:bodyPr>
          <a:lstStyle/>
          <a:p>
            <a:r>
              <a:rPr lang="en-US" dirty="0" smtClean="0"/>
              <a:t/>
            </a:r>
            <a:br>
              <a:rPr lang="en-US" dirty="0" smtClean="0"/>
            </a:br>
            <a:r>
              <a:rPr lang="en-US" dirty="0" smtClean="0"/>
              <a:t>Using CIITS to Address Areas for Growth</a:t>
            </a:r>
            <a:endParaRPr lang="en-US" dirty="0"/>
          </a:p>
        </p:txBody>
      </p:sp>
      <p:sp>
        <p:nvSpPr>
          <p:cNvPr id="2" name="Slide Number Placeholder 1"/>
          <p:cNvSpPr>
            <a:spLocks noGrp="1"/>
          </p:cNvSpPr>
          <p:nvPr>
            <p:ph type="sldNum" sz="quarter" idx="12"/>
          </p:nvPr>
        </p:nvSpPr>
        <p:spPr/>
        <p:txBody>
          <a:bodyPr/>
          <a:lstStyle/>
          <a:p>
            <a:fld id="{537CC710-C139-134D-BCAE-BAD71A1747D8}" type="slidenum">
              <a:rPr lang="en-US" smtClean="0"/>
              <a:t>50</a:t>
            </a:fld>
            <a:endParaRPr lang="en-US" dirty="0"/>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143001"/>
            <a:ext cx="58657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Line Callout 1 7"/>
          <p:cNvSpPr/>
          <p:nvPr/>
        </p:nvSpPr>
        <p:spPr>
          <a:xfrm>
            <a:off x="6096000" y="5029200"/>
            <a:ext cx="2516300" cy="612648"/>
          </a:xfrm>
          <a:prstGeom prst="borderCallout1">
            <a:avLst>
              <a:gd name="adj1" fmla="val 18750"/>
              <a:gd name="adj2" fmla="val -8333"/>
              <a:gd name="adj3" fmla="val 246828"/>
              <a:gd name="adj4" fmla="val -13522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PD 360</a:t>
            </a:r>
            <a:endParaRPr lang="en-US" sz="2400" b="1" dirty="0">
              <a:solidFill>
                <a:schemeClr val="tx1"/>
              </a:solidFill>
            </a:endParaRPr>
          </a:p>
        </p:txBody>
      </p:sp>
    </p:spTree>
    <p:extLst>
      <p:ext uri="{BB962C8B-B14F-4D97-AF65-F5344CB8AC3E}">
        <p14:creationId xmlns:p14="http://schemas.microsoft.com/office/powerpoint/2010/main" val="944153439"/>
      </p:ext>
    </p:extLst>
  </p:cSld>
  <p:clrMapOvr>
    <a:masterClrMapping/>
  </p:clrMapOvr>
  <p:transition spd="slow">
    <p:push di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1143000"/>
            <a:ext cx="9115425" cy="460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ine Callout 1 2"/>
          <p:cNvSpPr/>
          <p:nvPr/>
        </p:nvSpPr>
        <p:spPr>
          <a:xfrm>
            <a:off x="2743200" y="3962400"/>
            <a:ext cx="1600200" cy="685800"/>
          </a:xfrm>
          <a:prstGeom prst="borderCallout1">
            <a:avLst>
              <a:gd name="adj1" fmla="val 18750"/>
              <a:gd name="adj2" fmla="val -8333"/>
              <a:gd name="adj3" fmla="val 136944"/>
              <a:gd name="adj4" fmla="val -8976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Focus</a:t>
            </a:r>
            <a:endParaRPr lang="en-US" sz="2400" b="1" dirty="0">
              <a:solidFill>
                <a:schemeClr val="tx1"/>
              </a:solidFill>
            </a:endParaRPr>
          </a:p>
        </p:txBody>
      </p:sp>
      <p:sp>
        <p:nvSpPr>
          <p:cNvPr id="2" name="Slide Number Placeholder 1"/>
          <p:cNvSpPr>
            <a:spLocks noGrp="1"/>
          </p:cNvSpPr>
          <p:nvPr>
            <p:ph type="sldNum" sz="quarter" idx="12"/>
          </p:nvPr>
        </p:nvSpPr>
        <p:spPr/>
        <p:txBody>
          <a:bodyPr/>
          <a:lstStyle/>
          <a:p>
            <a:fld id="{537CC710-C139-134D-BCAE-BAD71A1747D8}" type="slidenum">
              <a:rPr lang="en-US" smtClean="0"/>
              <a:t>51</a:t>
            </a:fld>
            <a:endParaRPr lang="en-US" dirty="0"/>
          </a:p>
        </p:txBody>
      </p:sp>
    </p:spTree>
    <p:extLst>
      <p:ext uri="{BB962C8B-B14F-4D97-AF65-F5344CB8AC3E}">
        <p14:creationId xmlns:p14="http://schemas.microsoft.com/office/powerpoint/2010/main" val="1283464585"/>
      </p:ext>
    </p:extLst>
  </p:cSld>
  <p:clrMapOvr>
    <a:masterClrMapping/>
  </p:clrMapOvr>
  <p:transition spd="slow">
    <p:cove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76325"/>
            <a:ext cx="9163050" cy="470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Callout 3"/>
          <p:cNvSpPr/>
          <p:nvPr/>
        </p:nvSpPr>
        <p:spPr>
          <a:xfrm>
            <a:off x="2788920" y="1783080"/>
            <a:ext cx="6126480" cy="2103119"/>
          </a:xfrm>
          <a:prstGeom prst="wedgeEllipseCallout">
            <a:avLst>
              <a:gd name="adj1" fmla="val -72014"/>
              <a:gd name="adj2" fmla="val 11114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PD Connected to Framework for Teaching</a:t>
            </a:r>
          </a:p>
        </p:txBody>
      </p:sp>
      <p:sp>
        <p:nvSpPr>
          <p:cNvPr id="2" name="Slide Number Placeholder 1"/>
          <p:cNvSpPr>
            <a:spLocks noGrp="1"/>
          </p:cNvSpPr>
          <p:nvPr>
            <p:ph type="sldNum" sz="quarter" idx="12"/>
          </p:nvPr>
        </p:nvSpPr>
        <p:spPr/>
        <p:txBody>
          <a:bodyPr/>
          <a:lstStyle/>
          <a:p>
            <a:fld id="{537CC710-C139-134D-BCAE-BAD71A1747D8}" type="slidenum">
              <a:rPr lang="en-US" smtClean="0"/>
              <a:t>52</a:t>
            </a:fld>
            <a:endParaRPr lang="en-US" dirty="0"/>
          </a:p>
        </p:txBody>
      </p:sp>
    </p:spTree>
    <p:extLst>
      <p:ext uri="{BB962C8B-B14F-4D97-AF65-F5344CB8AC3E}">
        <p14:creationId xmlns:p14="http://schemas.microsoft.com/office/powerpoint/2010/main" val="1238248874"/>
      </p:ext>
    </p:extLst>
  </p:cSld>
  <p:clrMapOvr>
    <a:masterClrMapping/>
  </p:clrMapOvr>
  <p:transition spd="slow">
    <p:randomBar dir="ver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71625"/>
            <a:ext cx="9144000" cy="3714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Line Callout 1 1"/>
          <p:cNvSpPr/>
          <p:nvPr/>
        </p:nvSpPr>
        <p:spPr>
          <a:xfrm>
            <a:off x="4114800" y="3200400"/>
            <a:ext cx="2057400" cy="762000"/>
          </a:xfrm>
          <a:prstGeom prst="borderCallout1">
            <a:avLst>
              <a:gd name="adj1" fmla="val 18750"/>
              <a:gd name="adj2" fmla="val -8333"/>
              <a:gd name="adj3" fmla="val -82500"/>
              <a:gd name="adj4" fmla="val -3314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Resources for Kentucky</a:t>
            </a:r>
            <a:endParaRPr lang="en-US" sz="2400" b="1" dirty="0">
              <a:solidFill>
                <a:schemeClr val="tx1"/>
              </a:solidFill>
            </a:endParaRPr>
          </a:p>
        </p:txBody>
      </p:sp>
      <p:sp>
        <p:nvSpPr>
          <p:cNvPr id="3" name="Slide Number Placeholder 2"/>
          <p:cNvSpPr>
            <a:spLocks noGrp="1"/>
          </p:cNvSpPr>
          <p:nvPr>
            <p:ph type="sldNum" sz="quarter" idx="12"/>
          </p:nvPr>
        </p:nvSpPr>
        <p:spPr/>
        <p:txBody>
          <a:bodyPr/>
          <a:lstStyle/>
          <a:p>
            <a:fld id="{537CC710-C139-134D-BCAE-BAD71A1747D8}" type="slidenum">
              <a:rPr lang="en-US" smtClean="0"/>
              <a:t>53</a:t>
            </a:fld>
            <a:endParaRPr lang="en-US" dirty="0"/>
          </a:p>
        </p:txBody>
      </p:sp>
    </p:spTree>
    <p:extLst>
      <p:ext uri="{BB962C8B-B14F-4D97-AF65-F5344CB8AC3E}">
        <p14:creationId xmlns:p14="http://schemas.microsoft.com/office/powerpoint/2010/main" val="86841848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00225"/>
            <a:ext cx="9143999" cy="3220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537CC710-C139-134D-BCAE-BAD71A1747D8}" type="slidenum">
              <a:rPr lang="en-US" smtClean="0"/>
              <a:t>54</a:t>
            </a:fld>
            <a:endParaRPr lang="en-US" dirty="0"/>
          </a:p>
        </p:txBody>
      </p:sp>
    </p:spTree>
    <p:extLst>
      <p:ext uri="{BB962C8B-B14F-4D97-AF65-F5344CB8AC3E}">
        <p14:creationId xmlns:p14="http://schemas.microsoft.com/office/powerpoint/2010/main" val="2991464578"/>
      </p:ext>
    </p:extLst>
  </p:cSld>
  <p:clrMapOvr>
    <a:masterClrMapping/>
  </p:clrMapOvr>
  <p:transition spd="slow">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266825"/>
            <a:ext cx="9144000" cy="4081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537CC710-C139-134D-BCAE-BAD71A1747D8}" type="slidenum">
              <a:rPr lang="en-US" smtClean="0"/>
              <a:t>55</a:t>
            </a:fld>
            <a:endParaRPr lang="en-US" dirty="0"/>
          </a:p>
        </p:txBody>
      </p:sp>
    </p:spTree>
    <p:extLst>
      <p:ext uri="{BB962C8B-B14F-4D97-AF65-F5344CB8AC3E}">
        <p14:creationId xmlns:p14="http://schemas.microsoft.com/office/powerpoint/2010/main" val="3424299913"/>
      </p:ext>
    </p:extLst>
  </p:cSld>
  <p:clrMapOvr>
    <a:masterClrMapping/>
  </p:clrMapOvr>
  <p:transition spd="slow">
    <p:pull/>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Slide Number Placeholder 3"/>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l" eaLnBrk="1" hangingPunct="1">
              <a:spcBef>
                <a:spcPct val="0"/>
              </a:spcBef>
              <a:buClrTx/>
              <a:buSzTx/>
              <a:buFontTx/>
              <a:buNone/>
            </a:pPr>
            <a:fld id="{A13828DE-322B-49A2-8AFF-00F65AF4F315}" type="slidenum">
              <a:rPr lang="en-US" altLang="en-US" sz="800" smtClean="0">
                <a:solidFill>
                  <a:srgbClr val="FFFFFF"/>
                </a:solidFill>
                <a:latin typeface="Verdana" pitchFamily="34" charset="0"/>
                <a:sym typeface="Verdana" pitchFamily="34" charset="0"/>
              </a:rPr>
              <a:pPr algn="l" eaLnBrk="1" hangingPunct="1">
                <a:spcBef>
                  <a:spcPct val="0"/>
                </a:spcBef>
                <a:buClrTx/>
                <a:buSzTx/>
                <a:buFontTx/>
                <a:buNone/>
              </a:pPr>
              <a:t>56</a:t>
            </a:fld>
            <a:endParaRPr lang="en-US" altLang="en-US" sz="800" dirty="0" smtClean="0">
              <a:solidFill>
                <a:srgbClr val="FFFFFF"/>
              </a:solidFill>
              <a:latin typeface="Verdana" pitchFamily="34" charset="0"/>
              <a:sym typeface="Verdana" pitchFamily="34" charset="0"/>
            </a:endParaRPr>
          </a:p>
        </p:txBody>
      </p:sp>
      <p:sp>
        <p:nvSpPr>
          <p:cNvPr id="48130" name="Title 1"/>
          <p:cNvSpPr>
            <a:spLocks noGrp="1"/>
          </p:cNvSpPr>
          <p:nvPr>
            <p:ph type="title"/>
          </p:nvPr>
        </p:nvSpPr>
        <p:spPr>
          <a:xfrm>
            <a:off x="647700" y="1066800"/>
            <a:ext cx="7924800" cy="533400"/>
          </a:xfrm>
        </p:spPr>
        <p:txBody>
          <a:bodyPr rtlCol="0">
            <a:normAutofit fontScale="90000"/>
          </a:bodyPr>
          <a:lstStyle/>
          <a:p>
            <a:pPr algn="ctr" eaLnBrk="1" fontAlgn="auto" hangingPunct="1">
              <a:spcAft>
                <a:spcPts val="0"/>
              </a:spcAft>
              <a:defRPr/>
            </a:pPr>
            <a:r>
              <a:rPr lang="en-CA" dirty="0" smtClean="0">
                <a:solidFill>
                  <a:schemeClr val="tx1"/>
                </a:solidFill>
              </a:rPr>
              <a:t>Viewing Student Voice Survey Results-Teacher</a:t>
            </a:r>
          </a:p>
        </p:txBody>
      </p:sp>
      <p:pic>
        <p:nvPicPr>
          <p:cNvPr id="60420" name="Picture 4"/>
          <p:cNvPicPr>
            <a:picLocks noChangeAspect="1"/>
          </p:cNvPicPr>
          <p:nvPr/>
        </p:nvPicPr>
        <p:blipFill>
          <a:blip r:embed="rId3">
            <a:extLst>
              <a:ext uri="{28A0092B-C50C-407E-A947-70E740481C1C}">
                <a14:useLocalDpi xmlns:a14="http://schemas.microsoft.com/office/drawing/2010/main" val="0"/>
              </a:ext>
            </a:extLst>
          </a:blip>
          <a:srcRect r="24159"/>
          <a:stretch>
            <a:fillRect/>
          </a:stretch>
        </p:blipFill>
        <p:spPr bwMode="auto">
          <a:xfrm>
            <a:off x="838200" y="1814513"/>
            <a:ext cx="75438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Rectangle 5"/>
          <p:cNvSpPr>
            <a:spLocks noChangeArrowheads="1"/>
          </p:cNvSpPr>
          <p:nvPr/>
        </p:nvSpPr>
        <p:spPr bwMode="auto">
          <a:xfrm>
            <a:off x="5181600" y="4267200"/>
            <a:ext cx="1500188" cy="268288"/>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64291" tIns="32146" rIns="64291" bIns="32146"/>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endParaRPr lang="en-CA" altLang="en-US" sz="1800" dirty="0">
              <a:latin typeface="Calibri" pitchFamily="34" charset="0"/>
            </a:endParaRPr>
          </a:p>
        </p:txBody>
      </p:sp>
    </p:spTree>
    <p:extLst>
      <p:ext uri="{BB962C8B-B14F-4D97-AF65-F5344CB8AC3E}">
        <p14:creationId xmlns:p14="http://schemas.microsoft.com/office/powerpoint/2010/main" val="327727767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3916680" cy="4525963"/>
          </a:xfrm>
        </p:spPr>
        <p:txBody>
          <a:bodyPr>
            <a:normAutofit/>
          </a:bodyPr>
          <a:lstStyle/>
          <a:p>
            <a:r>
              <a:rPr lang="en-US" dirty="0" smtClean="0"/>
              <a:t>If you WERE a participant in a Field Test district go to your data in </a:t>
            </a:r>
            <a:r>
              <a:rPr lang="en-US" b="1" i="1" dirty="0" smtClean="0"/>
              <a:t>CIITS </a:t>
            </a:r>
            <a:r>
              <a:rPr lang="en-US" b="1" i="1" dirty="0" smtClean="0">
                <a:sym typeface="Wingdings" pitchFamily="2" charset="2"/>
              </a:rPr>
              <a:t> EDS  Tools and Reports</a:t>
            </a:r>
            <a:r>
              <a:rPr lang="en-US" dirty="0" smtClean="0">
                <a:sym typeface="Wingdings" pitchFamily="2" charset="2"/>
              </a:rPr>
              <a:t> to view your data.</a:t>
            </a:r>
            <a:endParaRPr lang="en-US" dirty="0"/>
          </a:p>
        </p:txBody>
      </p:sp>
      <p:sp>
        <p:nvSpPr>
          <p:cNvPr id="5" name="Slide Number Placeholder 4"/>
          <p:cNvSpPr>
            <a:spLocks noGrp="1"/>
          </p:cNvSpPr>
          <p:nvPr>
            <p:ph type="sldNum" sz="quarter" idx="12"/>
          </p:nvPr>
        </p:nvSpPr>
        <p:spPr/>
        <p:txBody>
          <a:bodyPr/>
          <a:lstStyle/>
          <a:p>
            <a:fld id="{537CC710-C139-134D-BCAE-BAD71A1747D8}" type="slidenum">
              <a:rPr lang="en-US" smtClean="0"/>
              <a:t>57</a:t>
            </a:fld>
            <a:endParaRPr lang="en-US" dirty="0"/>
          </a:p>
        </p:txBody>
      </p:sp>
      <p:sp>
        <p:nvSpPr>
          <p:cNvPr id="2" name="Title 1"/>
          <p:cNvSpPr>
            <a:spLocks noGrp="1"/>
          </p:cNvSpPr>
          <p:nvPr>
            <p:ph type="title"/>
          </p:nvPr>
        </p:nvSpPr>
        <p:spPr>
          <a:xfrm>
            <a:off x="457200" y="792797"/>
            <a:ext cx="8229600" cy="5561965"/>
          </a:xfrm>
        </p:spPr>
        <p:txBody>
          <a:bodyPr>
            <a:normAutofit fontScale="90000"/>
          </a:bodyPr>
          <a:lstStyle/>
          <a:p>
            <a:r>
              <a:rPr lang="en-US" sz="5300" b="1" dirty="0" smtClean="0">
                <a:solidFill>
                  <a:schemeClr val="tx1"/>
                </a:solidFill>
              </a:rPr>
              <a:t>Accessing Student Voice </a:t>
            </a:r>
            <a:br>
              <a:rPr lang="en-US" sz="5300" b="1" dirty="0" smtClean="0">
                <a:solidFill>
                  <a:schemeClr val="tx1"/>
                </a:solidFill>
              </a:rPr>
            </a:br>
            <a:r>
              <a:rPr lang="en-US" sz="5300" b="1" dirty="0" smtClean="0">
                <a:solidFill>
                  <a:schemeClr val="tx1"/>
                </a:solidFill>
              </a:rPr>
              <a:t>Survey Results</a:t>
            </a: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endParaRPr lang="en-US" dirty="0"/>
          </a:p>
        </p:txBody>
      </p:sp>
      <p:sp>
        <p:nvSpPr>
          <p:cNvPr id="4" name="Content Placeholder 2"/>
          <p:cNvSpPr txBox="1">
            <a:spLocks/>
          </p:cNvSpPr>
          <p:nvPr/>
        </p:nvSpPr>
        <p:spPr>
          <a:xfrm>
            <a:off x="4876800" y="1600200"/>
            <a:ext cx="390144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If you were NOT a participant in a Field test district, the following slide provides a screen shot of what the data will look like.</a:t>
            </a:r>
            <a:endParaRPr lang="en-US" dirty="0"/>
          </a:p>
        </p:txBody>
      </p:sp>
    </p:spTree>
    <p:extLst>
      <p:ext uri="{BB962C8B-B14F-4D97-AF65-F5344CB8AC3E}">
        <p14:creationId xmlns:p14="http://schemas.microsoft.com/office/powerpoint/2010/main" val="13111316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95677" y="2264556"/>
            <a:ext cx="7019523" cy="4014324"/>
          </a:xfrm>
          <a:prstGeom prst="rect">
            <a:avLst/>
          </a:prstGeom>
          <a:noFill/>
          <a:ln w="57150">
            <a:solidFill>
              <a:schemeClr val="tx1"/>
            </a:solidFill>
            <a:miter lim="800000"/>
            <a:headEnd/>
            <a:tailEnd/>
          </a:ln>
          <a:effectLst>
            <a:outerShdw blurRad="355600" dist="215900" dir="2700000" sx="104000" sy="104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 name="Slide Number Placeholder 1"/>
          <p:cNvSpPr>
            <a:spLocks noGrp="1"/>
          </p:cNvSpPr>
          <p:nvPr>
            <p:ph type="sldNum" sz="quarter" idx="12"/>
          </p:nvPr>
        </p:nvSpPr>
        <p:spPr/>
        <p:txBody>
          <a:bodyPr/>
          <a:lstStyle/>
          <a:p>
            <a:fld id="{537CC710-C139-134D-BCAE-BAD71A1747D8}" type="slidenum">
              <a:rPr lang="en-US" smtClean="0"/>
              <a:t>58</a:t>
            </a:fld>
            <a:endParaRPr lang="en-US" dirty="0"/>
          </a:p>
        </p:txBody>
      </p:sp>
      <p:sp>
        <p:nvSpPr>
          <p:cNvPr id="6" name="Title 1"/>
          <p:cNvSpPr>
            <a:spLocks noGrp="1"/>
          </p:cNvSpPr>
          <p:nvPr>
            <p:ph type="title"/>
          </p:nvPr>
        </p:nvSpPr>
        <p:spPr>
          <a:xfrm>
            <a:off x="137160" y="670878"/>
            <a:ext cx="9006840" cy="1143000"/>
          </a:xfrm>
        </p:spPr>
        <p:txBody>
          <a:bodyPr>
            <a:noAutofit/>
          </a:bodyPr>
          <a:lstStyle/>
          <a:p>
            <a:r>
              <a:rPr lang="en-US" sz="4000" b="1" dirty="0">
                <a:solidFill>
                  <a:schemeClr val="tx1"/>
                </a:solidFill>
              </a:rPr>
              <a:t>PD 360 Focus Area for Framework</a:t>
            </a:r>
            <a:br>
              <a:rPr lang="en-US" sz="4000" b="1" dirty="0">
                <a:solidFill>
                  <a:schemeClr val="tx1"/>
                </a:solidFill>
              </a:rPr>
            </a:br>
            <a:r>
              <a:rPr lang="en-US" sz="4000" b="1" dirty="0">
                <a:solidFill>
                  <a:schemeClr val="tx1"/>
                </a:solidFill>
              </a:rPr>
              <a:t>How can these results inform a teacher’s professional learning?</a:t>
            </a:r>
          </a:p>
        </p:txBody>
      </p:sp>
      <p:sp>
        <p:nvSpPr>
          <p:cNvPr id="5" name="Oval Callout 4"/>
          <p:cNvSpPr/>
          <p:nvPr/>
        </p:nvSpPr>
        <p:spPr>
          <a:xfrm rot="19664183">
            <a:off x="-153470" y="3840786"/>
            <a:ext cx="3212014" cy="1388422"/>
          </a:xfrm>
          <a:prstGeom prst="wedgeEllipseCallout">
            <a:avLst>
              <a:gd name="adj1" fmla="val -39176"/>
              <a:gd name="adj2" fmla="val 7942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You can search for PD through the survey results.</a:t>
            </a:r>
            <a:endParaRPr lang="en-US" sz="2400" b="1" dirty="0">
              <a:solidFill>
                <a:schemeClr val="tx1"/>
              </a:solidFill>
            </a:endParaRPr>
          </a:p>
        </p:txBody>
      </p:sp>
    </p:spTree>
    <p:extLst>
      <p:ext uri="{BB962C8B-B14F-4D97-AF65-F5344CB8AC3E}">
        <p14:creationId xmlns:p14="http://schemas.microsoft.com/office/powerpoint/2010/main" val="2501964154"/>
      </p:ext>
    </p:extLst>
  </p:cSld>
  <p:clrMapOvr>
    <a:masterClrMapping/>
  </p:clrMapOvr>
  <p:transition spd="slow">
    <p:push dir="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Content Placeholder 2"/>
          <p:cNvSpPr>
            <a:spLocks noGrp="1"/>
          </p:cNvSpPr>
          <p:nvPr>
            <p:ph idx="1"/>
          </p:nvPr>
        </p:nvSpPr>
        <p:spPr>
          <a:xfrm>
            <a:off x="268014" y="2462947"/>
            <a:ext cx="8229600" cy="3810000"/>
          </a:xfrm>
          <a:solidFill>
            <a:srgbClr val="FFFF00"/>
          </a:solidFill>
        </p:spPr>
        <p:txBody>
          <a:bodyPr>
            <a:normAutofit/>
          </a:bodyPr>
          <a:lstStyle/>
          <a:p>
            <a:pPr eaLnBrk="1" hangingPunct="1">
              <a:defRPr/>
            </a:pPr>
            <a:r>
              <a:rPr lang="en-US" sz="3600" dirty="0" smtClean="0">
                <a:hlinkClick r:id="rId3"/>
              </a:rPr>
              <a:t>Cathy.White@education.ky.gov</a:t>
            </a:r>
            <a:endParaRPr lang="en-US" sz="3600" dirty="0" smtClean="0"/>
          </a:p>
          <a:p>
            <a:pPr marL="301943" lvl="1" indent="0">
              <a:buFont typeface="Arial" charset="0"/>
              <a:buNone/>
              <a:defRPr/>
            </a:pPr>
            <a:r>
              <a:rPr lang="en-US" sz="3400" dirty="0" smtClean="0"/>
              <a:t>Branch Manager, Office of Next     Generation Professionals </a:t>
            </a:r>
          </a:p>
          <a:p>
            <a:pPr marL="0" indent="0" eaLnBrk="1" hangingPunct="1">
              <a:buFont typeface="Arial" charset="0"/>
              <a:buNone/>
              <a:defRPr/>
            </a:pPr>
            <a:endParaRPr lang="en-US" sz="3600" dirty="0"/>
          </a:p>
          <a:p>
            <a:pPr eaLnBrk="1" hangingPunct="1">
              <a:defRPr/>
            </a:pPr>
            <a:r>
              <a:rPr lang="en-US" sz="3600" dirty="0" smtClean="0">
                <a:hlinkClick r:id="rId4"/>
              </a:rPr>
              <a:t>teacherleader@education.ky.gov</a:t>
            </a:r>
            <a:endParaRPr lang="en-US" sz="3600" dirty="0" smtClean="0"/>
          </a:p>
          <a:p>
            <a:pPr eaLnBrk="1" hangingPunct="1">
              <a:defRPr/>
            </a:pPr>
            <a:endParaRPr lang="en-US" dirty="0" smtClean="0"/>
          </a:p>
          <a:p>
            <a:pPr marL="0" indent="0" eaLnBrk="1" hangingPunct="1">
              <a:buFont typeface="Arial" charset="0"/>
              <a:buNone/>
              <a:defRPr/>
            </a:pPr>
            <a:endParaRPr lang="en-US" dirty="0"/>
          </a:p>
        </p:txBody>
      </p:sp>
      <p:sp>
        <p:nvSpPr>
          <p:cNvPr id="6246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CBA82DC-D728-43FE-A215-77BF33B5CD27}" type="slidenum">
              <a:rPr lang="en-US" smtClean="0">
                <a:solidFill>
                  <a:srgbClr val="898989"/>
                </a:solidFill>
              </a:rPr>
              <a:pPr eaLnBrk="1" hangingPunct="1"/>
              <a:t>59</a:t>
            </a:fld>
            <a:endParaRPr lang="en-US" dirty="0" smtClean="0">
              <a:solidFill>
                <a:srgbClr val="898989"/>
              </a:solidFill>
            </a:endParaRPr>
          </a:p>
        </p:txBody>
      </p:sp>
      <p:sp>
        <p:nvSpPr>
          <p:cNvPr id="62466" name="Title 1"/>
          <p:cNvSpPr>
            <a:spLocks noGrp="1"/>
          </p:cNvSpPr>
          <p:nvPr>
            <p:ph type="title"/>
          </p:nvPr>
        </p:nvSpPr>
        <p:spPr/>
        <p:txBody>
          <a:bodyPr/>
          <a:lstStyle/>
          <a:p>
            <a:pPr eaLnBrk="1" hangingPunct="1"/>
            <a:r>
              <a:rPr lang="en-US" dirty="0" smtClean="0"/>
              <a:t>Contact Information</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68207" y="2750645"/>
            <a:ext cx="1949669" cy="220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81064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3421" y="838200"/>
            <a:ext cx="8844455" cy="4401205"/>
          </a:xfrm>
          <a:prstGeom prst="rect">
            <a:avLst/>
          </a:prstGeom>
          <a:solidFill>
            <a:schemeClr val="accent3">
              <a:lumMod val="75000"/>
            </a:schemeClr>
          </a:solidFill>
        </p:spPr>
        <p:txBody>
          <a:bodyPr wrap="square">
            <a:spAutoFit/>
          </a:bodyPr>
          <a:lstStyle/>
          <a:p>
            <a:pPr algn="ctr"/>
            <a:r>
              <a:rPr lang="en-US" sz="2800" b="1" dirty="0"/>
              <a:t>CKEC ISLN January 16</a:t>
            </a:r>
            <a:r>
              <a:rPr lang="en-US" sz="2800" b="1" baseline="30000" dirty="0"/>
              <a:t>th</a:t>
            </a:r>
            <a:r>
              <a:rPr lang="en-US" sz="2800" b="1" dirty="0"/>
              <a:t>, 2014 Agenda</a:t>
            </a:r>
            <a:endParaRPr lang="en-US" sz="2800" dirty="0"/>
          </a:p>
          <a:p>
            <a:r>
              <a:rPr lang="en-US" sz="2800" dirty="0"/>
              <a:t>Introduction – Review Characteristics of Network Participants</a:t>
            </a:r>
          </a:p>
          <a:p>
            <a:r>
              <a:rPr lang="en-US" sz="2800" dirty="0"/>
              <a:t>Student Voice – Teacher Panel – Monica Osborne </a:t>
            </a:r>
          </a:p>
          <a:p>
            <a:pPr lvl="1"/>
            <a:r>
              <a:rPr lang="en-US" sz="2800" dirty="0"/>
              <a:t>Concurrent Sessions:</a:t>
            </a:r>
          </a:p>
          <a:p>
            <a:pPr lvl="1"/>
            <a:r>
              <a:rPr lang="en-US" sz="2800" dirty="0"/>
              <a:t>--Science Network Update – Terry Rhodes</a:t>
            </a:r>
          </a:p>
          <a:p>
            <a:pPr lvl="1"/>
            <a:r>
              <a:rPr lang="en-US" sz="2800" dirty="0"/>
              <a:t>--Social Studies Network Preview – Debbie Waggoner</a:t>
            </a:r>
          </a:p>
          <a:p>
            <a:pPr lvl="1"/>
            <a:r>
              <a:rPr lang="en-US" sz="2800" dirty="0"/>
              <a:t>--Analyzing Student work – Kelly Philbeck</a:t>
            </a:r>
          </a:p>
          <a:p>
            <a:r>
              <a:rPr lang="en-US" sz="2800" dirty="0"/>
              <a:t>PGES update – Mike Cassidy</a:t>
            </a:r>
          </a:p>
          <a:p>
            <a:r>
              <a:rPr lang="en-US" sz="2800" dirty="0"/>
              <a:t>Closure – Planning for Full Scale </a:t>
            </a:r>
            <a:r>
              <a:rPr lang="en-US" sz="2800" dirty="0" smtClean="0"/>
              <a:t>Implementation</a:t>
            </a:r>
            <a:endParaRPr lang="en-US" sz="2800" dirty="0">
              <a:solidFill>
                <a:srgbClr val="002060"/>
              </a:solidFill>
              <a:latin typeface="Arial" pitchFamily="34" charset="0"/>
              <a:ea typeface="MS PGothic" pitchFamily="34" charset="-128"/>
              <a:cs typeface="Arial" pitchFamily="34" charset="0"/>
            </a:endParaRPr>
          </a:p>
        </p:txBody>
      </p:sp>
      <p:sp>
        <p:nvSpPr>
          <p:cNvPr id="3" name="Title 5"/>
          <p:cNvSpPr txBox="1">
            <a:spLocks/>
          </p:cNvSpPr>
          <p:nvPr/>
        </p:nvSpPr>
        <p:spPr>
          <a:xfrm>
            <a:off x="457200" y="0"/>
            <a:ext cx="6553200" cy="83820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en-US" dirty="0" smtClean="0">
                <a:solidFill>
                  <a:srgbClr val="DD5807"/>
                </a:solidFill>
              </a:rPr>
              <a:t>             </a:t>
            </a:r>
            <a:r>
              <a:rPr lang="en-US" altLang="en-US" sz="4800" dirty="0" smtClean="0"/>
              <a:t>Today’s Agenda</a:t>
            </a:r>
          </a:p>
        </p:txBody>
      </p:sp>
      <p:sp>
        <p:nvSpPr>
          <p:cNvPr id="2" name="TextBox 1"/>
          <p:cNvSpPr txBox="1"/>
          <p:nvPr/>
        </p:nvSpPr>
        <p:spPr>
          <a:xfrm>
            <a:off x="1450427" y="5842281"/>
            <a:ext cx="1537600" cy="400110"/>
          </a:xfrm>
          <a:prstGeom prst="rect">
            <a:avLst/>
          </a:prstGeom>
          <a:solidFill>
            <a:srgbClr val="FFFF00"/>
          </a:solidFill>
        </p:spPr>
        <p:txBody>
          <a:bodyPr wrap="none" rtlCol="0">
            <a:spAutoFit/>
          </a:bodyPr>
          <a:lstStyle/>
          <a:p>
            <a:r>
              <a:rPr lang="en-US" sz="2000" b="1" dirty="0" smtClean="0"/>
              <a:t>Inside Cover</a:t>
            </a:r>
            <a:endParaRPr lang="en-US" sz="2000" b="1" dirty="0"/>
          </a:p>
        </p:txBody>
      </p:sp>
    </p:spTree>
    <p:extLst>
      <p:ext uri="{BB962C8B-B14F-4D97-AF65-F5344CB8AC3E}">
        <p14:creationId xmlns:p14="http://schemas.microsoft.com/office/powerpoint/2010/main" val="1384841658"/>
      </p:ext>
    </p:extLst>
  </p:cSld>
  <p:clrMapOvr>
    <a:masterClrMapping/>
  </p:clrMapOvr>
  <p:transition spd="slow">
    <p:wheel spokes="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762000"/>
          </a:xfrm>
        </p:spPr>
        <p:txBody>
          <a:bodyPr/>
          <a:lstStyle/>
          <a:p>
            <a:pPr>
              <a:defRPr/>
            </a:pPr>
            <a:r>
              <a:rPr lang="en-US" b="1" i="1" dirty="0" smtClean="0">
                <a:solidFill>
                  <a:schemeClr val="tx1"/>
                </a:solidFill>
                <a:effectLst>
                  <a:outerShdw blurRad="38100" dist="38100" dir="2700000" algn="tl">
                    <a:srgbClr val="000000">
                      <a:alpha val="43137"/>
                    </a:srgbClr>
                  </a:outerShdw>
                </a:effectLst>
                <a:ea typeface="MS PGothic" pitchFamily="34" charset="-128"/>
              </a:rPr>
              <a:t>Concurrent Sessions</a:t>
            </a:r>
            <a:endParaRPr lang="en-US" b="1" i="1" dirty="0">
              <a:solidFill>
                <a:schemeClr val="tx1"/>
              </a:solidFill>
              <a:effectLst>
                <a:outerShdw blurRad="38100" dist="38100" dir="2700000" algn="tl">
                  <a:srgbClr val="000000">
                    <a:alpha val="43137"/>
                  </a:srgbClr>
                </a:outerShdw>
              </a:effectLst>
              <a:ea typeface="MS PGothic" pitchFamily="34" charset="-128"/>
            </a:endParaRPr>
          </a:p>
        </p:txBody>
      </p:sp>
      <p:graphicFrame>
        <p:nvGraphicFramePr>
          <p:cNvPr id="4" name="Table 3"/>
          <p:cNvGraphicFramePr>
            <a:graphicFrameLocks noGrp="1"/>
          </p:cNvGraphicFramePr>
          <p:nvPr>
            <p:extLst>
              <p:ext uri="{D42A27DB-BD31-4B8C-83A1-F6EECF244321}">
                <p14:modId xmlns:p14="http://schemas.microsoft.com/office/powerpoint/2010/main" val="3336778264"/>
              </p:ext>
            </p:extLst>
          </p:nvPr>
        </p:nvGraphicFramePr>
        <p:xfrm>
          <a:off x="0" y="685800"/>
          <a:ext cx="9144000" cy="5945275"/>
        </p:xfrm>
        <a:graphic>
          <a:graphicData uri="http://schemas.openxmlformats.org/drawingml/2006/table">
            <a:tbl>
              <a:tblPr firstRow="1" firstCol="1" bandRow="1">
                <a:tableStyleId>{5C22544A-7EE6-4342-B048-85BDC9FD1C3A}</a:tableStyleId>
              </a:tblPr>
              <a:tblGrid>
                <a:gridCol w="1113182"/>
                <a:gridCol w="2544418"/>
                <a:gridCol w="2582821"/>
                <a:gridCol w="2903579"/>
              </a:tblGrid>
              <a:tr h="477357">
                <a:tc>
                  <a:txBody>
                    <a:bodyPr/>
                    <a:lstStyle/>
                    <a:p>
                      <a:pPr marL="0" marR="0">
                        <a:lnSpc>
                          <a:spcPct val="115000"/>
                        </a:lnSpc>
                        <a:spcBef>
                          <a:spcPts val="0"/>
                        </a:spcBef>
                        <a:spcAft>
                          <a:spcPts val="0"/>
                        </a:spcAft>
                      </a:pPr>
                      <a:r>
                        <a:rPr lang="en-US" sz="1600" dirty="0" smtClean="0">
                          <a:solidFill>
                            <a:schemeClr val="tx1"/>
                          </a:solidFill>
                          <a:effectLst/>
                        </a:rPr>
                        <a:t>groups</a:t>
                      </a:r>
                      <a:endParaRPr lang="en-US" sz="1100" dirty="0">
                        <a:solidFill>
                          <a:schemeClr val="tx1"/>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a:effectLst>
                            <a:outerShdw blurRad="38100" dist="38100" dir="2700000" algn="tl">
                              <a:srgbClr val="000000">
                                <a:alpha val="43137"/>
                              </a:srgbClr>
                            </a:outerShdw>
                          </a:effectLst>
                        </a:rPr>
                        <a:t>Session 1</a:t>
                      </a:r>
                      <a:endParaRPr lang="en-US" sz="2400" b="1">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a:effectLst>
                            <a:outerShdw blurRad="38100" dist="38100" dir="2700000" algn="tl">
                              <a:srgbClr val="000000">
                                <a:alpha val="43137"/>
                              </a:srgbClr>
                            </a:outerShdw>
                          </a:effectLst>
                        </a:rPr>
                        <a:t>Session 2</a:t>
                      </a:r>
                      <a:endParaRPr lang="en-US" sz="2400" b="1">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dirty="0">
                          <a:effectLst>
                            <a:outerShdw blurRad="38100" dist="38100" dir="2700000" algn="tl">
                              <a:srgbClr val="000000">
                                <a:alpha val="43137"/>
                              </a:srgbClr>
                            </a:outerShdw>
                          </a:effectLst>
                        </a:rPr>
                        <a:t>Session 3</a:t>
                      </a:r>
                      <a:endParaRPr lang="en-US" sz="2400" b="1" dirty="0">
                        <a:effectLst>
                          <a:outerShdw blurRad="38100" dist="38100" dir="2700000" algn="tl">
                            <a:srgbClr val="000000">
                              <a:alpha val="43137"/>
                            </a:srgbClr>
                          </a:outerShdw>
                        </a:effectLst>
                        <a:latin typeface="Calibri"/>
                        <a:ea typeface="Calibri"/>
                        <a:cs typeface="Times New Roman"/>
                      </a:endParaRPr>
                    </a:p>
                  </a:txBody>
                  <a:tcPr marL="68580" marR="68580" marT="0" marB="0"/>
                </a:tc>
              </a:tr>
              <a:tr h="1892711">
                <a:tc>
                  <a:txBody>
                    <a:bodyPr/>
                    <a:lstStyle/>
                    <a:p>
                      <a:pPr marL="0" marR="0">
                        <a:lnSpc>
                          <a:spcPct val="115000"/>
                        </a:lnSpc>
                        <a:spcBef>
                          <a:spcPts val="0"/>
                        </a:spcBef>
                        <a:spcAft>
                          <a:spcPts val="0"/>
                        </a:spcAft>
                      </a:pPr>
                      <a:r>
                        <a:rPr lang="en-US" sz="2400" dirty="0" smtClean="0">
                          <a:solidFill>
                            <a:srgbClr val="FF0000"/>
                          </a:solidFill>
                          <a:effectLst>
                            <a:outerShdw blurRad="38100" dist="38100" dir="2700000" algn="tl">
                              <a:srgbClr val="000000">
                                <a:alpha val="43137"/>
                              </a:srgbClr>
                            </a:outerShdw>
                          </a:effectLst>
                          <a:latin typeface="Calibri"/>
                          <a:ea typeface="Calibri"/>
                          <a:cs typeface="Times New Roman"/>
                        </a:rPr>
                        <a:t>  RED</a:t>
                      </a:r>
                      <a:endParaRPr lang="en-US" sz="2400" dirty="0">
                        <a:solidFill>
                          <a:srgbClr val="FF000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dirty="0">
                          <a:solidFill>
                            <a:srgbClr val="7030A0"/>
                          </a:solidFill>
                          <a:effectLst>
                            <a:outerShdw blurRad="38100" dist="38100" dir="2700000" algn="tl">
                              <a:srgbClr val="000000">
                                <a:alpha val="43137"/>
                              </a:srgbClr>
                            </a:outerShdw>
                          </a:effectLst>
                        </a:rPr>
                        <a:t>Side Hallway</a:t>
                      </a:r>
                    </a:p>
                    <a:p>
                      <a:pPr marL="0" marR="0">
                        <a:lnSpc>
                          <a:spcPct val="115000"/>
                        </a:lnSpc>
                        <a:spcBef>
                          <a:spcPts val="0"/>
                        </a:spcBef>
                        <a:spcAft>
                          <a:spcPts val="0"/>
                        </a:spcAft>
                      </a:pPr>
                      <a:r>
                        <a:rPr lang="en-US" sz="2400" b="1" dirty="0" smtClean="0">
                          <a:solidFill>
                            <a:srgbClr val="7030A0"/>
                          </a:solidFill>
                          <a:effectLst>
                            <a:outerShdw blurRad="38100" dist="38100" dir="2700000" algn="tl">
                              <a:srgbClr val="000000">
                                <a:alpha val="43137"/>
                              </a:srgbClr>
                            </a:outerShdw>
                          </a:effectLst>
                        </a:rPr>
                        <a:t>Analyzing</a:t>
                      </a:r>
                      <a:r>
                        <a:rPr lang="en-US" sz="2400" b="1" baseline="0" dirty="0" smtClean="0">
                          <a:solidFill>
                            <a:srgbClr val="7030A0"/>
                          </a:solidFill>
                          <a:effectLst>
                            <a:outerShdw blurRad="38100" dist="38100" dir="2700000" algn="tl">
                              <a:srgbClr val="000000">
                                <a:alpha val="43137"/>
                              </a:srgbClr>
                            </a:outerShdw>
                          </a:effectLst>
                        </a:rPr>
                        <a:t> Student Work</a:t>
                      </a:r>
                      <a:endParaRPr lang="en-US" sz="2400" b="1" dirty="0">
                        <a:solidFill>
                          <a:srgbClr val="7030A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dirty="0" smtClean="0">
                          <a:effectLst>
                            <a:outerShdw blurRad="38100" dist="38100" dir="2700000" algn="tl">
                              <a:srgbClr val="000000">
                                <a:alpha val="43137"/>
                              </a:srgbClr>
                            </a:outerShdw>
                          </a:effectLst>
                        </a:rPr>
                        <a:t>Main Room</a:t>
                      </a:r>
                    </a:p>
                    <a:p>
                      <a:pPr marL="0" marR="0">
                        <a:lnSpc>
                          <a:spcPct val="115000"/>
                        </a:lnSpc>
                        <a:spcBef>
                          <a:spcPts val="0"/>
                        </a:spcBef>
                        <a:spcAft>
                          <a:spcPts val="0"/>
                        </a:spcAft>
                      </a:pPr>
                      <a:r>
                        <a:rPr lang="en-US" sz="2400" b="1" dirty="0" smtClean="0">
                          <a:effectLst>
                            <a:outerShdw blurRad="38100" dist="38100" dir="2700000" algn="tl">
                              <a:srgbClr val="000000">
                                <a:alpha val="43137"/>
                              </a:srgbClr>
                            </a:outerShdw>
                          </a:effectLst>
                        </a:rPr>
                        <a:t>Social Studies Network Preview</a:t>
                      </a:r>
                      <a:endParaRPr lang="en-US" sz="2400" b="1" dirty="0" smtClean="0">
                        <a:effectLst>
                          <a:outerShdw blurRad="38100" dist="38100" dir="2700000" algn="tl">
                            <a:srgbClr val="000000">
                              <a:alpha val="43137"/>
                            </a:srgbClr>
                          </a:outerShdw>
                        </a:effectLst>
                        <a:latin typeface="+mn-lt"/>
                        <a:ea typeface="Calibri"/>
                        <a:cs typeface="Times New Roman"/>
                      </a:endParaRPr>
                    </a:p>
                    <a:p>
                      <a:pPr marL="0" marR="0">
                        <a:lnSpc>
                          <a:spcPct val="115000"/>
                        </a:lnSpc>
                        <a:spcBef>
                          <a:spcPts val="0"/>
                        </a:spcBef>
                        <a:spcAft>
                          <a:spcPts val="0"/>
                        </a:spcAft>
                      </a:pPr>
                      <a:endParaRPr lang="en-US" sz="2000" b="1" dirty="0">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dirty="0" smtClean="0">
                          <a:solidFill>
                            <a:srgbClr val="0070C0"/>
                          </a:solidFill>
                          <a:effectLst>
                            <a:outerShdw blurRad="38100" dist="38100" dir="2700000" algn="tl">
                              <a:srgbClr val="000000">
                                <a:alpha val="43137"/>
                              </a:srgbClr>
                            </a:outerShdw>
                          </a:effectLst>
                        </a:rPr>
                        <a:t>Front </a:t>
                      </a:r>
                      <a:r>
                        <a:rPr lang="en-US" sz="2400" b="1" dirty="0">
                          <a:solidFill>
                            <a:srgbClr val="0070C0"/>
                          </a:solidFill>
                          <a:effectLst>
                            <a:outerShdw blurRad="38100" dist="38100" dir="2700000" algn="tl">
                              <a:srgbClr val="000000">
                                <a:alpha val="43137"/>
                              </a:srgbClr>
                            </a:outerShdw>
                          </a:effectLst>
                        </a:rPr>
                        <a:t>Room</a:t>
                      </a:r>
                    </a:p>
                    <a:p>
                      <a:pPr marL="0" marR="0">
                        <a:lnSpc>
                          <a:spcPct val="115000"/>
                        </a:lnSpc>
                        <a:spcBef>
                          <a:spcPts val="0"/>
                        </a:spcBef>
                        <a:spcAft>
                          <a:spcPts val="0"/>
                        </a:spcAft>
                      </a:pPr>
                      <a:r>
                        <a:rPr lang="en-US" sz="2400" b="1" dirty="0" smtClean="0">
                          <a:solidFill>
                            <a:srgbClr val="0070C0"/>
                          </a:solidFill>
                          <a:effectLst>
                            <a:outerShdw blurRad="38100" dist="38100" dir="2700000" algn="tl">
                              <a:srgbClr val="000000">
                                <a:alpha val="43137"/>
                              </a:srgbClr>
                            </a:outerShdw>
                          </a:effectLst>
                        </a:rPr>
                        <a:t>Science Network Update</a:t>
                      </a:r>
                      <a:endParaRPr lang="en-US" sz="2400" b="1" dirty="0">
                        <a:solidFill>
                          <a:srgbClr val="0070C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r>
              <a:tr h="1892711">
                <a:tc>
                  <a:txBody>
                    <a:bodyPr/>
                    <a:lstStyle/>
                    <a:p>
                      <a:pPr marL="0" marR="0">
                        <a:lnSpc>
                          <a:spcPct val="115000"/>
                        </a:lnSpc>
                        <a:spcBef>
                          <a:spcPts val="0"/>
                        </a:spcBef>
                        <a:spcAft>
                          <a:spcPts val="0"/>
                        </a:spcAft>
                      </a:pPr>
                      <a:r>
                        <a:rPr lang="en-US" sz="1600" dirty="0" smtClean="0">
                          <a:solidFill>
                            <a:srgbClr val="FFFF00"/>
                          </a:solidFill>
                          <a:effectLst>
                            <a:outerShdw blurRad="38100" dist="38100" dir="2700000" algn="tl">
                              <a:srgbClr val="000000">
                                <a:alpha val="43137"/>
                              </a:srgbClr>
                            </a:outerShdw>
                          </a:effectLst>
                        </a:rPr>
                        <a:t>YELLOW</a:t>
                      </a:r>
                      <a:endParaRPr lang="en-US" sz="1100" dirty="0">
                        <a:solidFill>
                          <a:srgbClr val="FFFF0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dirty="0" smtClean="0">
                          <a:effectLst>
                            <a:outerShdw blurRad="38100" dist="38100" dir="2700000" algn="tl">
                              <a:srgbClr val="000000">
                                <a:alpha val="43137"/>
                              </a:srgbClr>
                            </a:outerShdw>
                          </a:effectLst>
                        </a:rPr>
                        <a:t>Main Room</a:t>
                      </a:r>
                    </a:p>
                    <a:p>
                      <a:pPr marL="0" marR="0">
                        <a:lnSpc>
                          <a:spcPct val="115000"/>
                        </a:lnSpc>
                        <a:spcBef>
                          <a:spcPts val="0"/>
                        </a:spcBef>
                        <a:spcAft>
                          <a:spcPts val="0"/>
                        </a:spcAft>
                      </a:pPr>
                      <a:r>
                        <a:rPr lang="en-US" sz="2400" b="1" dirty="0" smtClean="0">
                          <a:effectLst>
                            <a:outerShdw blurRad="38100" dist="38100" dir="2700000" algn="tl">
                              <a:srgbClr val="000000">
                                <a:alpha val="43137"/>
                              </a:srgbClr>
                            </a:outerShdw>
                          </a:effectLst>
                        </a:rPr>
                        <a:t>Social Studies Network Preview</a:t>
                      </a:r>
                      <a:endParaRPr lang="en-US" sz="2400" b="1" dirty="0" smtClean="0">
                        <a:effectLst>
                          <a:outerShdw blurRad="38100" dist="38100" dir="2700000" algn="tl">
                            <a:srgbClr val="000000">
                              <a:alpha val="43137"/>
                            </a:srgbClr>
                          </a:outerShdw>
                        </a:effectLst>
                        <a:latin typeface="+mn-lt"/>
                        <a:ea typeface="Calibri"/>
                        <a:cs typeface="Times New Roman"/>
                      </a:endParaRPr>
                    </a:p>
                    <a:p>
                      <a:pPr marL="0" marR="0">
                        <a:lnSpc>
                          <a:spcPct val="115000"/>
                        </a:lnSpc>
                        <a:spcBef>
                          <a:spcPts val="0"/>
                        </a:spcBef>
                        <a:spcAft>
                          <a:spcPts val="0"/>
                        </a:spcAft>
                      </a:pPr>
                      <a:endParaRPr lang="en-US" sz="2000" b="1" dirty="0">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dirty="0" smtClean="0">
                          <a:solidFill>
                            <a:srgbClr val="0070C0"/>
                          </a:solidFill>
                          <a:effectLst>
                            <a:outerShdw blurRad="38100" dist="38100" dir="2700000" algn="tl">
                              <a:srgbClr val="000000">
                                <a:alpha val="43137"/>
                              </a:srgbClr>
                            </a:outerShdw>
                          </a:effectLst>
                        </a:rPr>
                        <a:t>Front Room</a:t>
                      </a:r>
                    </a:p>
                    <a:p>
                      <a:pPr marL="0" marR="0">
                        <a:lnSpc>
                          <a:spcPct val="115000"/>
                        </a:lnSpc>
                        <a:spcBef>
                          <a:spcPts val="0"/>
                        </a:spcBef>
                        <a:spcAft>
                          <a:spcPts val="0"/>
                        </a:spcAft>
                      </a:pPr>
                      <a:r>
                        <a:rPr lang="en-US" sz="2400" b="1" dirty="0" smtClean="0">
                          <a:solidFill>
                            <a:srgbClr val="0070C0"/>
                          </a:solidFill>
                          <a:effectLst>
                            <a:outerShdw blurRad="38100" dist="38100" dir="2700000" algn="tl">
                              <a:srgbClr val="000000">
                                <a:alpha val="43137"/>
                              </a:srgbClr>
                            </a:outerShdw>
                          </a:effectLst>
                        </a:rPr>
                        <a:t>Science Network Update</a:t>
                      </a:r>
                      <a:endParaRPr lang="en-US" sz="2400" b="1" dirty="0">
                        <a:solidFill>
                          <a:srgbClr val="0070C0"/>
                        </a:solidFill>
                        <a:effectLst>
                          <a:outerShdw blurRad="38100" dist="38100" dir="2700000" algn="tl">
                            <a:srgbClr val="000000">
                              <a:alpha val="43137"/>
                            </a:srgbClr>
                          </a:outerShdw>
                        </a:effectLst>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dirty="0" smtClean="0">
                          <a:solidFill>
                            <a:srgbClr val="7030A0"/>
                          </a:solidFill>
                          <a:effectLst>
                            <a:outerShdw blurRad="38100" dist="38100" dir="2700000" algn="tl">
                              <a:srgbClr val="000000">
                                <a:alpha val="43137"/>
                              </a:srgbClr>
                            </a:outerShdw>
                          </a:effectLst>
                        </a:rPr>
                        <a:t>Side Hallway</a:t>
                      </a:r>
                    </a:p>
                    <a:p>
                      <a:pPr marL="0" marR="0">
                        <a:lnSpc>
                          <a:spcPct val="115000"/>
                        </a:lnSpc>
                        <a:spcBef>
                          <a:spcPts val="0"/>
                        </a:spcBef>
                        <a:spcAft>
                          <a:spcPts val="0"/>
                        </a:spcAft>
                      </a:pPr>
                      <a:r>
                        <a:rPr lang="en-US" sz="2400" b="1" dirty="0" smtClean="0">
                          <a:solidFill>
                            <a:srgbClr val="7030A0"/>
                          </a:solidFill>
                          <a:effectLst>
                            <a:outerShdw blurRad="38100" dist="38100" dir="2700000" algn="tl">
                              <a:srgbClr val="000000">
                                <a:alpha val="43137"/>
                              </a:srgbClr>
                            </a:outerShdw>
                          </a:effectLst>
                        </a:rPr>
                        <a:t>Analyzing</a:t>
                      </a:r>
                      <a:r>
                        <a:rPr lang="en-US" sz="2400" b="1" baseline="0" dirty="0" smtClean="0">
                          <a:solidFill>
                            <a:srgbClr val="7030A0"/>
                          </a:solidFill>
                          <a:effectLst>
                            <a:outerShdw blurRad="38100" dist="38100" dir="2700000" algn="tl">
                              <a:srgbClr val="000000">
                                <a:alpha val="43137"/>
                              </a:srgbClr>
                            </a:outerShdw>
                          </a:effectLst>
                        </a:rPr>
                        <a:t> Student Work</a:t>
                      </a:r>
                      <a:endParaRPr lang="en-US" sz="2400" b="1" dirty="0">
                        <a:solidFill>
                          <a:srgbClr val="7030A0"/>
                        </a:solidFill>
                        <a:effectLst>
                          <a:outerShdw blurRad="38100" dist="38100" dir="2700000" algn="tl">
                            <a:srgbClr val="000000">
                              <a:alpha val="43137"/>
                            </a:srgbClr>
                          </a:outerShdw>
                        </a:effectLst>
                        <a:latin typeface="+mn-lt"/>
                        <a:ea typeface="Calibri"/>
                        <a:cs typeface="Times New Roman"/>
                      </a:endParaRPr>
                    </a:p>
                  </a:txBody>
                  <a:tcPr marL="68580" marR="68580" marT="0" marB="0"/>
                </a:tc>
              </a:tr>
              <a:tr h="1682410">
                <a:tc>
                  <a:txBody>
                    <a:bodyPr/>
                    <a:lstStyle/>
                    <a:p>
                      <a:pPr marL="0" marR="0">
                        <a:lnSpc>
                          <a:spcPct val="115000"/>
                        </a:lnSpc>
                        <a:spcBef>
                          <a:spcPts val="0"/>
                        </a:spcBef>
                        <a:spcAft>
                          <a:spcPts val="0"/>
                        </a:spcAft>
                      </a:pPr>
                      <a:r>
                        <a:rPr lang="en-US" sz="1800" dirty="0" smtClean="0">
                          <a:solidFill>
                            <a:srgbClr val="0070C0"/>
                          </a:solidFill>
                          <a:effectLst>
                            <a:outerShdw blurRad="38100" dist="38100" dir="2700000" algn="tl">
                              <a:srgbClr val="000000">
                                <a:alpha val="43137"/>
                              </a:srgbClr>
                            </a:outerShdw>
                          </a:effectLst>
                        </a:rPr>
                        <a:t>BLUE</a:t>
                      </a:r>
                      <a:endParaRPr lang="en-US" sz="1800" dirty="0">
                        <a:solidFill>
                          <a:srgbClr val="0070C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dirty="0" smtClean="0">
                          <a:solidFill>
                            <a:srgbClr val="0070C0"/>
                          </a:solidFill>
                          <a:effectLst>
                            <a:outerShdw blurRad="38100" dist="38100" dir="2700000" algn="tl">
                              <a:srgbClr val="000000">
                                <a:alpha val="43137"/>
                              </a:srgbClr>
                            </a:outerShdw>
                          </a:effectLst>
                        </a:rPr>
                        <a:t>Front Room</a:t>
                      </a:r>
                    </a:p>
                    <a:p>
                      <a:pPr marL="0" marR="0">
                        <a:lnSpc>
                          <a:spcPct val="115000"/>
                        </a:lnSpc>
                        <a:spcBef>
                          <a:spcPts val="0"/>
                        </a:spcBef>
                        <a:spcAft>
                          <a:spcPts val="0"/>
                        </a:spcAft>
                      </a:pPr>
                      <a:r>
                        <a:rPr lang="en-US" sz="2400" b="1" dirty="0" smtClean="0">
                          <a:solidFill>
                            <a:srgbClr val="0070C0"/>
                          </a:solidFill>
                          <a:effectLst>
                            <a:outerShdw blurRad="38100" dist="38100" dir="2700000" algn="tl">
                              <a:srgbClr val="000000">
                                <a:alpha val="43137"/>
                              </a:srgbClr>
                            </a:outerShdw>
                          </a:effectLst>
                        </a:rPr>
                        <a:t>Science Network Update</a:t>
                      </a:r>
                      <a:endParaRPr lang="en-US" sz="2400" b="1" dirty="0">
                        <a:solidFill>
                          <a:srgbClr val="0070C0"/>
                        </a:solidFill>
                        <a:effectLst>
                          <a:outerShdw blurRad="38100" dist="38100" dir="2700000" algn="tl">
                            <a:srgbClr val="000000">
                              <a:alpha val="43137"/>
                            </a:srgbClr>
                          </a:outerShdw>
                        </a:effectLst>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dirty="0" smtClean="0">
                          <a:solidFill>
                            <a:srgbClr val="7030A0"/>
                          </a:solidFill>
                          <a:effectLst>
                            <a:outerShdw blurRad="38100" dist="38100" dir="2700000" algn="tl">
                              <a:srgbClr val="000000">
                                <a:alpha val="43137"/>
                              </a:srgbClr>
                            </a:outerShdw>
                          </a:effectLst>
                        </a:rPr>
                        <a:t>Side Hallway</a:t>
                      </a:r>
                    </a:p>
                    <a:p>
                      <a:pPr marL="0" marR="0">
                        <a:lnSpc>
                          <a:spcPct val="115000"/>
                        </a:lnSpc>
                        <a:spcBef>
                          <a:spcPts val="0"/>
                        </a:spcBef>
                        <a:spcAft>
                          <a:spcPts val="0"/>
                        </a:spcAft>
                      </a:pPr>
                      <a:r>
                        <a:rPr lang="en-US" sz="2400" b="1" dirty="0" smtClean="0">
                          <a:solidFill>
                            <a:srgbClr val="7030A0"/>
                          </a:solidFill>
                          <a:effectLst>
                            <a:outerShdw blurRad="38100" dist="38100" dir="2700000" algn="tl">
                              <a:srgbClr val="000000">
                                <a:alpha val="43137"/>
                              </a:srgbClr>
                            </a:outerShdw>
                          </a:effectLst>
                        </a:rPr>
                        <a:t>Analyzing</a:t>
                      </a:r>
                      <a:r>
                        <a:rPr lang="en-US" sz="2400" b="1" baseline="0" dirty="0" smtClean="0">
                          <a:solidFill>
                            <a:srgbClr val="7030A0"/>
                          </a:solidFill>
                          <a:effectLst>
                            <a:outerShdw blurRad="38100" dist="38100" dir="2700000" algn="tl">
                              <a:srgbClr val="000000">
                                <a:alpha val="43137"/>
                              </a:srgbClr>
                            </a:outerShdw>
                          </a:effectLst>
                        </a:rPr>
                        <a:t> Student Work</a:t>
                      </a:r>
                      <a:endParaRPr lang="en-US" sz="2400" b="1" dirty="0" smtClean="0">
                        <a:solidFill>
                          <a:srgbClr val="7030A0"/>
                        </a:solidFill>
                        <a:effectLst>
                          <a:outerShdw blurRad="38100" dist="38100" dir="2700000" algn="tl">
                            <a:srgbClr val="000000">
                              <a:alpha val="43137"/>
                            </a:srgbClr>
                          </a:outerShdw>
                        </a:effectLst>
                        <a:latin typeface="+mn-lt"/>
                        <a:ea typeface="Calibri"/>
                        <a:cs typeface="Times New Roman"/>
                      </a:endParaRPr>
                    </a:p>
                    <a:p>
                      <a:pPr marL="0" marR="0">
                        <a:lnSpc>
                          <a:spcPct val="115000"/>
                        </a:lnSpc>
                        <a:spcBef>
                          <a:spcPts val="0"/>
                        </a:spcBef>
                        <a:spcAft>
                          <a:spcPts val="0"/>
                        </a:spcAft>
                      </a:pPr>
                      <a:endParaRPr lang="en-US" sz="2400" b="1" dirty="0">
                        <a:solidFill>
                          <a:srgbClr val="7030A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dirty="0" smtClean="0">
                          <a:effectLst>
                            <a:outerShdw blurRad="38100" dist="38100" dir="2700000" algn="tl">
                              <a:srgbClr val="000000">
                                <a:alpha val="43137"/>
                              </a:srgbClr>
                            </a:outerShdw>
                          </a:effectLst>
                        </a:rPr>
                        <a:t>Main </a:t>
                      </a:r>
                      <a:r>
                        <a:rPr lang="en-US" sz="2400" b="1" dirty="0">
                          <a:effectLst>
                            <a:outerShdw blurRad="38100" dist="38100" dir="2700000" algn="tl">
                              <a:srgbClr val="000000">
                                <a:alpha val="43137"/>
                              </a:srgbClr>
                            </a:outerShdw>
                          </a:effectLst>
                        </a:rPr>
                        <a:t>Room</a:t>
                      </a:r>
                    </a:p>
                    <a:p>
                      <a:pPr marL="0" marR="0">
                        <a:lnSpc>
                          <a:spcPct val="115000"/>
                        </a:lnSpc>
                        <a:spcBef>
                          <a:spcPts val="0"/>
                        </a:spcBef>
                        <a:spcAft>
                          <a:spcPts val="0"/>
                        </a:spcAft>
                      </a:pPr>
                      <a:r>
                        <a:rPr lang="en-US" sz="2400" b="1" dirty="0" smtClean="0">
                          <a:effectLst>
                            <a:outerShdw blurRad="38100" dist="38100" dir="2700000" algn="tl">
                              <a:srgbClr val="000000">
                                <a:alpha val="43137"/>
                              </a:srgbClr>
                            </a:outerShdw>
                          </a:effectLst>
                        </a:rPr>
                        <a:t>Social Studies Network Preview</a:t>
                      </a:r>
                      <a:endParaRPr lang="en-US" sz="2400" b="1" dirty="0">
                        <a:effectLst>
                          <a:outerShdw blurRad="38100" dist="38100" dir="2700000" algn="tl">
                            <a:srgbClr val="000000">
                              <a:alpha val="43137"/>
                            </a:srgbClr>
                          </a:outerShdw>
                        </a:effectLst>
                        <a:latin typeface="Calibri"/>
                        <a:ea typeface="Calibri"/>
                        <a:cs typeface="Times New Roman"/>
                      </a:endParaRPr>
                    </a:p>
                  </a:txBody>
                  <a:tcPr marL="68580" marR="68580" marT="0" marB="0"/>
                </a:tc>
              </a:tr>
            </a:tbl>
          </a:graphicData>
        </a:graphic>
      </p:graphicFrame>
      <p:sp>
        <p:nvSpPr>
          <p:cNvPr id="5" name="Flowchart: Connector 4"/>
          <p:cNvSpPr/>
          <p:nvPr/>
        </p:nvSpPr>
        <p:spPr>
          <a:xfrm>
            <a:off x="117475" y="3348038"/>
            <a:ext cx="809625" cy="774700"/>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Flowchart: Connector 5"/>
          <p:cNvSpPr/>
          <p:nvPr/>
        </p:nvSpPr>
        <p:spPr>
          <a:xfrm>
            <a:off x="166688" y="1598613"/>
            <a:ext cx="762000" cy="779462"/>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lowchart: Connector 6"/>
          <p:cNvSpPr/>
          <p:nvPr/>
        </p:nvSpPr>
        <p:spPr>
          <a:xfrm>
            <a:off x="153988" y="5280025"/>
            <a:ext cx="795337" cy="766763"/>
          </a:xfrm>
          <a:prstGeom prst="flowChartConnector">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ight Arrow 2"/>
          <p:cNvSpPr/>
          <p:nvPr/>
        </p:nvSpPr>
        <p:spPr>
          <a:xfrm>
            <a:off x="2600325" y="2255838"/>
            <a:ext cx="979488" cy="48418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ight Arrow 7"/>
          <p:cNvSpPr/>
          <p:nvPr/>
        </p:nvSpPr>
        <p:spPr>
          <a:xfrm>
            <a:off x="5965825" y="2293938"/>
            <a:ext cx="977900" cy="48418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ight Arrow 8"/>
          <p:cNvSpPr/>
          <p:nvPr/>
        </p:nvSpPr>
        <p:spPr>
          <a:xfrm>
            <a:off x="4306888" y="4438650"/>
            <a:ext cx="979487" cy="48418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ight Arrow 10"/>
          <p:cNvSpPr/>
          <p:nvPr/>
        </p:nvSpPr>
        <p:spPr>
          <a:xfrm>
            <a:off x="2667000" y="6065838"/>
            <a:ext cx="977900" cy="485775"/>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ight Arrow 11"/>
          <p:cNvSpPr/>
          <p:nvPr/>
        </p:nvSpPr>
        <p:spPr>
          <a:xfrm>
            <a:off x="5840413" y="6069013"/>
            <a:ext cx="977900" cy="485775"/>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289048771"/>
      </p:ext>
    </p:extLst>
  </p:cSld>
  <p:clrMapOvr>
    <a:masterClrMapping/>
  </p:clrMapOvr>
  <p:transition spd="slow">
    <p:push dir="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609600"/>
            <a:ext cx="7772400" cy="1470025"/>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7200" b="1" dirty="0" smtClean="0">
                <a:ln w="11430"/>
                <a:solidFill>
                  <a:srgbClr val="C00000"/>
                </a:solidFill>
                <a:effectLst>
                  <a:outerShdw blurRad="50800" dist="39000" dir="5460000" algn="tl">
                    <a:srgbClr val="000000">
                      <a:alpha val="38000"/>
                    </a:srgbClr>
                  </a:outerShdw>
                </a:effectLst>
              </a:rPr>
              <a:t>Science Overview</a:t>
            </a:r>
            <a:endParaRPr lang="en-US" sz="7200" b="1" dirty="0">
              <a:ln w="11430"/>
              <a:solidFill>
                <a:srgbClr val="C00000"/>
              </a:solidFill>
              <a:effectLst>
                <a:outerShdw blurRad="50800" dist="39000" dir="5460000" algn="tl">
                  <a:srgbClr val="000000">
                    <a:alpha val="38000"/>
                  </a:srgbClr>
                </a:outerShdw>
              </a:effectLst>
            </a:endParaRPr>
          </a:p>
        </p:txBody>
      </p:sp>
      <p:sp>
        <p:nvSpPr>
          <p:cNvPr id="3" name="Subtitle 2"/>
          <p:cNvSpPr>
            <a:spLocks noGrp="1"/>
          </p:cNvSpPr>
          <p:nvPr>
            <p:ph type="subTitle" idx="1"/>
          </p:nvPr>
        </p:nvSpPr>
        <p:spPr>
          <a:xfrm>
            <a:off x="609600" y="2069114"/>
            <a:ext cx="6400800" cy="3086209"/>
          </a:xfrm>
        </p:spPr>
        <p:txBody>
          <a:bodyPr>
            <a:normAutofit fontScale="92500" lnSpcReduction="10000"/>
            <a:scene3d>
              <a:camera prst="orthographicFront"/>
              <a:lightRig rig="flat" dir="tl">
                <a:rot lat="0" lon="0" rev="6600000"/>
              </a:lightRig>
            </a:scene3d>
            <a:sp3d extrusionH="25400" contourW="8890">
              <a:bevelT w="38100" h="31750"/>
              <a:contourClr>
                <a:schemeClr val="accent2">
                  <a:shade val="75000"/>
                </a:schemeClr>
              </a:contourClr>
            </a:sp3d>
          </a:bodyPr>
          <a:lstStyle/>
          <a:p>
            <a:pPr marL="457200" indent="-457200" algn="l">
              <a:buFont typeface="Arial" panose="020B0604020202020204" pitchFamily="34" charset="0"/>
              <a:buChar char="•"/>
            </a:pPr>
            <a:r>
              <a:rPr lang="en-US" sz="4000" b="1" dirty="0" smtClean="0">
                <a:ln w="11430"/>
                <a:solidFill>
                  <a:schemeClr val="bg1"/>
                </a:solidFill>
                <a:effectLst>
                  <a:outerShdw blurRad="50800" dist="39000" dir="5460000" algn="tl">
                    <a:srgbClr val="000000">
                      <a:alpha val="38000"/>
                    </a:srgbClr>
                  </a:outerShdw>
                </a:effectLst>
              </a:rPr>
              <a:t>Unpacking vs Deconstruction</a:t>
            </a:r>
          </a:p>
          <a:p>
            <a:pPr marL="457200" indent="-457200" algn="l">
              <a:buFont typeface="Arial" panose="020B0604020202020204" pitchFamily="34" charset="0"/>
              <a:buChar char="•"/>
            </a:pPr>
            <a:r>
              <a:rPr lang="en-US" sz="4000" b="1" dirty="0" smtClean="0">
                <a:ln w="11430"/>
                <a:solidFill>
                  <a:schemeClr val="bg1"/>
                </a:solidFill>
                <a:effectLst>
                  <a:outerShdw blurRad="50800" dist="39000" dir="5460000" algn="tl">
                    <a:srgbClr val="000000">
                      <a:alpha val="38000"/>
                    </a:srgbClr>
                  </a:outerShdw>
                </a:effectLst>
              </a:rPr>
              <a:t>Learning Targets</a:t>
            </a:r>
          </a:p>
          <a:p>
            <a:pPr marL="457200" indent="-457200" algn="l">
              <a:buFont typeface="Arial" panose="020B0604020202020204" pitchFamily="34" charset="0"/>
              <a:buChar char="•"/>
            </a:pPr>
            <a:r>
              <a:rPr lang="en-US" sz="4000" b="1" dirty="0" smtClean="0">
                <a:ln w="11430"/>
                <a:solidFill>
                  <a:schemeClr val="bg1"/>
                </a:solidFill>
                <a:effectLst>
                  <a:outerShdw blurRad="50800" dist="39000" dir="5460000" algn="tl">
                    <a:srgbClr val="000000">
                      <a:alpha val="38000"/>
                    </a:srgbClr>
                  </a:outerShdw>
                </a:effectLst>
              </a:rPr>
              <a:t>DCI Collaboration Plan</a:t>
            </a:r>
          </a:p>
          <a:p>
            <a:pPr marL="457200" indent="-457200" algn="l">
              <a:buFont typeface="Arial" panose="020B0604020202020204" pitchFamily="34" charset="0"/>
              <a:buChar char="•"/>
            </a:pPr>
            <a:r>
              <a:rPr lang="en-US" sz="4000" b="1" dirty="0" smtClean="0">
                <a:ln w="11430"/>
                <a:solidFill>
                  <a:schemeClr val="bg1"/>
                </a:solidFill>
                <a:effectLst>
                  <a:outerShdw blurRad="50800" dist="39000" dir="5460000" algn="tl">
                    <a:srgbClr val="000000">
                      <a:alpha val="38000"/>
                    </a:srgbClr>
                  </a:outerShdw>
                </a:effectLst>
              </a:rPr>
              <a:t>Roles of Teacher Leaders</a:t>
            </a:r>
          </a:p>
          <a:p>
            <a:pPr algn="l"/>
            <a:endPar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marL="457200" indent="-457200" algn="l">
              <a:buFont typeface="Arial" panose="020B0604020202020204" pitchFamily="34" charset="0"/>
              <a:buChar char="•"/>
            </a:pP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026" name="Picture 2" descr="C:\Program Files (x86)\Microsoft Office\MEDIA\CAGCAT10\j0301076.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2388476"/>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5285333"/>
            <a:ext cx="9112469" cy="1569660"/>
          </a:xfrm>
          <a:prstGeom prst="rect">
            <a:avLst/>
          </a:prstGeom>
          <a:solidFill>
            <a:srgbClr val="FFFF00"/>
          </a:solidFill>
        </p:spPr>
        <p:txBody>
          <a:bodyPr wrap="square" rtlCol="0">
            <a:spAutoFit/>
          </a:bodyPr>
          <a:lstStyle/>
          <a:p>
            <a:pPr algn="ctr"/>
            <a:r>
              <a:rPr lang="en-US" sz="3200" dirty="0" smtClean="0"/>
              <a:t>Terry Rhodes KDE/CKEC</a:t>
            </a:r>
          </a:p>
          <a:p>
            <a:pPr algn="ctr"/>
            <a:r>
              <a:rPr lang="en-US" sz="3200" dirty="0">
                <a:hlinkClick r:id="rId3"/>
              </a:rPr>
              <a:t>t</a:t>
            </a:r>
            <a:r>
              <a:rPr lang="en-US" sz="3200" dirty="0" smtClean="0">
                <a:hlinkClick r:id="rId3"/>
              </a:rPr>
              <a:t>erry.rhodes@education.ky.gov</a:t>
            </a:r>
            <a:endParaRPr lang="en-US" sz="3200" dirty="0" smtClean="0"/>
          </a:p>
          <a:p>
            <a:pPr algn="ctr"/>
            <a:r>
              <a:rPr lang="en-US" sz="3200" dirty="0" smtClean="0">
                <a:hlinkClick r:id="rId4"/>
              </a:rPr>
              <a:t>www.terryrhodes1science.com</a:t>
            </a:r>
            <a:r>
              <a:rPr lang="en-US" sz="3200" dirty="0" smtClean="0"/>
              <a:t> </a:t>
            </a:r>
            <a:endParaRPr lang="en-US" sz="3200" dirty="0"/>
          </a:p>
        </p:txBody>
      </p:sp>
    </p:spTree>
    <p:extLst>
      <p:ext uri="{BB962C8B-B14F-4D97-AF65-F5344CB8AC3E}">
        <p14:creationId xmlns:p14="http://schemas.microsoft.com/office/powerpoint/2010/main" val="355664436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kslone\AppData\Local\Microsoft\Windows\Temporary Internet Files\Content.IE5\OHAEC60G\MC90001365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713527"/>
            <a:ext cx="3468414" cy="256752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91000" y="3276600"/>
            <a:ext cx="761619" cy="769441"/>
          </a:xfrm>
          <a:prstGeom prst="rect">
            <a:avLst/>
          </a:prstGeom>
          <a:noFill/>
        </p:spPr>
        <p:txBody>
          <a:bodyPr wrap="none" rtlCol="0">
            <a:spAutoFit/>
          </a:bodyPr>
          <a:lstStyle/>
          <a:p>
            <a:r>
              <a:rPr lang="en-US" sz="4400" dirty="0" smtClean="0"/>
              <a:t>VS</a:t>
            </a:r>
            <a:endParaRPr lang="en-US" sz="4400" dirty="0"/>
          </a:p>
        </p:txBody>
      </p:sp>
      <p:pic>
        <p:nvPicPr>
          <p:cNvPr id="2050" name="Picture 2" descr="http://clipartmountain.com/clip5/puzzlefour.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7214" y="1739315"/>
            <a:ext cx="2894286" cy="234864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38200" y="4648200"/>
            <a:ext cx="7162800" cy="707886"/>
          </a:xfrm>
          <a:prstGeom prst="rect">
            <a:avLst/>
          </a:prstGeom>
          <a:noFill/>
        </p:spPr>
        <p:txBody>
          <a:bodyPr wrap="square" rtlCol="0">
            <a:spAutoFit/>
          </a:bodyPr>
          <a:lstStyle/>
          <a:p>
            <a:pPr algn="ctr"/>
            <a:r>
              <a:rPr lang="en-US" sz="4000" dirty="0" smtClean="0"/>
              <a:t>Unpacking vs Deconstruction</a:t>
            </a:r>
            <a:endParaRPr lang="en-US" sz="4000" dirty="0"/>
          </a:p>
        </p:txBody>
      </p:sp>
    </p:spTree>
    <p:extLst>
      <p:ext uri="{BB962C8B-B14F-4D97-AF65-F5344CB8AC3E}">
        <p14:creationId xmlns:p14="http://schemas.microsoft.com/office/powerpoint/2010/main" val="2672815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CA_41_SC_EL [Compatibility Mode] - Microsoft Word"/>
          <p:cNvPicPr>
            <a:picLocks noChangeAspect="1"/>
          </p:cNvPicPr>
          <p:nvPr/>
        </p:nvPicPr>
        <p:blipFill rotWithShape="1">
          <a:blip r:embed="rId3">
            <a:extLst>
              <a:ext uri="{28A0092B-C50C-407E-A947-70E740481C1C}">
                <a14:useLocalDpi xmlns:a14="http://schemas.microsoft.com/office/drawing/2010/main" val="0"/>
              </a:ext>
            </a:extLst>
          </a:blip>
          <a:srcRect l="24545" t="21715" r="25758" b="6798"/>
          <a:stretch/>
        </p:blipFill>
        <p:spPr>
          <a:xfrm>
            <a:off x="381000" y="304801"/>
            <a:ext cx="8305800" cy="6144430"/>
          </a:xfrm>
          <a:prstGeom prst="rect">
            <a:avLst/>
          </a:prstGeom>
        </p:spPr>
      </p:pic>
      <p:sp>
        <p:nvSpPr>
          <p:cNvPr id="3" name="TextBox 2"/>
          <p:cNvSpPr txBox="1"/>
          <p:nvPr/>
        </p:nvSpPr>
        <p:spPr>
          <a:xfrm>
            <a:off x="2133600" y="6096000"/>
            <a:ext cx="4832413" cy="646331"/>
          </a:xfrm>
          <a:prstGeom prst="rect">
            <a:avLst/>
          </a:prstGeom>
          <a:noFill/>
        </p:spPr>
        <p:txBody>
          <a:bodyPr wrap="none" rtlCol="0">
            <a:spAutoFit/>
          </a:bodyPr>
          <a:lstStyle/>
          <a:p>
            <a:r>
              <a:rPr lang="en-US" sz="3600" dirty="0" smtClean="0"/>
              <a:t>Life Science Standard 4.1</a:t>
            </a:r>
            <a:endParaRPr lang="en-US" sz="3600" dirty="0"/>
          </a:p>
        </p:txBody>
      </p:sp>
      <p:sp>
        <p:nvSpPr>
          <p:cNvPr id="4" name="TextBox 3"/>
          <p:cNvSpPr txBox="1"/>
          <p:nvPr/>
        </p:nvSpPr>
        <p:spPr>
          <a:xfrm>
            <a:off x="6346095" y="5240989"/>
            <a:ext cx="2340705" cy="461665"/>
          </a:xfrm>
          <a:prstGeom prst="rect">
            <a:avLst/>
          </a:prstGeom>
          <a:solidFill>
            <a:srgbClr val="FFFF00"/>
          </a:solidFill>
        </p:spPr>
        <p:txBody>
          <a:bodyPr wrap="none" rtlCol="0">
            <a:spAutoFit/>
          </a:bodyPr>
          <a:lstStyle/>
          <a:p>
            <a:r>
              <a:rPr lang="en-US" sz="2400" b="1" dirty="0" smtClean="0">
                <a:effectLst>
                  <a:outerShdw blurRad="38100" dist="38100" dir="2700000" algn="tl">
                    <a:srgbClr val="000000">
                      <a:alpha val="43137"/>
                    </a:srgbClr>
                  </a:outerShdw>
                </a:effectLst>
              </a:rPr>
              <a:t>Packet Page 9-13</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17123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mbined K-12 PDF KY.pdf - Adobe Reader"/>
          <p:cNvPicPr>
            <a:picLocks noChangeAspect="1"/>
          </p:cNvPicPr>
          <p:nvPr/>
        </p:nvPicPr>
        <p:blipFill rotWithShape="1">
          <a:blip r:embed="rId2">
            <a:extLst>
              <a:ext uri="{28A0092B-C50C-407E-A947-70E740481C1C}">
                <a14:useLocalDpi xmlns:a14="http://schemas.microsoft.com/office/drawing/2010/main" val="0"/>
              </a:ext>
            </a:extLst>
          </a:blip>
          <a:srcRect l="33711" t="12991" r="32577" b="7361"/>
          <a:stretch/>
        </p:blipFill>
        <p:spPr>
          <a:xfrm>
            <a:off x="3581400" y="152400"/>
            <a:ext cx="5033753" cy="6402481"/>
          </a:xfrm>
          <a:prstGeom prst="rect">
            <a:avLst/>
          </a:prstGeom>
        </p:spPr>
      </p:pic>
      <p:sp>
        <p:nvSpPr>
          <p:cNvPr id="4" name="TextBox 3"/>
          <p:cNvSpPr txBox="1"/>
          <p:nvPr/>
        </p:nvSpPr>
        <p:spPr>
          <a:xfrm>
            <a:off x="304800" y="863539"/>
            <a:ext cx="2971800" cy="1754326"/>
          </a:xfrm>
          <a:prstGeom prst="rect">
            <a:avLst/>
          </a:prstGeom>
          <a:noFill/>
        </p:spPr>
        <p:txBody>
          <a:bodyPr wrap="square" rtlCol="0">
            <a:spAutoFit/>
          </a:bodyPr>
          <a:lstStyle/>
          <a:p>
            <a:pPr algn="ctr"/>
            <a:r>
              <a:rPr lang="en-US" sz="3600" dirty="0" smtClean="0"/>
              <a:t>Life Science</a:t>
            </a:r>
          </a:p>
          <a:p>
            <a:pPr algn="ctr"/>
            <a:r>
              <a:rPr lang="en-US" sz="3600" dirty="0" smtClean="0"/>
              <a:t>Standard</a:t>
            </a:r>
          </a:p>
          <a:p>
            <a:pPr algn="ctr"/>
            <a:r>
              <a:rPr lang="en-US" sz="3600" dirty="0" smtClean="0"/>
              <a:t>NGSS</a:t>
            </a:r>
            <a:endParaRPr lang="en-US" sz="3600" dirty="0"/>
          </a:p>
        </p:txBody>
      </p:sp>
      <p:sp>
        <p:nvSpPr>
          <p:cNvPr id="5" name="TextBox 4"/>
          <p:cNvSpPr txBox="1"/>
          <p:nvPr/>
        </p:nvSpPr>
        <p:spPr>
          <a:xfrm>
            <a:off x="558632" y="4754630"/>
            <a:ext cx="2464136" cy="461665"/>
          </a:xfrm>
          <a:prstGeom prst="rect">
            <a:avLst/>
          </a:prstGeom>
          <a:solidFill>
            <a:srgbClr val="FFFF00"/>
          </a:solidFill>
        </p:spPr>
        <p:txBody>
          <a:bodyPr wrap="none" rtlCol="0">
            <a:spAutoFit/>
          </a:bodyPr>
          <a:lstStyle/>
          <a:p>
            <a:r>
              <a:rPr lang="en-US" sz="2400" b="1" dirty="0" smtClean="0">
                <a:effectLst>
                  <a:outerShdw blurRad="38100" dist="38100" dir="2700000" algn="tl">
                    <a:srgbClr val="000000">
                      <a:alpha val="43137"/>
                    </a:srgbClr>
                  </a:outerShdw>
                </a:effectLst>
              </a:rPr>
              <a:t>Packet Page 14-19</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43688847"/>
      </p:ext>
    </p:extLst>
  </p:cSld>
  <p:clrMapOvr>
    <a:masterClrMapping/>
  </p:clrMapOvr>
  <p:transition spd="slow">
    <p:randomBar dir="ver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1673" y="457200"/>
            <a:ext cx="3664527" cy="5632311"/>
          </a:xfrm>
          <a:prstGeom prst="rect">
            <a:avLst/>
          </a:prstGeom>
          <a:noFill/>
        </p:spPr>
        <p:txBody>
          <a:bodyPr wrap="square" rtlCol="0">
            <a:spAutoFit/>
          </a:bodyPr>
          <a:lstStyle/>
          <a:p>
            <a:r>
              <a:rPr lang="en-US" sz="3600" b="1" u="sng" dirty="0" smtClean="0"/>
              <a:t>Components</a:t>
            </a:r>
          </a:p>
          <a:p>
            <a:endParaRPr lang="en-US" sz="2800" b="1" dirty="0"/>
          </a:p>
          <a:p>
            <a:r>
              <a:rPr lang="en-US" sz="2800" b="1" dirty="0" smtClean="0"/>
              <a:t>Core Ideas</a:t>
            </a:r>
          </a:p>
          <a:p>
            <a:r>
              <a:rPr lang="en-US" sz="2800" b="1" dirty="0" smtClean="0"/>
              <a:t>Clarification Statement</a:t>
            </a:r>
          </a:p>
          <a:p>
            <a:r>
              <a:rPr lang="en-US" sz="2800" b="1" dirty="0" smtClean="0"/>
              <a:t>Assessment Boundary</a:t>
            </a:r>
          </a:p>
          <a:p>
            <a:r>
              <a:rPr lang="en-US" sz="2800" b="1" dirty="0" smtClean="0"/>
              <a:t>Practices</a:t>
            </a:r>
          </a:p>
          <a:p>
            <a:r>
              <a:rPr lang="en-US" sz="2800" b="1" dirty="0" smtClean="0"/>
              <a:t>XCC</a:t>
            </a:r>
          </a:p>
          <a:p>
            <a:r>
              <a:rPr lang="en-US" sz="2800" b="1" dirty="0" smtClean="0"/>
              <a:t>Math Connections</a:t>
            </a:r>
          </a:p>
          <a:p>
            <a:r>
              <a:rPr lang="en-US" sz="2800" b="1" dirty="0" smtClean="0"/>
              <a:t>Literacy Connections</a:t>
            </a:r>
          </a:p>
          <a:p>
            <a:r>
              <a:rPr lang="en-US" sz="2800" b="1" dirty="0" smtClean="0"/>
              <a:t>Grade Specific</a:t>
            </a:r>
          </a:p>
          <a:p>
            <a:endParaRPr lang="en-US" sz="3600" dirty="0"/>
          </a:p>
          <a:p>
            <a:endParaRPr lang="en-US" sz="3600" dirty="0"/>
          </a:p>
        </p:txBody>
      </p:sp>
      <p:cxnSp>
        <p:nvCxnSpPr>
          <p:cNvPr id="9" name="Straight Connector 8"/>
          <p:cNvCxnSpPr/>
          <p:nvPr/>
        </p:nvCxnSpPr>
        <p:spPr>
          <a:xfrm>
            <a:off x="4114800" y="914400"/>
            <a:ext cx="0" cy="457200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267200" y="457200"/>
            <a:ext cx="1882590" cy="5386090"/>
          </a:xfrm>
          <a:prstGeom prst="rect">
            <a:avLst/>
          </a:prstGeom>
          <a:noFill/>
        </p:spPr>
        <p:txBody>
          <a:bodyPr wrap="square" rtlCol="0">
            <a:spAutoFit/>
          </a:bodyPr>
          <a:lstStyle/>
          <a:p>
            <a:pPr algn="ctr"/>
            <a:r>
              <a:rPr lang="en-US" sz="3600" b="1" u="sng" dirty="0" smtClean="0"/>
              <a:t>4.1</a:t>
            </a:r>
            <a:endParaRPr lang="en-US" sz="2800" b="1" u="sng" dirty="0" smtClean="0"/>
          </a:p>
          <a:p>
            <a:pPr algn="ctr"/>
            <a:endParaRPr lang="en-US" sz="2800" b="1" u="sng" dirty="0"/>
          </a:p>
          <a:p>
            <a:pPr algn="ctr"/>
            <a:r>
              <a:rPr lang="en-US" sz="2800" b="1" dirty="0" smtClean="0"/>
              <a:t>Y</a:t>
            </a:r>
          </a:p>
          <a:p>
            <a:pPr algn="ctr"/>
            <a:r>
              <a:rPr lang="en-US" sz="2800" b="1" dirty="0" smtClean="0"/>
              <a:t>Y</a:t>
            </a:r>
          </a:p>
          <a:p>
            <a:pPr algn="ctr"/>
            <a:r>
              <a:rPr lang="en-US" sz="2800" b="1" dirty="0" smtClean="0"/>
              <a:t>N</a:t>
            </a:r>
          </a:p>
          <a:p>
            <a:pPr algn="ctr"/>
            <a:r>
              <a:rPr lang="en-US" sz="2800" b="1" dirty="0" smtClean="0"/>
              <a:t>N</a:t>
            </a:r>
          </a:p>
          <a:p>
            <a:pPr algn="ctr"/>
            <a:r>
              <a:rPr lang="en-US" sz="2800" b="1" dirty="0" smtClean="0"/>
              <a:t>N</a:t>
            </a:r>
          </a:p>
          <a:p>
            <a:pPr algn="ctr"/>
            <a:r>
              <a:rPr lang="en-US" sz="2800" b="1" dirty="0" smtClean="0"/>
              <a:t>N</a:t>
            </a:r>
          </a:p>
          <a:p>
            <a:pPr algn="ctr"/>
            <a:r>
              <a:rPr lang="en-US" sz="2800" b="1" dirty="0" smtClean="0"/>
              <a:t>N</a:t>
            </a:r>
          </a:p>
          <a:p>
            <a:pPr algn="ctr"/>
            <a:r>
              <a:rPr lang="en-US" sz="2800" b="1" dirty="0" smtClean="0"/>
              <a:t>Minimal</a:t>
            </a:r>
          </a:p>
          <a:p>
            <a:pPr algn="ctr"/>
            <a:endParaRPr lang="en-US" sz="2800" b="1" u="sng" dirty="0"/>
          </a:p>
          <a:p>
            <a:pPr algn="ctr"/>
            <a:endParaRPr lang="en-US" sz="2800" b="1" dirty="0"/>
          </a:p>
        </p:txBody>
      </p:sp>
      <p:cxnSp>
        <p:nvCxnSpPr>
          <p:cNvPr id="12" name="Straight Connector 11"/>
          <p:cNvCxnSpPr/>
          <p:nvPr/>
        </p:nvCxnSpPr>
        <p:spPr>
          <a:xfrm>
            <a:off x="6096000" y="914400"/>
            <a:ext cx="0" cy="457200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934200" y="457199"/>
            <a:ext cx="1220206" cy="4524315"/>
          </a:xfrm>
          <a:prstGeom prst="rect">
            <a:avLst/>
          </a:prstGeom>
          <a:noFill/>
        </p:spPr>
        <p:txBody>
          <a:bodyPr wrap="none" rtlCol="0">
            <a:spAutoFit/>
          </a:bodyPr>
          <a:lstStyle/>
          <a:p>
            <a:pPr algn="ctr"/>
            <a:r>
              <a:rPr lang="en-US" sz="3600" b="1" u="sng" dirty="0" smtClean="0"/>
              <a:t>NGSS</a:t>
            </a:r>
            <a:endParaRPr lang="en-US" sz="2800" b="1" dirty="0" smtClean="0"/>
          </a:p>
          <a:p>
            <a:pPr algn="ctr"/>
            <a:endParaRPr lang="en-US" sz="2800" b="1" u="sng" dirty="0"/>
          </a:p>
          <a:p>
            <a:pPr algn="ctr"/>
            <a:r>
              <a:rPr lang="en-US" sz="2800" b="1" dirty="0" smtClean="0"/>
              <a:t>Y</a:t>
            </a:r>
          </a:p>
          <a:p>
            <a:pPr algn="ctr"/>
            <a:r>
              <a:rPr lang="en-US" sz="2800" b="1" dirty="0" smtClean="0"/>
              <a:t>Y</a:t>
            </a:r>
          </a:p>
          <a:p>
            <a:pPr algn="ctr"/>
            <a:r>
              <a:rPr lang="en-US" sz="2800" b="1" dirty="0" smtClean="0"/>
              <a:t>Y</a:t>
            </a:r>
          </a:p>
          <a:p>
            <a:pPr algn="ctr"/>
            <a:r>
              <a:rPr lang="en-US" sz="2800" b="1" dirty="0" smtClean="0"/>
              <a:t>Y</a:t>
            </a:r>
          </a:p>
          <a:p>
            <a:pPr algn="ctr"/>
            <a:r>
              <a:rPr lang="en-US" sz="2800" b="1" dirty="0" smtClean="0"/>
              <a:t>Y</a:t>
            </a:r>
          </a:p>
          <a:p>
            <a:pPr algn="ctr"/>
            <a:r>
              <a:rPr lang="en-US" sz="2800" b="1" dirty="0" smtClean="0"/>
              <a:t>Y</a:t>
            </a:r>
          </a:p>
          <a:p>
            <a:pPr algn="ctr"/>
            <a:r>
              <a:rPr lang="en-US" sz="2800" b="1" dirty="0" smtClean="0"/>
              <a:t>Y</a:t>
            </a:r>
          </a:p>
          <a:p>
            <a:pPr algn="ctr"/>
            <a:r>
              <a:rPr lang="en-US" sz="2800" b="1" dirty="0" smtClean="0"/>
              <a:t>Y</a:t>
            </a:r>
          </a:p>
        </p:txBody>
      </p:sp>
      <p:cxnSp>
        <p:nvCxnSpPr>
          <p:cNvPr id="14" name="Straight Connector 13"/>
          <p:cNvCxnSpPr/>
          <p:nvPr/>
        </p:nvCxnSpPr>
        <p:spPr>
          <a:xfrm flipH="1">
            <a:off x="221674" y="1905000"/>
            <a:ext cx="81603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221674" y="2362200"/>
            <a:ext cx="81603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21674" y="2743200"/>
            <a:ext cx="81603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221673" y="3193473"/>
            <a:ext cx="81603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21673" y="3657600"/>
            <a:ext cx="81603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21674" y="4038600"/>
            <a:ext cx="81603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21674" y="4495800"/>
            <a:ext cx="81603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21674" y="4876800"/>
            <a:ext cx="8160326"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056827" y="5712156"/>
            <a:ext cx="3092963" cy="769441"/>
          </a:xfrm>
          <a:prstGeom prst="rect">
            <a:avLst/>
          </a:prstGeom>
          <a:noFill/>
        </p:spPr>
        <p:txBody>
          <a:bodyPr wrap="none" rtlCol="0">
            <a:spAutoFit/>
          </a:bodyPr>
          <a:lstStyle/>
          <a:p>
            <a:r>
              <a:rPr lang="en-US" sz="4400" dirty="0" smtClean="0"/>
              <a:t>“Unpacking”</a:t>
            </a:r>
            <a:endParaRPr lang="en-US" sz="4400" dirty="0"/>
          </a:p>
        </p:txBody>
      </p:sp>
    </p:spTree>
    <p:extLst>
      <p:ext uri="{BB962C8B-B14F-4D97-AF65-F5344CB8AC3E}">
        <p14:creationId xmlns:p14="http://schemas.microsoft.com/office/powerpoint/2010/main" val="29370576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
                                            <p:txEl>
                                              <p:pRg st="7" end="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
                                            <p:txEl>
                                              <p:pRg st="8" end="8"/>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
                                            <p:txEl>
                                              <p:pRg st="2" end="2"/>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3">
                                            <p:txEl>
                                              <p:pRg st="3" end="3"/>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3">
                                            <p:txEl>
                                              <p:pRg st="4" end="4"/>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3">
                                            <p:txEl>
                                              <p:pRg st="5" end="5"/>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3">
                                            <p:txEl>
                                              <p:pRg st="6" end="6"/>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3">
                                            <p:txEl>
                                              <p:pRg st="7" end="7"/>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3">
                                            <p:txEl>
                                              <p:pRg st="8" end="8"/>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1673" y="457200"/>
            <a:ext cx="3664527" cy="5632311"/>
          </a:xfrm>
          <a:prstGeom prst="rect">
            <a:avLst/>
          </a:prstGeom>
          <a:noFill/>
        </p:spPr>
        <p:txBody>
          <a:bodyPr wrap="square" rtlCol="0">
            <a:spAutoFit/>
          </a:bodyPr>
          <a:lstStyle/>
          <a:p>
            <a:r>
              <a:rPr lang="en-US" sz="3600" b="1" u="sng" dirty="0" smtClean="0"/>
              <a:t>Components</a:t>
            </a:r>
          </a:p>
          <a:p>
            <a:endParaRPr lang="en-US" sz="2800" b="1" dirty="0"/>
          </a:p>
          <a:p>
            <a:r>
              <a:rPr lang="en-US" sz="2800" b="1" dirty="0" smtClean="0"/>
              <a:t>Core Ideas</a:t>
            </a:r>
          </a:p>
          <a:p>
            <a:r>
              <a:rPr lang="en-US" sz="2800" b="1" dirty="0" smtClean="0"/>
              <a:t>Clarification Statement</a:t>
            </a:r>
          </a:p>
          <a:p>
            <a:r>
              <a:rPr lang="en-US" sz="2800" b="1" dirty="0" smtClean="0"/>
              <a:t>Assessment Boundary</a:t>
            </a:r>
          </a:p>
          <a:p>
            <a:r>
              <a:rPr lang="en-US" sz="2800" b="1" dirty="0" smtClean="0"/>
              <a:t>Practices</a:t>
            </a:r>
          </a:p>
          <a:p>
            <a:r>
              <a:rPr lang="en-US" sz="2800" b="1" dirty="0" smtClean="0"/>
              <a:t>XCC</a:t>
            </a:r>
          </a:p>
          <a:p>
            <a:r>
              <a:rPr lang="en-US" sz="2800" b="1" dirty="0" smtClean="0"/>
              <a:t>Math Connections</a:t>
            </a:r>
          </a:p>
          <a:p>
            <a:r>
              <a:rPr lang="en-US" sz="2800" b="1" dirty="0" smtClean="0"/>
              <a:t>Literacy Connections</a:t>
            </a:r>
          </a:p>
          <a:p>
            <a:r>
              <a:rPr lang="en-US" sz="2800" b="1" dirty="0" smtClean="0"/>
              <a:t>Grade Specific</a:t>
            </a:r>
          </a:p>
          <a:p>
            <a:r>
              <a:rPr lang="en-US" sz="3600" dirty="0" smtClean="0">
                <a:solidFill>
                  <a:srgbClr val="FF0000"/>
                </a:solidFill>
              </a:rPr>
              <a:t>Targets</a:t>
            </a:r>
            <a:endParaRPr lang="en-US" sz="3600" dirty="0">
              <a:solidFill>
                <a:srgbClr val="FF0000"/>
              </a:solidFill>
            </a:endParaRPr>
          </a:p>
          <a:p>
            <a:endParaRPr lang="en-US" sz="3600" dirty="0"/>
          </a:p>
        </p:txBody>
      </p:sp>
      <p:cxnSp>
        <p:nvCxnSpPr>
          <p:cNvPr id="9" name="Straight Connector 8"/>
          <p:cNvCxnSpPr/>
          <p:nvPr/>
        </p:nvCxnSpPr>
        <p:spPr>
          <a:xfrm>
            <a:off x="4114800" y="914400"/>
            <a:ext cx="0" cy="457200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267200" y="457200"/>
            <a:ext cx="1882590" cy="5386090"/>
          </a:xfrm>
          <a:prstGeom prst="rect">
            <a:avLst/>
          </a:prstGeom>
          <a:noFill/>
        </p:spPr>
        <p:txBody>
          <a:bodyPr wrap="square" rtlCol="0">
            <a:spAutoFit/>
          </a:bodyPr>
          <a:lstStyle/>
          <a:p>
            <a:pPr algn="ctr"/>
            <a:r>
              <a:rPr lang="en-US" sz="3600" b="1" u="sng" dirty="0" smtClean="0"/>
              <a:t>4.1</a:t>
            </a:r>
            <a:endParaRPr lang="en-US" sz="2800" b="1" u="sng" dirty="0" smtClean="0"/>
          </a:p>
          <a:p>
            <a:pPr algn="ctr"/>
            <a:endParaRPr lang="en-US" sz="2800" b="1" u="sng" dirty="0"/>
          </a:p>
          <a:p>
            <a:pPr algn="ctr"/>
            <a:r>
              <a:rPr lang="en-US" sz="2800" b="1" dirty="0" smtClean="0"/>
              <a:t>Y</a:t>
            </a:r>
          </a:p>
          <a:p>
            <a:pPr algn="ctr"/>
            <a:r>
              <a:rPr lang="en-US" sz="2800" b="1" dirty="0" smtClean="0"/>
              <a:t>Y</a:t>
            </a:r>
          </a:p>
          <a:p>
            <a:pPr algn="ctr"/>
            <a:r>
              <a:rPr lang="en-US" sz="2800" b="1" dirty="0" smtClean="0"/>
              <a:t>N</a:t>
            </a:r>
          </a:p>
          <a:p>
            <a:pPr algn="ctr"/>
            <a:r>
              <a:rPr lang="en-US" sz="2800" b="1" dirty="0" smtClean="0"/>
              <a:t>N</a:t>
            </a:r>
          </a:p>
          <a:p>
            <a:pPr algn="ctr"/>
            <a:r>
              <a:rPr lang="en-US" sz="2800" b="1" dirty="0" smtClean="0"/>
              <a:t>N</a:t>
            </a:r>
          </a:p>
          <a:p>
            <a:pPr algn="ctr"/>
            <a:r>
              <a:rPr lang="en-US" sz="2800" b="1" dirty="0" smtClean="0"/>
              <a:t>N</a:t>
            </a:r>
          </a:p>
          <a:p>
            <a:pPr algn="ctr"/>
            <a:r>
              <a:rPr lang="en-US" sz="2800" b="1" dirty="0" smtClean="0"/>
              <a:t>N</a:t>
            </a:r>
          </a:p>
          <a:p>
            <a:pPr algn="ctr"/>
            <a:r>
              <a:rPr lang="en-US" sz="2800" b="1" dirty="0" smtClean="0"/>
              <a:t>Minimal</a:t>
            </a:r>
          </a:p>
          <a:p>
            <a:pPr algn="ctr"/>
            <a:r>
              <a:rPr lang="en-US" sz="2800" b="1" dirty="0" smtClean="0">
                <a:solidFill>
                  <a:srgbClr val="FF0000"/>
                </a:solidFill>
              </a:rPr>
              <a:t>No</a:t>
            </a:r>
            <a:endParaRPr lang="en-US" sz="2800" b="1" dirty="0">
              <a:solidFill>
                <a:srgbClr val="FF0000"/>
              </a:solidFill>
            </a:endParaRPr>
          </a:p>
          <a:p>
            <a:pPr algn="ctr"/>
            <a:endParaRPr lang="en-US" sz="2800" b="1" dirty="0"/>
          </a:p>
        </p:txBody>
      </p:sp>
      <p:cxnSp>
        <p:nvCxnSpPr>
          <p:cNvPr id="12" name="Straight Connector 11"/>
          <p:cNvCxnSpPr/>
          <p:nvPr/>
        </p:nvCxnSpPr>
        <p:spPr>
          <a:xfrm>
            <a:off x="6096000" y="914400"/>
            <a:ext cx="0" cy="457200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934200" y="457199"/>
            <a:ext cx="1220206" cy="4955203"/>
          </a:xfrm>
          <a:prstGeom prst="rect">
            <a:avLst/>
          </a:prstGeom>
          <a:noFill/>
        </p:spPr>
        <p:txBody>
          <a:bodyPr wrap="none" rtlCol="0">
            <a:spAutoFit/>
          </a:bodyPr>
          <a:lstStyle/>
          <a:p>
            <a:pPr algn="ctr"/>
            <a:r>
              <a:rPr lang="en-US" sz="3600" b="1" u="sng" dirty="0" smtClean="0"/>
              <a:t>NGSS</a:t>
            </a:r>
            <a:endParaRPr lang="en-US" sz="2800" b="1" dirty="0" smtClean="0"/>
          </a:p>
          <a:p>
            <a:pPr algn="ctr"/>
            <a:endParaRPr lang="en-US" sz="2800" b="1" u="sng" dirty="0"/>
          </a:p>
          <a:p>
            <a:pPr algn="ctr"/>
            <a:r>
              <a:rPr lang="en-US" sz="2800" b="1" dirty="0" smtClean="0"/>
              <a:t>Y</a:t>
            </a:r>
          </a:p>
          <a:p>
            <a:pPr algn="ctr"/>
            <a:r>
              <a:rPr lang="en-US" sz="2800" b="1" dirty="0" smtClean="0"/>
              <a:t>Y</a:t>
            </a:r>
          </a:p>
          <a:p>
            <a:pPr algn="ctr"/>
            <a:r>
              <a:rPr lang="en-US" sz="2800" b="1" dirty="0" smtClean="0"/>
              <a:t>Y</a:t>
            </a:r>
          </a:p>
          <a:p>
            <a:pPr algn="ctr"/>
            <a:r>
              <a:rPr lang="en-US" sz="2800" b="1" dirty="0" smtClean="0"/>
              <a:t>Y</a:t>
            </a:r>
          </a:p>
          <a:p>
            <a:pPr algn="ctr"/>
            <a:r>
              <a:rPr lang="en-US" sz="2800" b="1" dirty="0" smtClean="0"/>
              <a:t>Y</a:t>
            </a:r>
          </a:p>
          <a:p>
            <a:pPr algn="ctr"/>
            <a:r>
              <a:rPr lang="en-US" sz="2800" b="1" dirty="0" smtClean="0"/>
              <a:t>Y</a:t>
            </a:r>
          </a:p>
          <a:p>
            <a:pPr algn="ctr"/>
            <a:r>
              <a:rPr lang="en-US" sz="2800" b="1" dirty="0" smtClean="0"/>
              <a:t>Y</a:t>
            </a:r>
          </a:p>
          <a:p>
            <a:pPr algn="ctr"/>
            <a:r>
              <a:rPr lang="en-US" sz="2800" b="1" dirty="0" smtClean="0"/>
              <a:t>Y</a:t>
            </a:r>
          </a:p>
          <a:p>
            <a:pPr algn="ctr"/>
            <a:r>
              <a:rPr lang="en-US" sz="2800" b="1" dirty="0" smtClean="0">
                <a:solidFill>
                  <a:srgbClr val="FF0000"/>
                </a:solidFill>
              </a:rPr>
              <a:t>No</a:t>
            </a:r>
          </a:p>
        </p:txBody>
      </p:sp>
      <p:cxnSp>
        <p:nvCxnSpPr>
          <p:cNvPr id="14" name="Straight Connector 13"/>
          <p:cNvCxnSpPr/>
          <p:nvPr/>
        </p:nvCxnSpPr>
        <p:spPr>
          <a:xfrm flipH="1">
            <a:off x="221674" y="1905000"/>
            <a:ext cx="81603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221674" y="2362200"/>
            <a:ext cx="81603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21674" y="2743200"/>
            <a:ext cx="81603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221673" y="3193473"/>
            <a:ext cx="81603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21673" y="3657600"/>
            <a:ext cx="81603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21674" y="4038600"/>
            <a:ext cx="81603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21674" y="4495800"/>
            <a:ext cx="81603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21674" y="4876800"/>
            <a:ext cx="8160326"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438400" y="5843290"/>
            <a:ext cx="4121834" cy="769441"/>
          </a:xfrm>
          <a:prstGeom prst="rect">
            <a:avLst/>
          </a:prstGeom>
          <a:noFill/>
        </p:spPr>
        <p:txBody>
          <a:bodyPr wrap="none" rtlCol="0">
            <a:spAutoFit/>
          </a:bodyPr>
          <a:lstStyle/>
          <a:p>
            <a:r>
              <a:rPr lang="en-US" sz="4400" dirty="0" smtClean="0"/>
              <a:t>“Deconstructing”</a:t>
            </a:r>
            <a:endParaRPr lang="en-US" sz="4400" dirty="0"/>
          </a:p>
        </p:txBody>
      </p:sp>
    </p:spTree>
    <p:extLst>
      <p:ext uri="{BB962C8B-B14F-4D97-AF65-F5344CB8AC3E}">
        <p14:creationId xmlns:p14="http://schemas.microsoft.com/office/powerpoint/2010/main" val="340310200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0" end="1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0999" y="152400"/>
            <a:ext cx="8251233" cy="769441"/>
          </a:xfrm>
          <a:prstGeom prst="rect">
            <a:avLst/>
          </a:prstGeom>
          <a:noFill/>
        </p:spPr>
        <p:txBody>
          <a:bodyPr wrap="none" rtlCol="0">
            <a:spAutoFit/>
          </a:bodyPr>
          <a:lstStyle/>
          <a:p>
            <a:r>
              <a:rPr lang="en-US" sz="4400" dirty="0" smtClean="0"/>
              <a:t>Attributes of Clear Learning Targets</a:t>
            </a:r>
            <a:endParaRPr lang="en-US" sz="4400" dirty="0"/>
          </a:p>
        </p:txBody>
      </p:sp>
      <p:sp>
        <p:nvSpPr>
          <p:cNvPr id="4" name="TextBox 3"/>
          <p:cNvSpPr txBox="1"/>
          <p:nvPr/>
        </p:nvSpPr>
        <p:spPr>
          <a:xfrm>
            <a:off x="228599" y="970332"/>
            <a:ext cx="5037083" cy="5324535"/>
          </a:xfrm>
          <a:prstGeom prst="rect">
            <a:avLst/>
          </a:prstGeom>
          <a:noFill/>
        </p:spPr>
        <p:txBody>
          <a:bodyPr wrap="square" rtlCol="0">
            <a:spAutoFit/>
          </a:bodyPr>
          <a:lstStyle/>
          <a:p>
            <a:r>
              <a:rPr lang="en-US" sz="2800" b="1" dirty="0" smtClean="0">
                <a:solidFill>
                  <a:srgbClr val="7030A0"/>
                </a:solidFill>
              </a:rPr>
              <a:t>Learning Targets (are):</a:t>
            </a:r>
            <a:endParaRPr lang="en-US" sz="1600" b="1" dirty="0" smtClean="0">
              <a:solidFill>
                <a:srgbClr val="7030A0"/>
              </a:solidFill>
            </a:endParaRPr>
          </a:p>
          <a:p>
            <a:endParaRPr lang="en-US" sz="2400" b="1" dirty="0" smtClean="0"/>
          </a:p>
          <a:p>
            <a:pPr marL="342900" indent="-342900">
              <a:buFont typeface="Arial" panose="020B0604020202020204" pitchFamily="34" charset="0"/>
              <a:buChar char="•"/>
            </a:pPr>
            <a:r>
              <a:rPr lang="en-US" sz="2400" b="1" dirty="0" smtClean="0"/>
              <a:t>Accomplished in a few days at most</a:t>
            </a:r>
          </a:p>
          <a:p>
            <a:pPr marL="342900" indent="-342900">
              <a:buFont typeface="Arial" panose="020B0604020202020204" pitchFamily="34" charset="0"/>
              <a:buChar char="•"/>
            </a:pPr>
            <a:r>
              <a:rPr lang="en-US" sz="2400" b="1" dirty="0" smtClean="0">
                <a:solidFill>
                  <a:srgbClr val="0070C0"/>
                </a:solidFill>
              </a:rPr>
              <a:t>Specific to what and how</a:t>
            </a:r>
          </a:p>
          <a:p>
            <a:pPr marL="342900" indent="-342900">
              <a:buFont typeface="Arial" panose="020B0604020202020204" pitchFamily="34" charset="0"/>
              <a:buChar char="•"/>
            </a:pPr>
            <a:r>
              <a:rPr lang="en-US" sz="2400" b="1" dirty="0" smtClean="0"/>
              <a:t>Usually consist of concept (noun), skill (verb) and often a specified context</a:t>
            </a:r>
          </a:p>
          <a:p>
            <a:pPr marL="342900" indent="-342900">
              <a:buFont typeface="Arial" panose="020B0604020202020204" pitchFamily="34" charset="0"/>
              <a:buChar char="•"/>
            </a:pPr>
            <a:r>
              <a:rPr lang="en-US" sz="2400" b="1" dirty="0" smtClean="0">
                <a:solidFill>
                  <a:srgbClr val="C00000"/>
                </a:solidFill>
              </a:rPr>
              <a:t>Teachable/learnable using a variety of instructional activities/strategies/context/tools</a:t>
            </a:r>
          </a:p>
          <a:p>
            <a:pPr marL="342900" indent="-342900">
              <a:buFont typeface="Arial" panose="020B0604020202020204" pitchFamily="34" charset="0"/>
              <a:buChar char="•"/>
            </a:pPr>
            <a:r>
              <a:rPr lang="en-US" sz="2400" b="1" dirty="0" smtClean="0"/>
              <a:t>One component in a sequence of </a:t>
            </a:r>
            <a:r>
              <a:rPr lang="en-US" sz="2400" b="1" dirty="0" err="1" smtClean="0"/>
              <a:t>scaffolded</a:t>
            </a:r>
            <a:r>
              <a:rPr lang="en-US" sz="2400" b="1" dirty="0" smtClean="0"/>
              <a:t> accomplishments-focused on what is to be LEARNED</a:t>
            </a:r>
          </a:p>
        </p:txBody>
      </p:sp>
      <p:sp>
        <p:nvSpPr>
          <p:cNvPr id="5" name="TextBox 4"/>
          <p:cNvSpPr txBox="1"/>
          <p:nvPr/>
        </p:nvSpPr>
        <p:spPr>
          <a:xfrm>
            <a:off x="5389475" y="1004968"/>
            <a:ext cx="3525923" cy="5570756"/>
          </a:xfrm>
          <a:prstGeom prst="rect">
            <a:avLst/>
          </a:prstGeom>
          <a:noFill/>
        </p:spPr>
        <p:txBody>
          <a:bodyPr wrap="square" rtlCol="0">
            <a:spAutoFit/>
          </a:bodyPr>
          <a:lstStyle/>
          <a:p>
            <a:r>
              <a:rPr lang="en-US" sz="2800" b="1" dirty="0" smtClean="0">
                <a:solidFill>
                  <a:srgbClr val="7030A0"/>
                </a:solidFill>
              </a:rPr>
              <a:t>…as opposed to</a:t>
            </a:r>
            <a:endParaRPr lang="en-US" sz="1600" b="1" dirty="0" smtClean="0">
              <a:solidFill>
                <a:srgbClr val="7030A0"/>
              </a:solidFill>
            </a:endParaRPr>
          </a:p>
          <a:p>
            <a:endParaRPr lang="en-US" sz="1600" dirty="0"/>
          </a:p>
          <a:p>
            <a:pPr marL="342900" indent="-342900">
              <a:buFont typeface="Arial" panose="020B0604020202020204" pitchFamily="34" charset="0"/>
              <a:buChar char="•"/>
            </a:pPr>
            <a:r>
              <a:rPr lang="en-US" sz="2400" dirty="0" smtClean="0"/>
              <a:t>Long term</a:t>
            </a:r>
            <a:endParaRPr lang="en-US" sz="2400" dirty="0"/>
          </a:p>
          <a:p>
            <a:pPr marL="342900" indent="-342900">
              <a:buFont typeface="Arial" panose="020B0604020202020204" pitchFamily="34" charset="0"/>
              <a:buChar char="•"/>
            </a:pPr>
            <a:r>
              <a:rPr lang="en-US" sz="2400" dirty="0" smtClean="0">
                <a:solidFill>
                  <a:srgbClr val="0070C0"/>
                </a:solidFill>
              </a:rPr>
              <a:t>Global and somewhat ambiguous</a:t>
            </a:r>
          </a:p>
          <a:p>
            <a:pPr marL="342900" indent="-342900">
              <a:buFont typeface="Arial" panose="020B0604020202020204" pitchFamily="34" charset="0"/>
              <a:buChar char="•"/>
            </a:pPr>
            <a:r>
              <a:rPr lang="en-US" sz="2400" dirty="0" smtClean="0"/>
              <a:t>Lacking one or more of the components</a:t>
            </a:r>
          </a:p>
          <a:p>
            <a:pPr marL="342900" indent="-342900">
              <a:buFont typeface="Arial" panose="020B0604020202020204" pitchFamily="34" charset="0"/>
              <a:buChar char="•"/>
            </a:pPr>
            <a:r>
              <a:rPr lang="en-US" sz="2400" dirty="0" smtClean="0">
                <a:solidFill>
                  <a:srgbClr val="C00000"/>
                </a:solidFill>
              </a:rPr>
              <a:t>A single approach or activity is the only approach possible with the given target; not transferable to another context</a:t>
            </a:r>
          </a:p>
          <a:p>
            <a:pPr marL="342900" indent="-342900">
              <a:buFont typeface="Arial" panose="020B0604020202020204" pitchFamily="34" charset="0"/>
              <a:buChar char="•"/>
            </a:pPr>
            <a:r>
              <a:rPr lang="en-US" sz="2400" dirty="0" smtClean="0"/>
              <a:t>Only focused on what is to be DONE (activity)</a:t>
            </a:r>
            <a:endParaRPr lang="en-US" sz="2400" dirty="0"/>
          </a:p>
        </p:txBody>
      </p:sp>
    </p:spTree>
    <p:extLst>
      <p:ext uri="{BB962C8B-B14F-4D97-AF65-F5344CB8AC3E}">
        <p14:creationId xmlns:p14="http://schemas.microsoft.com/office/powerpoint/2010/main" val="278458774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738" y="457200"/>
            <a:ext cx="8458200" cy="584775"/>
          </a:xfrm>
          <a:prstGeom prst="rect">
            <a:avLst/>
          </a:prstGeom>
          <a:noFill/>
        </p:spPr>
        <p:txBody>
          <a:bodyPr wrap="square" rtlCol="0">
            <a:spAutoFit/>
          </a:bodyPr>
          <a:lstStyle/>
          <a:p>
            <a:pPr algn="ctr"/>
            <a:r>
              <a:rPr lang="en-US" sz="3200" dirty="0" smtClean="0">
                <a:effectLst>
                  <a:outerShdw blurRad="38100" dist="38100" dir="2700000" algn="tl">
                    <a:srgbClr val="000000">
                      <a:alpha val="43137"/>
                    </a:srgbClr>
                  </a:outerShdw>
                </a:effectLst>
              </a:rPr>
              <a:t>You Be the Judge-Learning Target or Not?</a:t>
            </a:r>
            <a:endParaRPr lang="en-US" sz="3200" dirty="0">
              <a:effectLst>
                <a:outerShdw blurRad="38100" dist="38100" dir="2700000" algn="tl">
                  <a:srgbClr val="000000">
                    <a:alpha val="43137"/>
                  </a:srgbClr>
                </a:outerShdw>
              </a:effectLst>
            </a:endParaRPr>
          </a:p>
        </p:txBody>
      </p:sp>
      <p:pic>
        <p:nvPicPr>
          <p:cNvPr id="2050" name="Picture 2" descr="C:\Users\trhodes\AppData\Local\Microsoft\Windows\Temporary Internet Files\Content.IE5\IANV8P9Y\MC900441322[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883" y="340603"/>
            <a:ext cx="838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trhodes\AppData\Local\Microsoft\Windows\Temporary Internet Files\Content.IE5\IANV8P9Y\MC900441322[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8126887" y="340603"/>
            <a:ext cx="838200" cy="838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7983" y="1524000"/>
            <a:ext cx="8458200"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I can analyze the change in position over time (motion) of an object</a:t>
            </a:r>
          </a:p>
          <a:p>
            <a:pPr marL="285750" indent="-285750">
              <a:buFont typeface="Arial" panose="020B0604020202020204" pitchFamily="34" charset="0"/>
              <a:buChar char="•"/>
            </a:pPr>
            <a:r>
              <a:rPr lang="en-US" sz="2400" dirty="0" smtClean="0">
                <a:solidFill>
                  <a:schemeClr val="accent2">
                    <a:lumMod val="50000"/>
                  </a:schemeClr>
                </a:solidFill>
              </a:rPr>
              <a:t>I can model radioactive decay by counting pennies that land face-up to represent nuclear fission</a:t>
            </a:r>
          </a:p>
          <a:p>
            <a:pPr marL="285750" indent="-285750">
              <a:buFont typeface="Arial" panose="020B0604020202020204" pitchFamily="34" charset="0"/>
              <a:buChar char="•"/>
            </a:pPr>
            <a:r>
              <a:rPr lang="en-US" sz="2400" dirty="0" smtClean="0"/>
              <a:t>I can describe how materials change when they are heated or cooled</a:t>
            </a:r>
          </a:p>
          <a:p>
            <a:pPr marL="285750" indent="-285750">
              <a:buFont typeface="Arial" panose="020B0604020202020204" pitchFamily="34" charset="0"/>
              <a:buChar char="•"/>
            </a:pPr>
            <a:r>
              <a:rPr lang="en-US" sz="2400" dirty="0" smtClean="0">
                <a:solidFill>
                  <a:schemeClr val="accent2">
                    <a:lumMod val="50000"/>
                  </a:schemeClr>
                </a:solidFill>
              </a:rPr>
              <a:t>I can flip a coin one hundred times to determine the probability of heads</a:t>
            </a:r>
          </a:p>
          <a:p>
            <a:pPr marL="285750" indent="-285750">
              <a:buFont typeface="Arial" panose="020B0604020202020204" pitchFamily="34" charset="0"/>
              <a:buChar char="•"/>
            </a:pPr>
            <a:r>
              <a:rPr lang="en-US" sz="2400" dirty="0" smtClean="0"/>
              <a:t>I can use authentic ancient Egyptian techniques to mummify a chicken</a:t>
            </a:r>
          </a:p>
          <a:p>
            <a:pPr marL="285750" indent="-285750">
              <a:buFont typeface="Arial" panose="020B0604020202020204" pitchFamily="34" charset="0"/>
              <a:buChar char="•"/>
            </a:pPr>
            <a:r>
              <a:rPr lang="en-US" sz="2400" dirty="0" smtClean="0">
                <a:solidFill>
                  <a:schemeClr val="accent2">
                    <a:lumMod val="50000"/>
                  </a:schemeClr>
                </a:solidFill>
              </a:rPr>
              <a:t>I can u</a:t>
            </a:r>
            <a:r>
              <a:rPr lang="en-US" sz="2400" baseline="0" dirty="0" smtClean="0">
                <a:solidFill>
                  <a:schemeClr val="accent2">
                    <a:lumMod val="50000"/>
                  </a:schemeClr>
                </a:solidFill>
              </a:rPr>
              <a:t>se evidence to construct explanations of plant and animal life cycles</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27484055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clipartmountain.com/clip5/puzzlefour.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685800"/>
            <a:ext cx="4319539" cy="3505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38200" y="4648200"/>
            <a:ext cx="7162800" cy="707886"/>
          </a:xfrm>
          <a:prstGeom prst="rect">
            <a:avLst/>
          </a:prstGeom>
          <a:noFill/>
        </p:spPr>
        <p:txBody>
          <a:bodyPr wrap="square" rtlCol="0">
            <a:spAutoFit/>
          </a:bodyPr>
          <a:lstStyle/>
          <a:p>
            <a:pPr algn="ctr"/>
            <a:r>
              <a:rPr lang="en-US" sz="4000" dirty="0" smtClean="0"/>
              <a:t>Types of Learning Targets</a:t>
            </a:r>
            <a:endParaRPr lang="en-US" sz="4000" dirty="0"/>
          </a:p>
        </p:txBody>
      </p:sp>
    </p:spTree>
    <p:extLst>
      <p:ext uri="{BB962C8B-B14F-4D97-AF65-F5344CB8AC3E}">
        <p14:creationId xmlns:p14="http://schemas.microsoft.com/office/powerpoint/2010/main" val="313875573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5"/>
          <p:cNvSpPr>
            <a:spLocks noGrp="1"/>
          </p:cNvSpPr>
          <p:nvPr>
            <p:ph type="title" idx="4294967295"/>
          </p:nvPr>
        </p:nvSpPr>
        <p:spPr>
          <a:xfrm>
            <a:off x="0" y="274638"/>
            <a:ext cx="8229600" cy="1143000"/>
          </a:xfrm>
        </p:spPr>
        <p:txBody>
          <a:bodyPr/>
          <a:lstStyle/>
          <a:p>
            <a:pPr eaLnBrk="1" hangingPunct="1"/>
            <a:r>
              <a:rPr lang="en-US" altLang="en-US" smtClean="0">
                <a:cs typeface="Trebuchet MS" pitchFamily="34" charset="0"/>
              </a:rPr>
              <a:t>Pillars again</a:t>
            </a:r>
          </a:p>
        </p:txBody>
      </p:sp>
      <p:pic>
        <p:nvPicPr>
          <p:cNvPr id="9219" name="Picture 2" descr="C:\Documents and Settings\kslone\Local Settings\Temporary Internet Files\Content.IE5\8HIFSDU3\MC90043925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468947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2" descr="C:\Documents and Settings\kslone\Local Settings\Temporary Internet Files\Content.IE5\8HIFSDU3\MC90043925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4525" y="304800"/>
            <a:ext cx="468947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27269" y="90717"/>
            <a:ext cx="553998" cy="5638800"/>
          </a:xfrm>
          <a:prstGeom prst="rect">
            <a:avLst/>
          </a:prstGeom>
          <a:noFill/>
        </p:spPr>
        <p:txBody>
          <a:bodyPr vert="vert270" wrap="square">
            <a:spAutoFit/>
          </a:bodyPr>
          <a:lstStyle/>
          <a:p>
            <a:pPr fontAlgn="auto">
              <a:spcBef>
                <a:spcPts val="0"/>
              </a:spcBef>
              <a:spcAft>
                <a:spcPts val="0"/>
              </a:spcAft>
              <a:defRPr/>
            </a:pPr>
            <a:r>
              <a:rPr lang="en-US" sz="2400" b="1" dirty="0">
                <a:latin typeface="+mn-lt"/>
                <a:ea typeface="MS PGothic" pitchFamily="34" charset="-128"/>
              </a:rPr>
              <a:t>Highly Effective Teaching and learning</a:t>
            </a:r>
          </a:p>
        </p:txBody>
      </p:sp>
      <p:sp>
        <p:nvSpPr>
          <p:cNvPr id="7" name="TextBox 6"/>
          <p:cNvSpPr txBox="1"/>
          <p:nvPr/>
        </p:nvSpPr>
        <p:spPr>
          <a:xfrm>
            <a:off x="3276602" y="1844566"/>
            <a:ext cx="615553" cy="3557752"/>
          </a:xfrm>
          <a:prstGeom prst="rect">
            <a:avLst/>
          </a:prstGeom>
          <a:noFill/>
        </p:spPr>
        <p:txBody>
          <a:bodyPr vert="vert270" wrap="square">
            <a:spAutoFit/>
          </a:bodyPr>
          <a:lstStyle/>
          <a:p>
            <a:pPr algn="ctr" fontAlgn="auto">
              <a:spcBef>
                <a:spcPts val="0"/>
              </a:spcBef>
              <a:spcAft>
                <a:spcPts val="0"/>
              </a:spcAft>
              <a:defRPr/>
            </a:pPr>
            <a:r>
              <a:rPr lang="en-US" sz="2800" b="1" dirty="0">
                <a:latin typeface="+mn-lt"/>
                <a:ea typeface="MS PGothic" pitchFamily="34" charset="-128"/>
              </a:rPr>
              <a:t>Assessment Literacy</a:t>
            </a:r>
          </a:p>
        </p:txBody>
      </p:sp>
      <p:sp>
        <p:nvSpPr>
          <p:cNvPr id="8" name="TextBox 7"/>
          <p:cNvSpPr txBox="1"/>
          <p:nvPr/>
        </p:nvSpPr>
        <p:spPr>
          <a:xfrm>
            <a:off x="5257800" y="2506718"/>
            <a:ext cx="677108" cy="2895600"/>
          </a:xfrm>
          <a:prstGeom prst="rect">
            <a:avLst/>
          </a:prstGeom>
          <a:noFill/>
        </p:spPr>
        <p:txBody>
          <a:bodyPr vert="vert270">
            <a:spAutoFit/>
          </a:bodyPr>
          <a:lstStyle/>
          <a:p>
            <a:pPr algn="ctr" fontAlgn="auto">
              <a:spcBef>
                <a:spcPts val="0"/>
              </a:spcBef>
              <a:spcAft>
                <a:spcPts val="0"/>
              </a:spcAft>
              <a:defRPr/>
            </a:pPr>
            <a:r>
              <a:rPr lang="en-US" sz="3200" b="1" dirty="0">
                <a:latin typeface="+mn-lt"/>
                <a:ea typeface="MS PGothic" pitchFamily="34" charset="-128"/>
              </a:rPr>
              <a:t>Leadership</a:t>
            </a:r>
          </a:p>
        </p:txBody>
      </p:sp>
      <p:sp>
        <p:nvSpPr>
          <p:cNvPr id="10" name="TextBox 9"/>
          <p:cNvSpPr txBox="1"/>
          <p:nvPr/>
        </p:nvSpPr>
        <p:spPr>
          <a:xfrm>
            <a:off x="7852880" y="304801"/>
            <a:ext cx="553998" cy="5253820"/>
          </a:xfrm>
          <a:prstGeom prst="rect">
            <a:avLst/>
          </a:prstGeom>
          <a:noFill/>
        </p:spPr>
        <p:txBody>
          <a:bodyPr vert="vert270" wrap="square">
            <a:spAutoFit/>
          </a:bodyPr>
          <a:lstStyle/>
          <a:p>
            <a:pPr fontAlgn="auto">
              <a:spcBef>
                <a:spcPts val="0"/>
              </a:spcBef>
              <a:spcAft>
                <a:spcPts val="0"/>
              </a:spcAft>
              <a:defRPr/>
            </a:pPr>
            <a:r>
              <a:rPr lang="en-US" sz="2400" b="1" dirty="0">
                <a:latin typeface="+mn-lt"/>
                <a:ea typeface="MS PGothic" pitchFamily="34" charset="-128"/>
              </a:rPr>
              <a:t>Kentucky’s Core Academic Standards </a:t>
            </a:r>
          </a:p>
        </p:txBody>
      </p:sp>
      <p:sp>
        <p:nvSpPr>
          <p:cNvPr id="3" name="TextBox 2"/>
          <p:cNvSpPr txBox="1">
            <a:spLocks noChangeArrowheads="1"/>
          </p:cNvSpPr>
          <p:nvPr/>
        </p:nvSpPr>
        <p:spPr bwMode="auto">
          <a:xfrm>
            <a:off x="-11113" y="6092825"/>
            <a:ext cx="9144001"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ea typeface="ＭＳ Ｐゴシック" pitchFamily="34" charset="-128"/>
              </a:defRPr>
            </a:lvl1pPr>
            <a:lvl2pPr marL="742950" indent="-285750" eaLnBrk="0" hangingPunct="0">
              <a:defRPr>
                <a:solidFill>
                  <a:schemeClr val="tx1"/>
                </a:solidFill>
                <a:latin typeface="Verdana" pitchFamily="34" charset="0"/>
                <a:ea typeface="ＭＳ Ｐゴシック" pitchFamily="34" charset="-128"/>
              </a:defRPr>
            </a:lvl2pPr>
            <a:lvl3pPr marL="1143000" indent="-228600" eaLnBrk="0" hangingPunct="0">
              <a:defRPr>
                <a:solidFill>
                  <a:schemeClr val="tx1"/>
                </a:solidFill>
                <a:latin typeface="Verdana" pitchFamily="34" charset="0"/>
                <a:ea typeface="ＭＳ Ｐゴシック" pitchFamily="34" charset="-128"/>
              </a:defRPr>
            </a:lvl3pPr>
            <a:lvl4pPr marL="1600200" indent="-228600" eaLnBrk="0" hangingPunct="0">
              <a:defRPr>
                <a:solidFill>
                  <a:schemeClr val="tx1"/>
                </a:solidFill>
                <a:latin typeface="Verdana" pitchFamily="34" charset="0"/>
                <a:ea typeface="ＭＳ Ｐゴシック" pitchFamily="34" charset="-128"/>
              </a:defRPr>
            </a:lvl4pPr>
            <a:lvl5pPr marL="2057400" indent="-228600" eaLnBrk="0" hangingPunct="0">
              <a:defRPr>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pPr algn="ctr" eaLnBrk="1" hangingPunct="1"/>
            <a:r>
              <a:rPr lang="en-US" altLang="en-US" sz="2400" b="1" dirty="0">
                <a:latin typeface="Calibri" pitchFamily="34" charset="0"/>
                <a:cs typeface="Arial" pitchFamily="34" charset="0"/>
              </a:rPr>
              <a:t>TPGES –Teacher Professional Growth and Effectiveness System</a:t>
            </a:r>
          </a:p>
        </p:txBody>
      </p:sp>
      <p:sp>
        <p:nvSpPr>
          <p:cNvPr id="6" name="TextBox 5"/>
          <p:cNvSpPr txBox="1"/>
          <p:nvPr/>
        </p:nvSpPr>
        <p:spPr>
          <a:xfrm>
            <a:off x="1275452" y="-10509"/>
            <a:ext cx="6954148" cy="1323439"/>
          </a:xfrm>
          <a:prstGeom prst="rect">
            <a:avLst/>
          </a:prstGeom>
          <a:noFill/>
        </p:spPr>
        <p:txBody>
          <a:bodyPr wrap="none">
            <a:spAutoFit/>
          </a:bodyPr>
          <a:lstStyle/>
          <a:p>
            <a:pPr>
              <a:defRPr/>
            </a:pPr>
            <a:r>
              <a:rPr lang="en-US" sz="44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ea typeface="MS PGothic" pitchFamily="34" charset="-128"/>
              </a:rPr>
              <a:t>Pillars of Network Meetings</a:t>
            </a:r>
          </a:p>
          <a:p>
            <a:pPr algn="ctr">
              <a:defRPr/>
            </a:pPr>
            <a:r>
              <a:rPr lang="en-US" sz="3600" b="1" dirty="0">
                <a:solidFill>
                  <a:srgbClr val="C00000"/>
                </a:solidFill>
                <a:effectLst>
                  <a:outerShdw blurRad="38100" dist="38100" dir="2700000" algn="tl">
                    <a:srgbClr val="000000">
                      <a:alpha val="43137"/>
                    </a:srgbClr>
                  </a:outerShdw>
                </a:effectLst>
                <a:ea typeface="MS PGothic" pitchFamily="34" charset="-128"/>
              </a:rPr>
              <a:t>Network Foundations….</a:t>
            </a:r>
          </a:p>
        </p:txBody>
      </p:sp>
    </p:spTree>
    <p:extLst>
      <p:ext uri="{BB962C8B-B14F-4D97-AF65-F5344CB8AC3E}">
        <p14:creationId xmlns:p14="http://schemas.microsoft.com/office/powerpoint/2010/main" val="6215598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80">
                                          <p:stCondLst>
                                            <p:cond delay="0"/>
                                          </p:stCondLst>
                                        </p:cTn>
                                        <p:tgtEl>
                                          <p:spTgt spid="8"/>
                                        </p:tgtEl>
                                      </p:cBhvr>
                                    </p:animEffect>
                                    <p:anim calcmode="lin" valueType="num">
                                      <p:cBhvr>
                                        <p:cTn id="4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5" dur="26">
                                          <p:stCondLst>
                                            <p:cond delay="650"/>
                                          </p:stCondLst>
                                        </p:cTn>
                                        <p:tgtEl>
                                          <p:spTgt spid="8"/>
                                        </p:tgtEl>
                                      </p:cBhvr>
                                      <p:to x="100000" y="60000"/>
                                    </p:animScale>
                                    <p:animScale>
                                      <p:cBhvr>
                                        <p:cTn id="46" dur="166" decel="50000">
                                          <p:stCondLst>
                                            <p:cond delay="676"/>
                                          </p:stCondLst>
                                        </p:cTn>
                                        <p:tgtEl>
                                          <p:spTgt spid="8"/>
                                        </p:tgtEl>
                                      </p:cBhvr>
                                      <p:to x="100000" y="100000"/>
                                    </p:animScale>
                                    <p:animScale>
                                      <p:cBhvr>
                                        <p:cTn id="47" dur="26">
                                          <p:stCondLst>
                                            <p:cond delay="1312"/>
                                          </p:stCondLst>
                                        </p:cTn>
                                        <p:tgtEl>
                                          <p:spTgt spid="8"/>
                                        </p:tgtEl>
                                      </p:cBhvr>
                                      <p:to x="100000" y="80000"/>
                                    </p:animScale>
                                    <p:animScale>
                                      <p:cBhvr>
                                        <p:cTn id="48" dur="166" decel="50000">
                                          <p:stCondLst>
                                            <p:cond delay="1338"/>
                                          </p:stCondLst>
                                        </p:cTn>
                                        <p:tgtEl>
                                          <p:spTgt spid="8"/>
                                        </p:tgtEl>
                                      </p:cBhvr>
                                      <p:to x="100000" y="100000"/>
                                    </p:animScale>
                                    <p:animScale>
                                      <p:cBhvr>
                                        <p:cTn id="49" dur="26">
                                          <p:stCondLst>
                                            <p:cond delay="1642"/>
                                          </p:stCondLst>
                                        </p:cTn>
                                        <p:tgtEl>
                                          <p:spTgt spid="8"/>
                                        </p:tgtEl>
                                      </p:cBhvr>
                                      <p:to x="100000" y="90000"/>
                                    </p:animScale>
                                    <p:animScale>
                                      <p:cBhvr>
                                        <p:cTn id="50" dur="166" decel="50000">
                                          <p:stCondLst>
                                            <p:cond delay="1668"/>
                                          </p:stCondLst>
                                        </p:cTn>
                                        <p:tgtEl>
                                          <p:spTgt spid="8"/>
                                        </p:tgtEl>
                                      </p:cBhvr>
                                      <p:to x="100000" y="100000"/>
                                    </p:animScale>
                                    <p:animScale>
                                      <p:cBhvr>
                                        <p:cTn id="51" dur="26">
                                          <p:stCondLst>
                                            <p:cond delay="1808"/>
                                          </p:stCondLst>
                                        </p:cTn>
                                        <p:tgtEl>
                                          <p:spTgt spid="8"/>
                                        </p:tgtEl>
                                      </p:cBhvr>
                                      <p:to x="100000" y="95000"/>
                                    </p:animScale>
                                    <p:animScale>
                                      <p:cBhvr>
                                        <p:cTn id="52" dur="166" decel="50000">
                                          <p:stCondLst>
                                            <p:cond delay="1834"/>
                                          </p:stCondLst>
                                        </p:cTn>
                                        <p:tgtEl>
                                          <p:spTgt spid="8"/>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down)">
                                      <p:cBhvr>
                                        <p:cTn id="55" dur="580">
                                          <p:stCondLst>
                                            <p:cond delay="0"/>
                                          </p:stCondLst>
                                        </p:cTn>
                                        <p:tgtEl>
                                          <p:spTgt spid="10"/>
                                        </p:tgtEl>
                                      </p:cBhvr>
                                    </p:animEffect>
                                    <p:anim calcmode="lin" valueType="num">
                                      <p:cBhvr>
                                        <p:cTn id="5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61" dur="26">
                                          <p:stCondLst>
                                            <p:cond delay="650"/>
                                          </p:stCondLst>
                                        </p:cTn>
                                        <p:tgtEl>
                                          <p:spTgt spid="10"/>
                                        </p:tgtEl>
                                      </p:cBhvr>
                                      <p:to x="100000" y="60000"/>
                                    </p:animScale>
                                    <p:animScale>
                                      <p:cBhvr>
                                        <p:cTn id="62" dur="166" decel="50000">
                                          <p:stCondLst>
                                            <p:cond delay="676"/>
                                          </p:stCondLst>
                                        </p:cTn>
                                        <p:tgtEl>
                                          <p:spTgt spid="10"/>
                                        </p:tgtEl>
                                      </p:cBhvr>
                                      <p:to x="100000" y="100000"/>
                                    </p:animScale>
                                    <p:animScale>
                                      <p:cBhvr>
                                        <p:cTn id="63" dur="26">
                                          <p:stCondLst>
                                            <p:cond delay="1312"/>
                                          </p:stCondLst>
                                        </p:cTn>
                                        <p:tgtEl>
                                          <p:spTgt spid="10"/>
                                        </p:tgtEl>
                                      </p:cBhvr>
                                      <p:to x="100000" y="80000"/>
                                    </p:animScale>
                                    <p:animScale>
                                      <p:cBhvr>
                                        <p:cTn id="64" dur="166" decel="50000">
                                          <p:stCondLst>
                                            <p:cond delay="1338"/>
                                          </p:stCondLst>
                                        </p:cTn>
                                        <p:tgtEl>
                                          <p:spTgt spid="10"/>
                                        </p:tgtEl>
                                      </p:cBhvr>
                                      <p:to x="100000" y="100000"/>
                                    </p:animScale>
                                    <p:animScale>
                                      <p:cBhvr>
                                        <p:cTn id="65" dur="26">
                                          <p:stCondLst>
                                            <p:cond delay="1642"/>
                                          </p:stCondLst>
                                        </p:cTn>
                                        <p:tgtEl>
                                          <p:spTgt spid="10"/>
                                        </p:tgtEl>
                                      </p:cBhvr>
                                      <p:to x="100000" y="90000"/>
                                    </p:animScale>
                                    <p:animScale>
                                      <p:cBhvr>
                                        <p:cTn id="66" dur="166" decel="50000">
                                          <p:stCondLst>
                                            <p:cond delay="1668"/>
                                          </p:stCondLst>
                                        </p:cTn>
                                        <p:tgtEl>
                                          <p:spTgt spid="10"/>
                                        </p:tgtEl>
                                      </p:cBhvr>
                                      <p:to x="100000" y="100000"/>
                                    </p:animScale>
                                    <p:animScale>
                                      <p:cBhvr>
                                        <p:cTn id="67" dur="26">
                                          <p:stCondLst>
                                            <p:cond delay="1808"/>
                                          </p:stCondLst>
                                        </p:cTn>
                                        <p:tgtEl>
                                          <p:spTgt spid="10"/>
                                        </p:tgtEl>
                                      </p:cBhvr>
                                      <p:to x="100000" y="95000"/>
                                    </p:animScale>
                                    <p:animScale>
                                      <p:cBhvr>
                                        <p:cTn id="68" dur="166" decel="50000">
                                          <p:stCondLst>
                                            <p:cond delay="1834"/>
                                          </p:stCondLst>
                                        </p:cTn>
                                        <p:tgtEl>
                                          <p:spTgt spid="10"/>
                                        </p:tgtEl>
                                      </p:cBhvr>
                                      <p:to x="100000" y="100000"/>
                                    </p:animScale>
                                  </p:childTnLst>
                                </p:cTn>
                              </p:par>
                            </p:childTnLst>
                          </p:cTn>
                        </p:par>
                      </p:childTnLst>
                    </p:cTn>
                  </p:par>
                  <p:par>
                    <p:cTn id="69" fill="hold" nodeType="clickPar">
                      <p:stCondLst>
                        <p:cond delay="indefinite"/>
                      </p:stCondLst>
                      <p:childTnLst>
                        <p:par>
                          <p:cTn id="70" fill="hold" nodeType="withGroup">
                            <p:stCondLst>
                              <p:cond delay="0"/>
                            </p:stCondLst>
                            <p:childTnLst>
                              <p:par>
                                <p:cTn id="71" presetID="26" presetClass="entr" presetSubtype="0" fill="hold" grpId="0" nodeType="click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wipe(down)">
                                      <p:cBhvr>
                                        <p:cTn id="73" dur="580">
                                          <p:stCondLst>
                                            <p:cond delay="0"/>
                                          </p:stCondLst>
                                        </p:cTn>
                                        <p:tgtEl>
                                          <p:spTgt spid="3"/>
                                        </p:tgtEl>
                                      </p:cBhvr>
                                    </p:animEffect>
                                    <p:anim calcmode="lin" valueType="num">
                                      <p:cBhvr>
                                        <p:cTn id="7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79" dur="26">
                                          <p:stCondLst>
                                            <p:cond delay="650"/>
                                          </p:stCondLst>
                                        </p:cTn>
                                        <p:tgtEl>
                                          <p:spTgt spid="3"/>
                                        </p:tgtEl>
                                      </p:cBhvr>
                                      <p:to x="100000" y="60000"/>
                                    </p:animScale>
                                    <p:animScale>
                                      <p:cBhvr>
                                        <p:cTn id="80" dur="166" decel="50000">
                                          <p:stCondLst>
                                            <p:cond delay="676"/>
                                          </p:stCondLst>
                                        </p:cTn>
                                        <p:tgtEl>
                                          <p:spTgt spid="3"/>
                                        </p:tgtEl>
                                      </p:cBhvr>
                                      <p:to x="100000" y="100000"/>
                                    </p:animScale>
                                    <p:animScale>
                                      <p:cBhvr>
                                        <p:cTn id="81" dur="26">
                                          <p:stCondLst>
                                            <p:cond delay="1312"/>
                                          </p:stCondLst>
                                        </p:cTn>
                                        <p:tgtEl>
                                          <p:spTgt spid="3"/>
                                        </p:tgtEl>
                                      </p:cBhvr>
                                      <p:to x="100000" y="80000"/>
                                    </p:animScale>
                                    <p:animScale>
                                      <p:cBhvr>
                                        <p:cTn id="82" dur="166" decel="50000">
                                          <p:stCondLst>
                                            <p:cond delay="1338"/>
                                          </p:stCondLst>
                                        </p:cTn>
                                        <p:tgtEl>
                                          <p:spTgt spid="3"/>
                                        </p:tgtEl>
                                      </p:cBhvr>
                                      <p:to x="100000" y="100000"/>
                                    </p:animScale>
                                    <p:animScale>
                                      <p:cBhvr>
                                        <p:cTn id="83" dur="26">
                                          <p:stCondLst>
                                            <p:cond delay="1642"/>
                                          </p:stCondLst>
                                        </p:cTn>
                                        <p:tgtEl>
                                          <p:spTgt spid="3"/>
                                        </p:tgtEl>
                                      </p:cBhvr>
                                      <p:to x="100000" y="90000"/>
                                    </p:animScale>
                                    <p:animScale>
                                      <p:cBhvr>
                                        <p:cTn id="84" dur="166" decel="50000">
                                          <p:stCondLst>
                                            <p:cond delay="1668"/>
                                          </p:stCondLst>
                                        </p:cTn>
                                        <p:tgtEl>
                                          <p:spTgt spid="3"/>
                                        </p:tgtEl>
                                      </p:cBhvr>
                                      <p:to x="100000" y="100000"/>
                                    </p:animScale>
                                    <p:animScale>
                                      <p:cBhvr>
                                        <p:cTn id="85" dur="26">
                                          <p:stCondLst>
                                            <p:cond delay="1808"/>
                                          </p:stCondLst>
                                        </p:cTn>
                                        <p:tgtEl>
                                          <p:spTgt spid="3"/>
                                        </p:tgtEl>
                                      </p:cBhvr>
                                      <p:to x="100000" y="95000"/>
                                    </p:animScale>
                                    <p:animScale>
                                      <p:cBhvr>
                                        <p:cTn id="8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encrypted-tbn3.gstatic.com/images?q=tbn:ANd9GcQkF9wVtU6FC5wZxZiAiki2ty2pZ8z8Uds_Do7Df0_16d0Jp-U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755073"/>
            <a:ext cx="5153025" cy="4953000"/>
          </a:xfrm>
          <a:prstGeom prst="rect">
            <a:avLst/>
          </a:prstGeom>
          <a:noFill/>
          <a:extLst>
            <a:ext uri="{909E8E84-426E-40DD-AFC4-6F175D3DCCD1}">
              <a14:hiddenFill xmlns:a14="http://schemas.microsoft.com/office/drawing/2010/main">
                <a:solidFill>
                  <a:srgbClr val="FFFFFF"/>
                </a:solidFill>
              </a14:hiddenFill>
            </a:ext>
          </a:extLst>
        </p:spPr>
      </p:pic>
      <p:sp>
        <p:nvSpPr>
          <p:cNvPr id="5" name="Pentagon 4"/>
          <p:cNvSpPr/>
          <p:nvPr/>
        </p:nvSpPr>
        <p:spPr>
          <a:xfrm>
            <a:off x="2971800" y="2137064"/>
            <a:ext cx="3505200" cy="2189018"/>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rgbClr val="0070C0"/>
                </a:solidFill>
                <a:effectLst>
                  <a:outerShdw blurRad="38100" dist="38100" dir="2700000" algn="tl">
                    <a:srgbClr val="000000">
                      <a:alpha val="43137"/>
                    </a:srgbClr>
                  </a:outerShdw>
                </a:effectLst>
              </a:rPr>
              <a:t>Knowledge</a:t>
            </a:r>
          </a:p>
          <a:p>
            <a:pPr algn="ctr"/>
            <a:r>
              <a:rPr lang="en-US" sz="3200" dirty="0" smtClean="0">
                <a:solidFill>
                  <a:srgbClr val="0070C0"/>
                </a:solidFill>
              </a:rPr>
              <a:t>The underlying facts and concepts of the discipline that students need to know (describe, explain, recall, identify)</a:t>
            </a:r>
            <a:endParaRPr lang="en-US" sz="3200" dirty="0">
              <a:solidFill>
                <a:srgbClr val="0070C0"/>
              </a:solidFill>
            </a:endParaRPr>
          </a:p>
        </p:txBody>
      </p:sp>
    </p:spTree>
    <p:extLst>
      <p:ext uri="{BB962C8B-B14F-4D97-AF65-F5344CB8AC3E}">
        <p14:creationId xmlns:p14="http://schemas.microsoft.com/office/powerpoint/2010/main" val="5024399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clker.com/cliparts/n/i/G/a/i/K/puzzle-piece-green-hi.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639" y="290646"/>
            <a:ext cx="3964921" cy="602905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92772" y="651499"/>
            <a:ext cx="2669629" cy="5044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effectLst>
                  <a:outerShdw blurRad="38100" dist="38100" dir="2700000" algn="tl">
                    <a:srgbClr val="000000">
                      <a:alpha val="43137"/>
                    </a:srgbClr>
                  </a:outerShdw>
                </a:effectLst>
              </a:rPr>
              <a:t>Reasoning</a:t>
            </a:r>
          </a:p>
          <a:p>
            <a:pPr algn="ctr"/>
            <a:endParaRPr lang="en-US" sz="2000" dirty="0" smtClean="0">
              <a:solidFill>
                <a:schemeClr val="tx1"/>
              </a:solidFill>
            </a:endParaRPr>
          </a:p>
          <a:p>
            <a:pPr algn="ctr"/>
            <a:r>
              <a:rPr lang="en-US" sz="3200" dirty="0" smtClean="0">
                <a:solidFill>
                  <a:schemeClr val="tx1"/>
                </a:solidFill>
              </a:rPr>
              <a:t>Students use and apply what they know to reason and solve problems (use, formulate, analyze, infer)</a:t>
            </a:r>
            <a:endParaRPr lang="en-US" sz="3200" dirty="0">
              <a:solidFill>
                <a:schemeClr val="tx1"/>
              </a:solidFill>
            </a:endParaRPr>
          </a:p>
        </p:txBody>
      </p:sp>
      <p:pic>
        <p:nvPicPr>
          <p:cNvPr id="5" name="Picture 2" descr="https://encrypted-tbn1.gstatic.com/images?q=tbn:ANd9GcRjRiQPgh7N9yCjyih4s2wT_PRJSJorJy6Y1Sq51hHDDCAW-Nim">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739" r="9124"/>
          <a:stretch/>
        </p:blipFill>
        <p:spPr bwMode="auto">
          <a:xfrm>
            <a:off x="4513617" y="1371598"/>
            <a:ext cx="4284019" cy="465083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055426" y="1143000"/>
            <a:ext cx="3200400" cy="38662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solidFill>
                  <a:schemeClr val="tx1"/>
                </a:solidFill>
                <a:effectLst>
                  <a:outerShdw blurRad="38100" dist="38100" dir="2700000" algn="tl">
                    <a:srgbClr val="000000">
                      <a:alpha val="43137"/>
                    </a:srgbClr>
                  </a:outerShdw>
                </a:effectLst>
              </a:rPr>
              <a:t>Skill</a:t>
            </a:r>
          </a:p>
          <a:p>
            <a:pPr algn="ctr"/>
            <a:endParaRPr lang="en-US" dirty="0" smtClean="0">
              <a:solidFill>
                <a:schemeClr val="tx1"/>
              </a:solidFill>
            </a:endParaRPr>
          </a:p>
          <a:p>
            <a:pPr algn="ctr"/>
            <a:r>
              <a:rPr lang="en-US" sz="3200" dirty="0" smtClean="0">
                <a:solidFill>
                  <a:schemeClr val="tx1"/>
                </a:solidFill>
              </a:rPr>
              <a:t>Students perform an action or task that must be observed to be assessed (measure, observe, use equipment)</a:t>
            </a:r>
            <a:endParaRPr lang="en-US" sz="3200" dirty="0">
              <a:solidFill>
                <a:schemeClr val="tx1"/>
              </a:solidFill>
            </a:endParaRPr>
          </a:p>
        </p:txBody>
      </p:sp>
    </p:spTree>
    <p:extLst>
      <p:ext uri="{BB962C8B-B14F-4D97-AF65-F5344CB8AC3E}">
        <p14:creationId xmlns:p14="http://schemas.microsoft.com/office/powerpoint/2010/main" val="21126708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8" name="Picture 10" descr="http://www.downloadclipart.net/large/14711-puzzle-piece-blue-design.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1150" y="75213"/>
            <a:ext cx="4861214" cy="672044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640427" y="990600"/>
            <a:ext cx="2742660" cy="46144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smtClean="0">
                <a:solidFill>
                  <a:schemeClr val="bg1"/>
                </a:solidFill>
              </a:rPr>
              <a:t>Product</a:t>
            </a:r>
          </a:p>
          <a:p>
            <a:pPr algn="ctr"/>
            <a:r>
              <a:rPr lang="en-US" sz="2400" b="1" dirty="0" smtClean="0">
                <a:solidFill>
                  <a:schemeClr val="bg1"/>
                </a:solidFill>
              </a:rPr>
              <a:t>The product itself is the focus of the standard and there must be a product to determine if the student can create it (constructs, creates, develops)</a:t>
            </a:r>
            <a:endParaRPr lang="en-US" sz="2400" b="1" dirty="0">
              <a:solidFill>
                <a:schemeClr val="bg1"/>
              </a:solidFill>
            </a:endParaRPr>
          </a:p>
        </p:txBody>
      </p:sp>
      <p:sp>
        <p:nvSpPr>
          <p:cNvPr id="4" name="AutoShape 2" descr="data:image/jpeg;base64,/9j/4AAQSkZJRgABAQAAAQABAAD/2wCEAAkGBwgSBhIUBxQWFRQWFhoTFhUWGRoVIBccFBYdFyAWFx4YHSggGBwlHBkYLTkkJSkrMDouGx8zOD8sNygvOiwBCgoKDg0OGhAQGy8kICQ0LC0rMCwsNC0wMjAsLywsLDQ1LTQsLiwsLCwsNDAtLC8sLCwsLSwsLCwsLCw0LCwsLP/AABEIAOEA4QMBEQACEQEDEQH/xAAcAAEBAAIDAQEAAAAAAAAAAAAABwYIAQQFAwL/xABGEAACAQICBAcLCQcFAQAAAAAAAQIDBAURBgcSIRMxQVFxc7IIFyI1UlRhgZGS0RQVMkJTcqGxwRYkJTaTwtIjNESCokP/xAAbAQEAAgMBAQAAAAAAAAAAAAAABAYBAwUHAv/EADgRAQABAgIGBgkEAgMBAAAAAAABAgMEEQUGEiExURMzQXGRsRQWU2GBocHR4SIyNFJD8CRCYhX/2gAMAwEAAhEDEQA/AJ9i2kuM3F/OrdV6mcm3kpySivJik8kketWMBh7NuKKaI3e5AmqZl0/nPEPtqnvy+Ju9Htf1jwhjOXHzlf8A2tT35fEdBa/rHhBnJ85X32tT35fEz0Fr+seBnLj5xvvtanvy+I6C3/WPAzk+cL37Wp70viOht/1jwM5cfL7z7SfvS+I6G3/WPAzk+XXf2k/efxM9Fb/rHgZy+9ljeK0a6nZ16sJLlU5L2795ruYWxdp2a6ImO4iqYV/VprRrV72NrpFlty3U6yWW0/JmuLN8jRT9M6v02aJv4fhHGPrH2SLd3PdKtlRSAD43d1QpWs6l1JRhCLlKT4kks2z7t26rlUUUxnM7oJnJB9MdbeK17iUMBfAUVmlJLw5+lt/RXoW8vujtW7FqmKr/AOqrl2R90Su9M8E/ucTxCpU2rmtUm+eU5P8ANlgow9qiMqaYjuhqzl8flNx5cvaz76OnlBm4+UV/Kl7WNinkZnD1fKftZnYp5DjhanO/axsxyYccJPnftM5QONqXOMoHGbAs3c/4ldyd1RqzcqcYwnCLeey25J7PMnu3egpmtdi3T0dyIymc4n38EmxM74WMpqQAAAAABpxUX+o+lnsscHOfkyAAAAAAAAH7pVJxqqVJ5Si1JNcjTzTR81UxVExPCRt7hleU8NpTnxypwk+mUUzyC9RFFyqmOyZj5uhHB2TUyn2vC8qw0JcaWa4SrCEsuZeFl7YosOrNqK8btT2RM/RqvT+lrueioYAAAAAAAAArfc9+M7zq4dplR1t6q13z5JFjjK3FHSQAAAAANOrlfvEvvP8AM9jo/bDnvmfbAAAAAAAAB7OiOA3F9j1KhbrNSec3yRgt8pN8m78WiFj8ZRhLFV2rs4e+ex9UU7U5NraVOMaSjDiSSXQlkeT1VTVMzKe/ZgYprPwKteaH1qdos6kcqsFzuDzcV6XHP15HW0Ji6cLjKa6+E7p+P5a7lO1S1ilFqTUtzW5o9Pic98ITgyAAAAAAAAFa7nvxpedXDtMqOtvVWu+fJIscZW8o6SAAAAABp5er99qffl+bPYrf7I7oc+XxNjAAAAAAACraK6m7mtbQq45V4OMkpKnTylLJ71nJ+Cnl0lTx2s9FqqaLFOcx2zw8OPk302c98q5o5o3hVjacHhNNRT+lJ75SfPJveyoYzHX8XXtXas/KPgkU0xTweuRH0AAMI0w1ZYLfVXUhnQrPNucMspt8s4vj6VkzuaP09iMJEUT+qnlPZ3S1V2oqRrTXQDFsNgp3TjUoylsKpHd4TTaUovetyfOtxc9G6ZsY6ZppziqN+U/dHrtzSxI67WAAAAAAArXc9+Nbzq4dplR1t6q13z5JFjjK3lHSQAAAAANP8SX8Rq9ZLtM9hs9XT3Q588XWNrAAAAAAADYLVXp5YXGE0ra/moXFOKpraeXCqO5OLfHLLjXHubPPdOaHu2btV+3GdE793Z3+73pdq5ExlKjlbbgAAA4nKKi3N5Jb23uyMxEzOUCEa59M7K7nTtcKltwpT4SdRPOMpbLilHnyTlv9JfNXNF3MPE37sZTVGUR25e9FvVxO6EuLS0AAAAAAAKz3Pfja86qHaZUdbOqt98+SRY4yuBR0kAAAAADUHFl/Fa3WT7TPYMP1VPdHk588XUNzAAAAAAADlNp7jAzDAtZmlFrFRjV4WC+pWW37JfS/E4+K0DgsRvmnZnnTu+XD5NlN2qGY2WvGf/PtF0wn+kkca7qnH+O54w2Rf5w9Lv34Rl/tq2fTD4kb1Tv+0p+b66eOTzcR14T2f4ba5PnqTz/CK/Uk2dU4/wAlzwh8zf5QwLSPTvSK9i44hWapv/501sR6Hlvl62zv4PRGEwu+3Tv5zvn8fBqquVVcWNHTfAAAAAAAABWe578b3fVQ7bKlrZ1VvvnySLHGVwKMkgAAAAAah42v41cdbU7bPX8N1NHdHk588XSN7AAAAAAAAAAAAAAAAAAAAAAAArHc9+OLvqo9sqWtnU2++fJIscZXEoySAcbUdrLPfzGcpHJgAAGoukC/j1z11Tts9ewnUUd0eTn1cZdAkMAAAAAAAAAAAAAAAAAAAAAAACsdz544u+qj2ypa2dTb758kixxlcSjJKXa49Obm0UbXB5OFWcdudRccIt5JR5pPJ7+NLpLTq9omjEZ370Z0xuiOc/aGi7cy3QiLxK/4XadWptZ57W3LPPnzzzLv0FrLZ2Yy7oRs5ZroZrRxm1uYxxWcrihxNTe1OK54ye95cz/A4ukdX8PiKZqtRFFXu4T8G2i7McWwdjeW9azhVs5KUJpSjJcqZ57dtV2q5orjKY4pUTm+5rZaq6e4fOhpjdwn9rKa6Kj21+Z6toq9F7B26o5RHhuQa4yql4B0HwAUXUno7TudI5VruKlToRzyazTnPcs+fJZv2Fc1kxs2MPFuicpq8o4t1mnOc1N051d4VeYdN2NOFK5SbhOK2FJ+TPLc0+fLNFY0Zpu/hbkRXVM0dsTv8G6u3FUbmuNxQqwryhXTjKLcZJ8jTyaPSKK4rpiqnhKI+Z9MAAAAAAAAAAAAAAAAABnOqDSGhZ6VpXj2adaPBOT4ottOLfMs93rOFrBgqsThc6Izmnf9221VlU2Ivb61pWcqt3OMacVtOTeSy4zzq3aruVxRRGcz2Jczk1V0sxud7pDWuJ5pTl4KfJFbor2ZHq2AwsYXD02o7OPf2oNVW1ObyCY+QCw6h9JZKtOxuXuedWjnyNfSivVvy9Eina0YCJiMVTHuq+k/TwSLFX/VaClJKaa3dA615TVzhEdq4hHYlDPLhIJ5rLP6yzfSt3MWbQGmKcLM2b0/onfE8p+0tN23tb4Qa5t61Os43MZQktzjJNNdKZfaK6a42qZzj3IruYJgWJ3d0qeFUpVJPmW5emTe5es04nF2cNTtXaoiP97GYpmeDZbQPRelh2ARowe1Nvbqz8qbSW70JJJHmelNIVY2/Nyd0cIj3JlFGzGTIjnPtr3rwwVUNK1WpLKNxHbf34eDL2+C+ls9D1ZxXS4Xo540Tl8J3wiXqcqs06LG0gAAAAAAAAAAAAAAAAAA/UpzcUpN5LiWfF0GMoicx+TIAAPW0TxKVtpJbVo7tipFvob2Zf8AlsiY+xF/DV257Yn8fN9UzlMS2s+VUec8n6OrknZvufDLrXWHWNV/vdKnP78Iy/NG2i/ct/sqmO6cmJiJfWhQowhlQjGK5opJfgfFVdVU51Tmy+h8gBKu6Ct4vALapyxrOHvwb/sLXqnXlfuUc4z8Jj7tF/hCFl7RQAAAAAAAAAAAAAAAAAAAAAAAAov7e3XlP2lc/wDj0cm7pGwh54lgAAAAmHdAVF+ytCPK7lP2Uqi/VFo1Uj/lVz/5+sNF/wDagpfkUAAAAAAAAAAAAAAAAAAAAAAAAMs/Zi+8g5Pp9rm2bEtmLq4oU7eU7qShCKzlKTySXO2zzGiiquqKaYzmU3PJgl9rf0Vp1nGlKpUyeW1CDy9W1lmd61q1ja4zmIjvn7NU3qXraO6wtG724VOzq7NR8UKicG/ut7m/QnmRMXoXF4WnbrpzjnG/8vqm5TUyo5T7AIv3Qd8uGtKKfEp1WunKK/Jl01Ts7rlzuj6o1+eEI8XJHAAAAAAAAAAAAAAAAAAAAAAAHawu0dbE6VOP15xh70kjVfudHbqr5RMsxGc5NrfmihzI8n9JqT9lFddmlVatjTtLWTVGjltpP6dTj386ju9eZdtW9HU2rPpFUfqq4e6PyjXq85yTIs7Q5jJqScXk1vTXIYmM90jZDVLpTUvtHMr151qL4ObfHNZZxm/S966UzzbT2j4wmIzoj9NW+PdzhMtV7UM3nKKg3N5Jb23yZcpxIiZnKG1q3rDx1XultetSedNNU6f3YLLNdLzfrPUtEYP0XCUW548Z75+3BBuVbVWbGzpvgAAAAAAAAAAAAAAAAAPS0dwS8vcWhQw9Zzk+N8UUuOUuZIi4vF28Lam7c4R/uT6ppmqcoUHFNSuJ08PlOzuIVZxWfB7DhnlyRebzfqRX7GtVmu5FNdE0xPbnn9G2bExCWFpaAyAGeamcEncaZQqSX+nbp1ZbuXJqK6dp5/8AU4GsWKizg5o7a90fX5bvi22ac6mxp5wmNQ8crzqY1XnV45VZyfrk2ev4aiKLNFMdkR5OfVxdI3sAGWattLo4bjrqXKlKjOLhUjDJvdvjJZtJtP0rc2cjTOjZx1jZpmIqic4z+bZbr2ZZLp3rZld4bKhglOdKE041Jzy2pRf1UotqKfLvObovVyMPci7fmKpjhEcM+b7rvZxlCXFpaAAAAAAAAAAAAAAAAAAAVPufoR/aC5bW9UVk+bOaKprXM+j0R7/o32OMrsURKaz618B+SaYVeDjlTrf60Obwn4SXRLPd6Uem6CxnpODpznfTun4cPkhXacqmHHZa30t6FWpXjC3i5Sk1GMVvbb5EfNddNFM1VTlEMtmtXGikcO0fUKuTrVHt1Wt+/LdFehL9TzHTGkfTcRtR+2N1P3+KZbo2YZWclsaf4l4xq/fl2mew2erp7oc+eLrG1gAAAAAAAAAAAAAAAAAAAAAAAVXuffH111K7aKprZ1Fvv+jfY4yuhREp4elmi2G4jh3BYknuecJxyUoPnWa/AnYDSF7BXNu38YnhL5qoiqMpTlajYfKPCu3sZ/Z78veyLJ62zs9Vv793k09B72b6I6v8Dw+e3ZxlOrllwtRpvf5KSSj6lmcPH6ZxONjZrnKnlH+5y2UW4pZWclsANP8AE/GVXrJdpnsNnq6e6HPni6xtYAAAAAAAAAAAAAAAAAAAAAAAFU7n7x/c9Su2iqa2dRb7/o32OMrqURKAAAAAA0/xPxlV6yfaZ7DY6unujyc+eLrG1gAAAAAAAAAAAAAAAAAAAAAAAVTufv5guepXbRVNbP49vv8Ao32OMrqURKAAAAAA1AxTxnW6yfaZ7DY6qnujyc+eLqm1gAAAAAAAAAAAAAAAAAAAAAAAVPufv5huepXbRVNa/wCPR3/RvscZXYoiUAAAAABqBivjSt1k+0z2Cx1VPdHk588XVNzAAAAAAAAAAAAAAAAAAAAAAAAqfc//AMxXPU/3oqutf8ejv+jfY4yuxQ0oAAAAADUHFvGtbrJ9pnsFjqqe6PJz54uobmAAAAAAAAAAAAAAAAAAAAAAABUu5/8A5iuOp/vRVda/49Hf9G+xxldyhpQAAAAAGoOL+Nq/Wz7TPYMP1VHdHk588XUNzAAAAAAAAAAAAAAAAAAAAAAAAqOoD+Y7jqf70VXWv+PR3/RvscZXgoaUAAAAABG9IdTFzUxerUwyvCNOcnNRnF5x2nm45rjWfQXLCa0UUWaaLtE5xGWcduSPVYznc87vIYv5xR9k/gSfWyx7Or5PnoJ5ue8hi/nNH2T+A9bLHs6vkdBPM7x+Lec0fZP4GPWyx7Or5HQTzc94/FfOaPsn8B62WPZ1fI6CeZ3j8V85o+7Metlj2dXyOgnm57x+Kec0fdmPWyx7OfGDoJ5nePxTzql7sh62WfZz4wz0E83nY5qfx6hZupaShX2Vm4wzUslzJ/S6CRhdZsLer2K4mnPtng+arNUJyWRpAAADt4Vhl7c30aWGwlUqS4oxX4vmS52ab9+3Yom5cnKIZiJmcoUaz1J41KindV6VN+TlKeXrWSK3c1rw9M5U0TMeDdFiXY7x2I+dUvcl8T49bLXs58YZ6CebnvHYh53T9yXxMetlr2c+MHQTzO8df+d0/cl8R622vZz4nQTzc942+87p/wBOX+Q9bbfsp8fwdBPNz3jb3zun/Tl/kY9bbfsp8fwdBPM7xt553D+m/wDIettv2U+P4Ognm57xt355D+m/8h622/ZT4/g6CebNtXer+lhkqs51eFq1Eo57OwoxTzySzbbb5fQjh6X0zVj9mmKdmmPfnnLbbt7LNjiNgAAAAAAAAAAAAAAB8by6t6VtKpdyUIRWcpSeSSR927dVyqKKIzmSZyaj4tcU6mK1qlBZRnUnOK4slKTaXsZ67h6JotU01cYiIn4Q5875dQ3MAAClaiL60p6UVI3LSlUpbNNvdm1JNxXpa/IrOtFq5XhaaqeETvbrExtL+efpYAAAAAAAAAAAAAAAAAAAAAAAATLWTrOdldO3wRRnXX05y3qnnvySX0pZepeks+htAelU9NfmYp7IjjP4abl3Z3Qi+OaRYveVdrFq06mTzSbyiuiK3IumFwVjDRlapiPPxRqqpq4vLJb5AAAAm89xgZno7rN0ltFGPCKtTW7YrZy3cylntL2s42L0Dg8RnOzszzp3fLg203aoXfQzSuxxLC+Fss4yi9mpTfHCWWfrT5yh6R0dcwN3Yr3xPCeaTRXFUZvfOe+wAAAAAAAAAAAAAAAAAAAAADU3S9VVpXefKM9r5RVzz6xnrWj9n0W1s8NmnyhAr/dLyCY+QAAAAAAFY7n11fne72c9jg459O1u/UqWtmz0VvnnPkkWOMriUZJAAAAAAAAAAAAAAAAAAAAAAIXrt0RuIYo72zjnSqJcLl9Sa3bT9DWW/nRe9WtJU12vRq5/VHD3x+EW9Rv2kqLW0AAAAAAcpNvcYGxuqHRavY6PSliC2a1aW3KPLGKWUYv08b9foPONP6QpxeIiLc/pp3d89splqjZjezs4LaAAAAAAAAAAAAAAAAAAAAAAfmrThKm41UnFrJp700+R85mmqaZzjiJXpbqbtKs5VNHJqlJ7+Clvh/1a3w/EteA1nuW4ijExtRzjj+fk0VWYngl+LaC6TWzfyy2qZL60Mqifpzhn+JaMPpfB3/2XI+O7zaJt1R2Mfq06kZ5VU4vmay/M6FNUVRnEvh+D6H7pUqk6iVGLk3xJJt+xHzVVFMZzOQyrAdXOk91NcHQdOD46lXwEl0Pwn6kcrFacweHic6855Rv/AB82ym1VKw6EassKsKkaty+HuFxTkvBh9yPI/S830FO0lp6/i4min9NHLtnvn6JFFqKd7OzgtoAAAAAAAAAAAAAAAAAAAAAAAAAD4gJ7rH8Xy9ZYdD9ZDVc4IZ/y10l7/wCkoq46s/8AarpKLpr96VbUQrraAAAAAAAAAAAAAAAAAH//2Q=="/>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wgSBhIUBxQWFRQWFhoTFhUWGRoVIBccFBYdFyAWFx4YHSggGBwlHBkYLTkkJSkrMDouGx8zOD8sNygvOiwBCgoKDg0OGhAQGy8kICQ0LC0rMCwsNC0wMjAsLywsLDQ1LTQsLiwsLCwsNDAtLC8sLCwsLSwsLCwsLCw0LCwsLP/AABEIAOEA4QMBEQACEQEDEQH/xAAcAAEBAAIDAQEAAAAAAAAAAAAABwYIAQQFAwL/xABGEAACAQICBAcLCQcFAQAAAAAAAQIDBAURBgcSIRMxQVFxc7IIFyI1UlRhgZGS0RQVMkJTcqGxwRYkJTaTwtIjNESCokP/xAAbAQEAAgMBAQAAAAAAAAAAAAAABAYBAwUHAv/EADgRAQABAgIGBgkEAgMBAAAAAAABAgMEEQUGEiExURMzQXGRsRQWU2GBocHR4SIyNFJD8CRCYhX/2gAMAwEAAhEDEQA/AJ9i2kuM3F/OrdV6mcm3kpySivJik8kketWMBh7NuKKaI3e5AmqZl0/nPEPtqnvy+Ju9Htf1jwhjOXHzlf8A2tT35fEdBa/rHhBnJ85X32tT35fEz0Fr+seBnLj5xvvtanvy+I6C3/WPAzk+cL37Wp70viOht/1jwM5cfL7z7SfvS+I6G3/WPAzk+XXf2k/efxM9Fb/rHgZy+9ljeK0a6nZ16sJLlU5L2795ruYWxdp2a6ImO4iqYV/VprRrV72NrpFlty3U6yWW0/JmuLN8jRT9M6v02aJv4fhHGPrH2SLd3PdKtlRSAD43d1QpWs6l1JRhCLlKT4kks2z7t26rlUUUxnM7oJnJB9MdbeK17iUMBfAUVmlJLw5+lt/RXoW8vujtW7FqmKr/AOqrl2R90Su9M8E/ucTxCpU2rmtUm+eU5P8ANlgow9qiMqaYjuhqzl8flNx5cvaz76OnlBm4+UV/Kl7WNinkZnD1fKftZnYp5DjhanO/axsxyYccJPnftM5QONqXOMoHGbAs3c/4ldyd1RqzcqcYwnCLeey25J7PMnu3egpmtdi3T0dyIymc4n38EmxM74WMpqQAAAAABpxUX+o+lnsscHOfkyAAAAAAAAH7pVJxqqVJ5Si1JNcjTzTR81UxVExPCRt7hleU8NpTnxypwk+mUUzyC9RFFyqmOyZj5uhHB2TUyn2vC8qw0JcaWa4SrCEsuZeFl7YosOrNqK8btT2RM/RqvT+lrueioYAAAAAAAAArfc9+M7zq4dplR1t6q13z5JFjjK3FHSQAAAAANOrlfvEvvP8AM9jo/bDnvmfbAAAAAAAAB7OiOA3F9j1KhbrNSec3yRgt8pN8m78WiFj8ZRhLFV2rs4e+ex9UU7U5NraVOMaSjDiSSXQlkeT1VTVMzKe/ZgYprPwKteaH1qdos6kcqsFzuDzcV6XHP15HW0Ji6cLjKa6+E7p+P5a7lO1S1ilFqTUtzW5o9Pic98ITgyAAAAAAAAFa7nvxpedXDtMqOtvVWu+fJIscZW8o6SAAAAABp5er99qffl+bPYrf7I7oc+XxNjAAAAAAACraK6m7mtbQq45V4OMkpKnTylLJ71nJ+Cnl0lTx2s9FqqaLFOcx2zw8OPk302c98q5o5o3hVjacHhNNRT+lJ75SfPJveyoYzHX8XXtXas/KPgkU0xTweuRH0AAMI0w1ZYLfVXUhnQrPNucMspt8s4vj6VkzuaP09iMJEUT+qnlPZ3S1V2oqRrTXQDFsNgp3TjUoylsKpHd4TTaUovetyfOtxc9G6ZsY6ZppziqN+U/dHrtzSxI67WAAAAAAArXc9+Nbzq4dplR1t6q13z5JFjjK3lHSQAAAAANP8SX8Rq9ZLtM9hs9XT3Q588XWNrAAAAAAADYLVXp5YXGE0ra/moXFOKpraeXCqO5OLfHLLjXHubPPdOaHu2btV+3GdE793Z3+73pdq5ExlKjlbbgAAA4nKKi3N5Jb23uyMxEzOUCEa59M7K7nTtcKltwpT4SdRPOMpbLilHnyTlv9JfNXNF3MPE37sZTVGUR25e9FvVxO6EuLS0AAAAAAAKz3Pfja86qHaZUdbOqt98+SRY4yuBR0kAAAAADUHFl/Fa3WT7TPYMP1VPdHk588XUNzAAAAAAADlNp7jAzDAtZmlFrFRjV4WC+pWW37JfS/E4+K0DgsRvmnZnnTu+XD5NlN2qGY2WvGf/PtF0wn+kkca7qnH+O54w2Rf5w9Lv34Rl/tq2fTD4kb1Tv+0p+b66eOTzcR14T2f4ba5PnqTz/CK/Uk2dU4/wAlzwh8zf5QwLSPTvSK9i44hWapv/501sR6Hlvl62zv4PRGEwu+3Tv5zvn8fBqquVVcWNHTfAAAAAAAABWe578b3fVQ7bKlrZ1VvvnySLHGVwKMkgAAAAAah42v41cdbU7bPX8N1NHdHk588XSN7AAAAAAAAAAAAAAAAAAAAAAAArHc9+OLvqo9sqWtnU2++fJIscZXEoySAcbUdrLPfzGcpHJgAAGoukC/j1z11Tts9ewnUUd0eTn1cZdAkMAAAAAAAAAAAAAAAAAAAAAAACsdz544u+qj2ypa2dTb758kixxlcSjJKXa49Obm0UbXB5OFWcdudRccIt5JR5pPJ7+NLpLTq9omjEZ370Z0xuiOc/aGi7cy3QiLxK/4XadWptZ57W3LPPnzzzLv0FrLZ2Yy7oRs5ZroZrRxm1uYxxWcrihxNTe1OK54ye95cz/A4ukdX8PiKZqtRFFXu4T8G2i7McWwdjeW9azhVs5KUJpSjJcqZ57dtV2q5orjKY4pUTm+5rZaq6e4fOhpjdwn9rKa6Kj21+Z6toq9F7B26o5RHhuQa4yql4B0HwAUXUno7TudI5VruKlToRzyazTnPcs+fJZv2Fc1kxs2MPFuicpq8o4t1mnOc1N051d4VeYdN2NOFK5SbhOK2FJ+TPLc0+fLNFY0Zpu/hbkRXVM0dsTv8G6u3FUbmuNxQqwryhXTjKLcZJ8jTyaPSKK4rpiqnhKI+Z9MAAAAAAAAAAAAAAAAABnOqDSGhZ6VpXj2adaPBOT4ottOLfMs93rOFrBgqsThc6Izmnf9221VlU2Ivb61pWcqt3OMacVtOTeSy4zzq3aruVxRRGcz2Jczk1V0sxud7pDWuJ5pTl4KfJFbor2ZHq2AwsYXD02o7OPf2oNVW1ObyCY+QCw6h9JZKtOxuXuedWjnyNfSivVvy9Eina0YCJiMVTHuq+k/TwSLFX/VaClJKaa3dA615TVzhEdq4hHYlDPLhIJ5rLP6yzfSt3MWbQGmKcLM2b0/onfE8p+0tN23tb4Qa5t61Os43MZQktzjJNNdKZfaK6a42qZzj3IruYJgWJ3d0qeFUpVJPmW5emTe5es04nF2cNTtXaoiP97GYpmeDZbQPRelh2ARowe1Nvbqz8qbSW70JJJHmelNIVY2/Nyd0cIj3JlFGzGTIjnPtr3rwwVUNK1WpLKNxHbf34eDL2+C+ls9D1ZxXS4Xo540Tl8J3wiXqcqs06LG0gAAAAAAAAAAAAAAAAAA/UpzcUpN5LiWfF0GMoicx+TIAAPW0TxKVtpJbVo7tipFvob2Zf8AlsiY+xF/DV257Yn8fN9UzlMS2s+VUec8n6OrknZvufDLrXWHWNV/vdKnP78Iy/NG2i/ct/sqmO6cmJiJfWhQowhlQjGK5opJfgfFVdVU51Tmy+h8gBKu6Ct4vALapyxrOHvwb/sLXqnXlfuUc4z8Jj7tF/hCFl7RQAAAAAAAAAAAAAAAAAAAAAAAAov7e3XlP2lc/wDj0cm7pGwh54lgAAAAmHdAVF+ytCPK7lP2Uqi/VFo1Uj/lVz/5+sNF/wDagpfkUAAAAAAAAAAAAAAAAAAAAAAAAMs/Zi+8g5Pp9rm2bEtmLq4oU7eU7qShCKzlKTySXO2zzGiiquqKaYzmU3PJgl9rf0Vp1nGlKpUyeW1CDy9W1lmd61q1ja4zmIjvn7NU3qXraO6wtG724VOzq7NR8UKicG/ut7m/QnmRMXoXF4WnbrpzjnG/8vqm5TUyo5T7AIv3Qd8uGtKKfEp1WunKK/Jl01Ts7rlzuj6o1+eEI8XJHAAAAAAAAAAAAAAAAAAAAAAAHawu0dbE6VOP15xh70kjVfudHbqr5RMsxGc5NrfmihzI8n9JqT9lFddmlVatjTtLWTVGjltpP6dTj386ju9eZdtW9HU2rPpFUfqq4e6PyjXq85yTIs7Q5jJqScXk1vTXIYmM90jZDVLpTUvtHMr151qL4ObfHNZZxm/S966UzzbT2j4wmIzoj9NW+PdzhMtV7UM3nKKg3N5Jb23yZcpxIiZnKG1q3rDx1XultetSedNNU6f3YLLNdLzfrPUtEYP0XCUW548Z75+3BBuVbVWbGzpvgAAAAAAAAAAAAAAAAAPS0dwS8vcWhQw9Zzk+N8UUuOUuZIi4vF28Lam7c4R/uT6ppmqcoUHFNSuJ08PlOzuIVZxWfB7DhnlyRebzfqRX7GtVmu5FNdE0xPbnn9G2bExCWFpaAyAGeamcEncaZQqSX+nbp1ZbuXJqK6dp5/8AU4GsWKizg5o7a90fX5bvi22ac6mxp5wmNQ8crzqY1XnV45VZyfrk2ev4aiKLNFMdkR5OfVxdI3sAGWattLo4bjrqXKlKjOLhUjDJvdvjJZtJtP0rc2cjTOjZx1jZpmIqic4z+bZbr2ZZLp3rZld4bKhglOdKE041Jzy2pRf1UotqKfLvObovVyMPci7fmKpjhEcM+b7rvZxlCXFpaAAAAAAAAAAAAAAAAAAAVPufoR/aC5bW9UVk+bOaKprXM+j0R7/o32OMrsURKaz618B+SaYVeDjlTrf60Obwn4SXRLPd6Uem6CxnpODpznfTun4cPkhXacqmHHZa30t6FWpXjC3i5Sk1GMVvbb5EfNddNFM1VTlEMtmtXGikcO0fUKuTrVHt1Wt+/LdFehL9TzHTGkfTcRtR+2N1P3+KZbo2YZWclsaf4l4xq/fl2mew2erp7oc+eLrG1gAAAAAAAAAAAAAAAAAAAAAAAVXuffH111K7aKprZ1Fvv+jfY4yuhREp4elmi2G4jh3BYknuecJxyUoPnWa/AnYDSF7BXNu38YnhL5qoiqMpTlajYfKPCu3sZ/Z78veyLJ62zs9Vv793k09B72b6I6v8Dw+e3ZxlOrllwtRpvf5KSSj6lmcPH6ZxONjZrnKnlH+5y2UW4pZWclsANP8AE/GVXrJdpnsNnq6e6HPni6xtYAAAAAAAAAAAAAAAAAAAAAAAFU7n7x/c9Su2iqa2dRb7/o32OMrqURKAAAAAA0/xPxlV6yfaZ7DY6unujyc+eLrG1gAAAAAAAAAAAAAAAAAAAAAAAVTufv5guepXbRVNbP49vv8Ao32OMrqURKAAAAAA1AxTxnW6yfaZ7DY6qnujyc+eLqm1gAAAAAAAAAAAAAAAAAAAAAAAVPufv5huepXbRVNa/wCPR3/RvscZXYoiUAAAAABqBivjSt1k+0z2Cx1VPdHk588XVNzAAAAAAAAAAAAAAAAAAAAAAAAqfc//AMxXPU/3oqutf8ejv+jfY4yuxQ0oAAAAADUHFvGtbrJ9pnsFjqqe6PJz54uobmAAAAAAAAAAAAAAAAAAAAAAABUu5/8A5iuOp/vRVda/49Hf9G+xxldyhpQAAAAAGoOL+Nq/Wz7TPYMP1VHdHk588XUNzAAAAAAAAAAAAAAAAAAAAAAAAqOoD+Y7jqf70VXWv+PR3/RvscZXgoaUAAAAABG9IdTFzUxerUwyvCNOcnNRnF5x2nm45rjWfQXLCa0UUWaaLtE5xGWcduSPVYznc87vIYv5xR9k/gSfWyx7Or5PnoJ5ue8hi/nNH2T+A9bLHs6vkdBPM7x+Lec0fZP4GPWyx7Or5HQTzc94/FfOaPsn8B62WPZ1fI6CeZ3j8V85o+7Metlj2dXyOgnm57x+Kec0fdmPWyx7OfGDoJ5nePxTzql7sh62WfZz4wz0E83nY5qfx6hZupaShX2Vm4wzUslzJ/S6CRhdZsLer2K4mnPtng+arNUJyWRpAAADt4Vhl7c30aWGwlUqS4oxX4vmS52ab9+3Yom5cnKIZiJmcoUaz1J41KindV6VN+TlKeXrWSK3c1rw9M5U0TMeDdFiXY7x2I+dUvcl8T49bLXs58YZ6CebnvHYh53T9yXxMetlr2c+MHQTzO8df+d0/cl8R622vZz4nQTzc942+87p/wBOX+Q9bbfsp8fwdBPNz3jb3zun/Tl/kY9bbfsp8fwdBPM7xt553D+m/wDIettv2U+P4Ognm57xt355D+m/8h622/ZT4/g6CebNtXer+lhkqs51eFq1Eo57OwoxTzySzbbb5fQjh6X0zVj9mmKdmmPfnnLbbt7LNjiNgAAAAAAAAAAAAAAB8by6t6VtKpdyUIRWcpSeSSR927dVyqKKIzmSZyaj4tcU6mK1qlBZRnUnOK4slKTaXsZ67h6JotU01cYiIn4Q5875dQ3MAAClaiL60p6UVI3LSlUpbNNvdm1JNxXpa/IrOtFq5XhaaqeETvbrExtL+efpYAAAAAAAAAAAAAAAAAAAAAAAATLWTrOdldO3wRRnXX05y3qnnvySX0pZepeks+htAelU9NfmYp7IjjP4abl3Z3Qi+OaRYveVdrFq06mTzSbyiuiK3IumFwVjDRlapiPPxRqqpq4vLJb5AAAAm89xgZno7rN0ltFGPCKtTW7YrZy3cylntL2s42L0Dg8RnOzszzp3fLg203aoXfQzSuxxLC+Fss4yi9mpTfHCWWfrT5yh6R0dcwN3Yr3xPCeaTRXFUZvfOe+wAAAAAAAAAAAAAAAAAAAAADU3S9VVpXefKM9r5RVzz6xnrWj9n0W1s8NmnyhAr/dLyCY+QAAAAAAFY7n11fne72c9jg459O1u/UqWtmz0VvnnPkkWOMriUZJAAAAAAAAAAAAAAAAAAAAAAIXrt0RuIYo72zjnSqJcLl9Sa3bT9DWW/nRe9WtJU12vRq5/VHD3x+EW9Rv2kqLW0AAAAAAcpNvcYGxuqHRavY6PSliC2a1aW3KPLGKWUYv08b9foPONP6QpxeIiLc/pp3d89splqjZjezs4LaAAAAAAAAAAAAAAAAAAAAAAfmrThKm41UnFrJp700+R85mmqaZzjiJXpbqbtKs5VNHJqlJ7+Clvh/1a3w/EteA1nuW4ijExtRzjj+fk0VWYngl+LaC6TWzfyy2qZL60Mqifpzhn+JaMPpfB3/2XI+O7zaJt1R2Mfq06kZ5VU4vmay/M6FNUVRnEvh+D6H7pUqk6iVGLk3xJJt+xHzVVFMZzOQyrAdXOk91NcHQdOD46lXwEl0Pwn6kcrFacweHic6855Rv/AB82ym1VKw6EassKsKkaty+HuFxTkvBh9yPI/S830FO0lp6/i4min9NHLtnvn6JFFqKd7OzgtoAAAAAAAAAAAAAAAAAAAAAAAAAD4gJ7rH8Xy9ZYdD9ZDVc4IZ/y10l7/wCkoq46s/8AarpKLpr96VbUQrraAAAAAAAAAAAAAAAAAH//2Q=="/>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eg;base64,/9j/4AAQSkZJRgABAQAAAQABAAD/2wCEAAkGBwgSBhIUBxQWFRQWFhoTFhUWGRoVIBccFBYdFyAWFx4YHSggGBwlHBkYLTkkJSkrMDouGx8zOD8sNygvOiwBCgoKDg0OGhAQGy8kICQ0LC0rMCwsNC0wMjAsLywsLDQ1LTQsLiwsLCwsNDAtLC8sLCwsLSwsLCwsLCw0LCwsLP/AABEIAOEA4QMBEQACEQEDEQH/xAAcAAEBAAIDAQEAAAAAAAAAAAAABwYIAQQFAwL/xABGEAACAQICBAcLCQcFAQAAAAAAAQIDBAURBgcSIRMxQVFxc7IIFyI1UlRhgZGS0RQVMkJTcqGxwRYkJTaTwtIjNESCokP/xAAbAQEAAgMBAQAAAAAAAAAAAAAABAYBAwUHAv/EADgRAQABAgIGBgkEAgMBAAAAAAABAgMEEQUGEiExURMzQXGRsRQWU2GBocHR4SIyNFJD8CRCYhX/2gAMAwEAAhEDEQA/AJ9i2kuM3F/OrdV6mcm3kpySivJik8kketWMBh7NuKKaI3e5AmqZl0/nPEPtqnvy+Ju9Htf1jwhjOXHzlf8A2tT35fEdBa/rHhBnJ85X32tT35fEz0Fr+seBnLj5xvvtanvy+I6C3/WPAzk+cL37Wp70viOht/1jwM5cfL7z7SfvS+I6G3/WPAzk+XXf2k/efxM9Fb/rHgZy+9ljeK0a6nZ16sJLlU5L2795ruYWxdp2a6ImO4iqYV/VprRrV72NrpFlty3U6yWW0/JmuLN8jRT9M6v02aJv4fhHGPrH2SLd3PdKtlRSAD43d1QpWs6l1JRhCLlKT4kks2z7t26rlUUUxnM7oJnJB9MdbeK17iUMBfAUVmlJLw5+lt/RXoW8vujtW7FqmKr/AOqrl2R90Su9M8E/ucTxCpU2rmtUm+eU5P8ANlgow9qiMqaYjuhqzl8flNx5cvaz76OnlBm4+UV/Kl7WNinkZnD1fKftZnYp5DjhanO/axsxyYccJPnftM5QONqXOMoHGbAs3c/4ldyd1RqzcqcYwnCLeey25J7PMnu3egpmtdi3T0dyIymc4n38EmxM74WMpqQAAAAABpxUX+o+lnsscHOfkyAAAAAAAAH7pVJxqqVJ5Si1JNcjTzTR81UxVExPCRt7hleU8NpTnxypwk+mUUzyC9RFFyqmOyZj5uhHB2TUyn2vC8qw0JcaWa4SrCEsuZeFl7YosOrNqK8btT2RM/RqvT+lrueioYAAAAAAAAArfc9+M7zq4dplR1t6q13z5JFjjK3FHSQAAAAANOrlfvEvvP8AM9jo/bDnvmfbAAAAAAAAB7OiOA3F9j1KhbrNSec3yRgt8pN8m78WiFj8ZRhLFV2rs4e+ex9UU7U5NraVOMaSjDiSSXQlkeT1VTVMzKe/ZgYprPwKteaH1qdos6kcqsFzuDzcV6XHP15HW0Ji6cLjKa6+E7p+P5a7lO1S1ilFqTUtzW5o9Pic98ITgyAAAAAAAAFa7nvxpedXDtMqOtvVWu+fJIscZW8o6SAAAAABp5er99qffl+bPYrf7I7oc+XxNjAAAAAAACraK6m7mtbQq45V4OMkpKnTylLJ71nJ+Cnl0lTx2s9FqqaLFOcx2zw8OPk302c98q5o5o3hVjacHhNNRT+lJ75SfPJveyoYzHX8XXtXas/KPgkU0xTweuRH0AAMI0w1ZYLfVXUhnQrPNucMspt8s4vj6VkzuaP09iMJEUT+qnlPZ3S1V2oqRrTXQDFsNgp3TjUoylsKpHd4TTaUovetyfOtxc9G6ZsY6ZppziqN+U/dHrtzSxI67WAAAAAAArXc9+Nbzq4dplR1t6q13z5JFjjK3lHSQAAAAANP8SX8Rq9ZLtM9hs9XT3Q588XWNrAAAAAAADYLVXp5YXGE0ra/moXFOKpraeXCqO5OLfHLLjXHubPPdOaHu2btV+3GdE793Z3+73pdq5ExlKjlbbgAAA4nKKi3N5Jb23uyMxEzOUCEa59M7K7nTtcKltwpT4SdRPOMpbLilHnyTlv9JfNXNF3MPE37sZTVGUR25e9FvVxO6EuLS0AAAAAAAKz3Pfja86qHaZUdbOqt98+SRY4yuBR0kAAAAADUHFl/Fa3WT7TPYMP1VPdHk588XUNzAAAAAAADlNp7jAzDAtZmlFrFRjV4WC+pWW37JfS/E4+K0DgsRvmnZnnTu+XD5NlN2qGY2WvGf/PtF0wn+kkca7qnH+O54w2Rf5w9Lv34Rl/tq2fTD4kb1Tv+0p+b66eOTzcR14T2f4ba5PnqTz/CK/Uk2dU4/wAlzwh8zf5QwLSPTvSK9i44hWapv/501sR6Hlvl62zv4PRGEwu+3Tv5zvn8fBqquVVcWNHTfAAAAAAAABWe578b3fVQ7bKlrZ1VvvnySLHGVwKMkgAAAAAah42v41cdbU7bPX8N1NHdHk588XSN7AAAAAAAAAAAAAAAAAAAAAAAArHc9+OLvqo9sqWtnU2++fJIscZXEoySAcbUdrLPfzGcpHJgAAGoukC/j1z11Tts9ewnUUd0eTn1cZdAkMAAAAAAAAAAAAAAAAAAAAAAACsdz544u+qj2ypa2dTb758kixxlcSjJKXa49Obm0UbXB5OFWcdudRccIt5JR5pPJ7+NLpLTq9omjEZ370Z0xuiOc/aGi7cy3QiLxK/4XadWptZ57W3LPPnzzzLv0FrLZ2Yy7oRs5ZroZrRxm1uYxxWcrihxNTe1OK54ye95cz/A4ukdX8PiKZqtRFFXu4T8G2i7McWwdjeW9azhVs5KUJpSjJcqZ57dtV2q5orjKY4pUTm+5rZaq6e4fOhpjdwn9rKa6Kj21+Z6toq9F7B26o5RHhuQa4yql4B0HwAUXUno7TudI5VruKlToRzyazTnPcs+fJZv2Fc1kxs2MPFuicpq8o4t1mnOc1N051d4VeYdN2NOFK5SbhOK2FJ+TPLc0+fLNFY0Zpu/hbkRXVM0dsTv8G6u3FUbmuNxQqwryhXTjKLcZJ8jTyaPSKK4rpiqnhKI+Z9MAAAAAAAAAAAAAAAAABnOqDSGhZ6VpXj2adaPBOT4ottOLfMs93rOFrBgqsThc6Izmnf9221VlU2Ivb61pWcqt3OMacVtOTeSy4zzq3aruVxRRGcz2Jczk1V0sxud7pDWuJ5pTl4KfJFbor2ZHq2AwsYXD02o7OPf2oNVW1ObyCY+QCw6h9JZKtOxuXuedWjnyNfSivVvy9Eina0YCJiMVTHuq+k/TwSLFX/VaClJKaa3dA615TVzhEdq4hHYlDPLhIJ5rLP6yzfSt3MWbQGmKcLM2b0/onfE8p+0tN23tb4Qa5t61Os43MZQktzjJNNdKZfaK6a42qZzj3IruYJgWJ3d0qeFUpVJPmW5emTe5es04nF2cNTtXaoiP97GYpmeDZbQPRelh2ARowe1Nvbqz8qbSW70JJJHmelNIVY2/Nyd0cIj3JlFGzGTIjnPtr3rwwVUNK1WpLKNxHbf34eDL2+C+ls9D1ZxXS4Xo540Tl8J3wiXqcqs06LG0gAAAAAAAAAAAAAAAAAA/UpzcUpN5LiWfF0GMoicx+TIAAPW0TxKVtpJbVo7tipFvob2Zf8AlsiY+xF/DV257Yn8fN9UzlMS2s+VUec8n6OrknZvufDLrXWHWNV/vdKnP78Iy/NG2i/ct/sqmO6cmJiJfWhQowhlQjGK5opJfgfFVdVU51Tmy+h8gBKu6Ct4vALapyxrOHvwb/sLXqnXlfuUc4z8Jj7tF/hCFl7RQAAAAAAAAAAAAAAAAAAAAAAAAov7e3XlP2lc/wDj0cm7pGwh54lgAAAAmHdAVF+ytCPK7lP2Uqi/VFo1Uj/lVz/5+sNF/wDagpfkUAAAAAAAAAAAAAAAAAAAAAAAAMs/Zi+8g5Pp9rm2bEtmLq4oU7eU7qShCKzlKTySXO2zzGiiquqKaYzmU3PJgl9rf0Vp1nGlKpUyeW1CDy9W1lmd61q1ja4zmIjvn7NU3qXraO6wtG724VOzq7NR8UKicG/ut7m/QnmRMXoXF4WnbrpzjnG/8vqm5TUyo5T7AIv3Qd8uGtKKfEp1WunKK/Jl01Ts7rlzuj6o1+eEI8XJHAAAAAAAAAAAAAAAAAAAAAAAHawu0dbE6VOP15xh70kjVfudHbqr5RMsxGc5NrfmihzI8n9JqT9lFddmlVatjTtLWTVGjltpP6dTj386ju9eZdtW9HU2rPpFUfqq4e6PyjXq85yTIs7Q5jJqScXk1vTXIYmM90jZDVLpTUvtHMr151qL4ObfHNZZxm/S966UzzbT2j4wmIzoj9NW+PdzhMtV7UM3nKKg3N5Jb23yZcpxIiZnKG1q3rDx1XultetSedNNU6f3YLLNdLzfrPUtEYP0XCUW548Z75+3BBuVbVWbGzpvgAAAAAAAAAAAAAAAAAPS0dwS8vcWhQw9Zzk+N8UUuOUuZIi4vF28Lam7c4R/uT6ppmqcoUHFNSuJ08PlOzuIVZxWfB7DhnlyRebzfqRX7GtVmu5FNdE0xPbnn9G2bExCWFpaAyAGeamcEncaZQqSX+nbp1ZbuXJqK6dp5/8AU4GsWKizg5o7a90fX5bvi22ac6mxp5wmNQ8crzqY1XnV45VZyfrk2ev4aiKLNFMdkR5OfVxdI3sAGWattLo4bjrqXKlKjOLhUjDJvdvjJZtJtP0rc2cjTOjZx1jZpmIqic4z+bZbr2ZZLp3rZld4bKhglOdKE041Jzy2pRf1UotqKfLvObovVyMPci7fmKpjhEcM+b7rvZxlCXFpaAAAAAAAAAAAAAAAAAAAVPufoR/aC5bW9UVk+bOaKprXM+j0R7/o32OMrsURKaz618B+SaYVeDjlTrf60Obwn4SXRLPd6Uem6CxnpODpznfTun4cPkhXacqmHHZa30t6FWpXjC3i5Sk1GMVvbb5EfNddNFM1VTlEMtmtXGikcO0fUKuTrVHt1Wt+/LdFehL9TzHTGkfTcRtR+2N1P3+KZbo2YZWclsaf4l4xq/fl2mew2erp7oc+eLrG1gAAAAAAAAAAAAAAAAAAAAAAAVXuffH111K7aKprZ1Fvv+jfY4yuhREp4elmi2G4jh3BYknuecJxyUoPnWa/AnYDSF7BXNu38YnhL5qoiqMpTlajYfKPCu3sZ/Z78veyLJ62zs9Vv793k09B72b6I6v8Dw+e3ZxlOrllwtRpvf5KSSj6lmcPH6ZxONjZrnKnlH+5y2UW4pZWclsANP8AE/GVXrJdpnsNnq6e6HPni6xtYAAAAAAAAAAAAAAAAAAAAAAAFU7n7x/c9Su2iqa2dRb7/o32OMrqURKAAAAAA0/xPxlV6yfaZ7DY6unujyc+eLrG1gAAAAAAAAAAAAAAAAAAAAAAAVTufv5guepXbRVNbP49vv8Ao32OMrqURKAAAAAA1AxTxnW6yfaZ7DY6qnujyc+eLqm1gAAAAAAAAAAAAAAAAAAAAAAAVPufv5huepXbRVNa/wCPR3/RvscZXYoiUAAAAABqBivjSt1k+0z2Cx1VPdHk588XVNzAAAAAAAAAAAAAAAAAAAAAAAAqfc//AMxXPU/3oqutf8ejv+jfY4yuxQ0oAAAAADUHFvGtbrJ9pnsFjqqe6PJz54uobmAAAAAAAAAAAAAAAAAAAAAAABUu5/8A5iuOp/vRVda/49Hf9G+xxldyhpQAAAAAGoOL+Nq/Wz7TPYMP1VHdHk588XUNzAAAAAAAAAAAAAAAAAAAAAAAAqOoD+Y7jqf70VXWv+PR3/RvscZXgoaUAAAAABG9IdTFzUxerUwyvCNOcnNRnF5x2nm45rjWfQXLCa0UUWaaLtE5xGWcduSPVYznc87vIYv5xR9k/gSfWyx7Or5PnoJ5ue8hi/nNH2T+A9bLHs6vkdBPM7x+Lec0fZP4GPWyx7Or5HQTzc94/FfOaPsn8B62WPZ1fI6CeZ3j8V85o+7Metlj2dXyOgnm57x+Kec0fdmPWyx7OfGDoJ5nePxTzql7sh62WfZz4wz0E83nY5qfx6hZupaShX2Vm4wzUslzJ/S6CRhdZsLer2K4mnPtng+arNUJyWRpAAADt4Vhl7c30aWGwlUqS4oxX4vmS52ab9+3Yom5cnKIZiJmcoUaz1J41KindV6VN+TlKeXrWSK3c1rw9M5U0TMeDdFiXY7x2I+dUvcl8T49bLXs58YZ6CebnvHYh53T9yXxMetlr2c+MHQTzO8df+d0/cl8R622vZz4nQTzc942+87p/wBOX+Q9bbfsp8fwdBPNz3jb3zun/Tl/kY9bbfsp8fwdBPM7xt553D+m/wDIettv2U+P4Ognm57xt355D+m/8h622/ZT4/g6CebNtXer+lhkqs51eFq1Eo57OwoxTzySzbbb5fQjh6X0zVj9mmKdmmPfnnLbbt7LNjiNgAAAAAAAAAAAAAAB8by6t6VtKpdyUIRWcpSeSSR927dVyqKKIzmSZyaj4tcU6mK1qlBZRnUnOK4slKTaXsZ67h6JotU01cYiIn4Q5875dQ3MAAClaiL60p6UVI3LSlUpbNNvdm1JNxXpa/IrOtFq5XhaaqeETvbrExtL+efpYAAAAAAAAAAAAAAAAAAAAAAAATLWTrOdldO3wRRnXX05y3qnnvySX0pZepeks+htAelU9NfmYp7IjjP4abl3Z3Qi+OaRYveVdrFq06mTzSbyiuiK3IumFwVjDRlapiPPxRqqpq4vLJb5AAAAm89xgZno7rN0ltFGPCKtTW7YrZy3cylntL2s42L0Dg8RnOzszzp3fLg203aoXfQzSuxxLC+Fss4yi9mpTfHCWWfrT5yh6R0dcwN3Yr3xPCeaTRXFUZvfOe+wAAAAAAAAAAAAAAAAAAAAADU3S9VVpXefKM9r5RVzz6xnrWj9n0W1s8NmnyhAr/dLyCY+QAAAAAAFY7n11fne72c9jg459O1u/UqWtmz0VvnnPkkWOMriUZJAAAAAAAAAAAAAAAAAAAAAAIXrt0RuIYo72zjnSqJcLl9Sa3bT9DWW/nRe9WtJU12vRq5/VHD3x+EW9Rv2kqLW0AAAAAAcpNvcYGxuqHRavY6PSliC2a1aW3KPLGKWUYv08b9foPONP6QpxeIiLc/pp3d89splqjZjezs4LaAAAAAAAAAAAAAAAAAAAAAAfmrThKm41UnFrJp700+R85mmqaZzjiJXpbqbtKs5VNHJqlJ7+Clvh/1a3w/EteA1nuW4ijExtRzjj+fk0VWYngl+LaC6TWzfyy2qZL60Mqifpzhn+JaMPpfB3/2XI+O7zaJt1R2Mfq06kZ5VU4vmay/M6FNUVRnEvh+D6H7pUqk6iVGLk3xJJt+xHzVVFMZzOQyrAdXOk91NcHQdOD46lXwEl0Pwn6kcrFacweHic6855Rv/AB82ym1VKw6EassKsKkaty+HuFxTkvBh9yPI/S830FO0lp6/i4min9NHLtnvn6JFFqKd7OzgtoAAAAAAAAAAAAAAAAAAAAAAAAAD4gJ7rH8Xy9ZYdD9ZDVc4IZ/y10l7/wCkoq46s/8AarpKLpr96VbUQrraAAAAAAAAAAAAAAAAAH//2Q==">
            <a:hlinkClick r:id="rId4"/>
          </p:cNvPr>
          <p:cNvSpPr>
            <a:spLocks noChangeAspect="1" noChangeArrowheads="1"/>
          </p:cNvSpPr>
          <p:nvPr/>
        </p:nvSpPr>
        <p:spPr bwMode="auto">
          <a:xfrm>
            <a:off x="0" y="-1371600"/>
            <a:ext cx="2857500"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data:image/jpeg;base64,/9j/4AAQSkZJRgABAQAAAQABAAD/2wCEAAkGBwgSBhIUBxQWFRQWFhoTFhUWGRoVIBccFBYdFyAWFx4YHSggGBwlHBkYLTkkJSkrMDouGx8zOD8sNygvOiwBCgoKDg0OGhAQGy8kICQ0LC0rMCwsNC0wMjAsLywsLDQ1LTQsLiwsLCwsNDAtLC8sLCwsLSwsLCwsLCw0LCwsLP/AABEIAOEA4QMBEQACEQEDEQH/xAAcAAEBAAIDAQEAAAAAAAAAAAAABwYIAQQFAwL/xABGEAACAQICBAcLCQcFAQAAAAAAAQIDBAURBgcSIRMxQVFxc7IIFyI1UlRhgZGS0RQVMkJTcqGxwRYkJTaTwtIjNESCokP/xAAbAQEAAgMBAQAAAAAAAAAAAAAABAYBAwUHAv/EADgRAQABAgIGBgkEAgMBAAAAAAABAgMEEQUGEiExURMzQXGRsRQWU2GBocHR4SIyNFJD8CRCYhX/2gAMAwEAAhEDEQA/AJ9i2kuM3F/OrdV6mcm3kpySivJik8kketWMBh7NuKKaI3e5AmqZl0/nPEPtqnvy+Ju9Htf1jwhjOXHzlf8A2tT35fEdBa/rHhBnJ85X32tT35fEz0Fr+seBnLj5xvvtanvy+I6C3/WPAzk+cL37Wp70viOht/1jwM5cfL7z7SfvS+I6G3/WPAzk+XXf2k/efxM9Fb/rHgZy+9ljeK0a6nZ16sJLlU5L2795ruYWxdp2a6ImO4iqYV/VprRrV72NrpFlty3U6yWW0/JmuLN8jRT9M6v02aJv4fhHGPrH2SLd3PdKtlRSAD43d1QpWs6l1JRhCLlKT4kks2z7t26rlUUUxnM7oJnJB9MdbeK17iUMBfAUVmlJLw5+lt/RXoW8vujtW7FqmKr/AOqrl2R90Su9M8E/ucTxCpU2rmtUm+eU5P8ANlgow9qiMqaYjuhqzl8flNx5cvaz76OnlBm4+UV/Kl7WNinkZnD1fKftZnYp5DjhanO/axsxyYccJPnftM5QONqXOMoHGbAs3c/4ldyd1RqzcqcYwnCLeey25J7PMnu3egpmtdi3T0dyIymc4n38EmxM74WMpqQAAAAABpxUX+o+lnsscHOfkyAAAAAAAAH7pVJxqqVJ5Si1JNcjTzTR81UxVExPCRt7hleU8NpTnxypwk+mUUzyC9RFFyqmOyZj5uhHB2TUyn2vC8qw0JcaWa4SrCEsuZeFl7YosOrNqK8btT2RM/RqvT+lrueioYAAAAAAAAArfc9+M7zq4dplR1t6q13z5JFjjK3FHSQAAAAANOrlfvEvvP8AM9jo/bDnvmfbAAAAAAAAB7OiOA3F9j1KhbrNSec3yRgt8pN8m78WiFj8ZRhLFV2rs4e+ex9UU7U5NraVOMaSjDiSSXQlkeT1VTVMzKe/ZgYprPwKteaH1qdos6kcqsFzuDzcV6XHP15HW0Ji6cLjKa6+E7p+P5a7lO1S1ilFqTUtzW5o9Pic98ITgyAAAAAAAAFa7nvxpedXDtMqOtvVWu+fJIscZW8o6SAAAAABp5er99qffl+bPYrf7I7oc+XxNjAAAAAAACraK6m7mtbQq45V4OMkpKnTylLJ71nJ+Cnl0lTx2s9FqqaLFOcx2zw8OPk302c98q5o5o3hVjacHhNNRT+lJ75SfPJveyoYzHX8XXtXas/KPgkU0xTweuRH0AAMI0w1ZYLfVXUhnQrPNucMspt8s4vj6VkzuaP09iMJEUT+qnlPZ3S1V2oqRrTXQDFsNgp3TjUoylsKpHd4TTaUovetyfOtxc9G6ZsY6ZppziqN+U/dHrtzSxI67WAAAAAAArXc9+Nbzq4dplR1t6q13z5JFjjK3lHSQAAAAANP8SX8Rq9ZLtM9hs9XT3Q588XWNrAAAAAAADYLVXp5YXGE0ra/moXFOKpraeXCqO5OLfHLLjXHubPPdOaHu2btV+3GdE793Z3+73pdq5ExlKjlbbgAAA4nKKi3N5Jb23uyMxEzOUCEa59M7K7nTtcKltwpT4SdRPOMpbLilHnyTlv9JfNXNF3MPE37sZTVGUR25e9FvVxO6EuLS0AAAAAAAKz3Pfja86qHaZUdbOqt98+SRY4yuBR0kAAAAADUHFl/Fa3WT7TPYMP1VPdHk588XUNzAAAAAAADlNp7jAzDAtZmlFrFRjV4WC+pWW37JfS/E4+K0DgsRvmnZnnTu+XD5NlN2qGY2WvGf/PtF0wn+kkca7qnH+O54w2Rf5w9Lv34Rl/tq2fTD4kb1Tv+0p+b66eOTzcR14T2f4ba5PnqTz/CK/Uk2dU4/wAlzwh8zf5QwLSPTvSK9i44hWapv/501sR6Hlvl62zv4PRGEwu+3Tv5zvn8fBqquVVcWNHTfAAAAAAAABWe578b3fVQ7bKlrZ1VvvnySLHGVwKMkgAAAAAah42v41cdbU7bPX8N1NHdHk588XSN7AAAAAAAAAAAAAAAAAAAAAAAArHc9+OLvqo9sqWtnU2++fJIscZXEoySAcbUdrLPfzGcpHJgAAGoukC/j1z11Tts9ewnUUd0eTn1cZdAkMAAAAAAAAAAAAAAAAAAAAAAACsdz544u+qj2ypa2dTb758kixxlcSjJKXa49Obm0UbXB5OFWcdudRccIt5JR5pPJ7+NLpLTq9omjEZ370Z0xuiOc/aGi7cy3QiLxK/4XadWptZ57W3LPPnzzzLv0FrLZ2Yy7oRs5ZroZrRxm1uYxxWcrihxNTe1OK54ye95cz/A4ukdX8PiKZqtRFFXu4T8G2i7McWwdjeW9azhVs5KUJpSjJcqZ57dtV2q5orjKY4pUTm+5rZaq6e4fOhpjdwn9rKa6Kj21+Z6toq9F7B26o5RHhuQa4yql4B0HwAUXUno7TudI5VruKlToRzyazTnPcs+fJZv2Fc1kxs2MPFuicpq8o4t1mnOc1N051d4VeYdN2NOFK5SbhOK2FJ+TPLc0+fLNFY0Zpu/hbkRXVM0dsTv8G6u3FUbmuNxQqwryhXTjKLcZJ8jTyaPSKK4rpiqnhKI+Z9MAAAAAAAAAAAAAAAAABnOqDSGhZ6VpXj2adaPBOT4ottOLfMs93rOFrBgqsThc6Izmnf9221VlU2Ivb61pWcqt3OMacVtOTeSy4zzq3aruVxRRGcz2Jczk1V0sxud7pDWuJ5pTl4KfJFbor2ZHq2AwsYXD02o7OPf2oNVW1ObyCY+QCw6h9JZKtOxuXuedWjnyNfSivVvy9Eina0YCJiMVTHuq+k/TwSLFX/VaClJKaa3dA615TVzhEdq4hHYlDPLhIJ5rLP6yzfSt3MWbQGmKcLM2b0/onfE8p+0tN23tb4Qa5t61Os43MZQktzjJNNdKZfaK6a42qZzj3IruYJgWJ3d0qeFUpVJPmW5emTe5es04nF2cNTtXaoiP97GYpmeDZbQPRelh2ARowe1Nvbqz8qbSW70JJJHmelNIVY2/Nyd0cIj3JlFGzGTIjnPtr3rwwVUNK1WpLKNxHbf34eDL2+C+ls9D1ZxXS4Xo540Tl8J3wiXqcqs06LG0gAAAAAAAAAAAAAAAAAA/UpzcUpN5LiWfF0GMoicx+TIAAPW0TxKVtpJbVo7tipFvob2Zf8AlsiY+xF/DV257Yn8fN9UzlMS2s+VUec8n6OrknZvufDLrXWHWNV/vdKnP78Iy/NG2i/ct/sqmO6cmJiJfWhQowhlQjGK5opJfgfFVdVU51Tmy+h8gBKu6Ct4vALapyxrOHvwb/sLXqnXlfuUc4z8Jj7tF/hCFl7RQAAAAAAAAAAAAAAAAAAAAAAAAov7e3XlP2lc/wDj0cm7pGwh54lgAAAAmHdAVF+ytCPK7lP2Uqi/VFo1Uj/lVz/5+sNF/wDagpfkUAAAAAAAAAAAAAAAAAAAAAAAAMs/Zi+8g5Pp9rm2bEtmLq4oU7eU7qShCKzlKTySXO2zzGiiquqKaYzmU3PJgl9rf0Vp1nGlKpUyeW1CDy9W1lmd61q1ja4zmIjvn7NU3qXraO6wtG724VOzq7NR8UKicG/ut7m/QnmRMXoXF4WnbrpzjnG/8vqm5TUyo5T7AIv3Qd8uGtKKfEp1WunKK/Jl01Ts7rlzuj6o1+eEI8XJHAAAAAAAAAAAAAAAAAAAAAAAHawu0dbE6VOP15xh70kjVfudHbqr5RMsxGc5NrfmihzI8n9JqT9lFddmlVatjTtLWTVGjltpP6dTj386ju9eZdtW9HU2rPpFUfqq4e6PyjXq85yTIs7Q5jJqScXk1vTXIYmM90jZDVLpTUvtHMr151qL4ObfHNZZxm/S966UzzbT2j4wmIzoj9NW+PdzhMtV7UM3nKKg3N5Jb23yZcpxIiZnKG1q3rDx1XultetSedNNU6f3YLLNdLzfrPUtEYP0XCUW548Z75+3BBuVbVWbGzpvgAAAAAAAAAAAAAAAAAPS0dwS8vcWhQw9Zzk+N8UUuOUuZIi4vF28Lam7c4R/uT6ppmqcoUHFNSuJ08PlOzuIVZxWfB7DhnlyRebzfqRX7GtVmu5FNdE0xPbnn9G2bExCWFpaAyAGeamcEncaZQqSX+nbp1ZbuXJqK6dp5/8AU4GsWKizg5o7a90fX5bvi22ac6mxp5wmNQ8crzqY1XnV45VZyfrk2ev4aiKLNFMdkR5OfVxdI3sAGWattLo4bjrqXKlKjOLhUjDJvdvjJZtJtP0rc2cjTOjZx1jZpmIqic4z+bZbr2ZZLp3rZld4bKhglOdKE041Jzy2pRf1UotqKfLvObovVyMPci7fmKpjhEcM+b7rvZxlCXFpaAAAAAAAAAAAAAAAAAAAVPufoR/aC5bW9UVk+bOaKprXM+j0R7/o32OMrsURKaz618B+SaYVeDjlTrf60Obwn4SXRLPd6Uem6CxnpODpznfTun4cPkhXacqmHHZa30t6FWpXjC3i5Sk1GMVvbb5EfNddNFM1VTlEMtmtXGikcO0fUKuTrVHt1Wt+/LdFehL9TzHTGkfTcRtR+2N1P3+KZbo2YZWclsaf4l4xq/fl2mew2erp7oc+eLrG1gAAAAAAAAAAAAAAAAAAAAAAAVXuffH111K7aKprZ1Fvv+jfY4yuhREp4elmi2G4jh3BYknuecJxyUoPnWa/AnYDSF7BXNu38YnhL5qoiqMpTlajYfKPCu3sZ/Z78veyLJ62zs9Vv793k09B72b6I6v8Dw+e3ZxlOrllwtRpvf5KSSj6lmcPH6ZxONjZrnKnlH+5y2UW4pZWclsANP8AE/GVXrJdpnsNnq6e6HPni6xtYAAAAAAAAAAAAAAAAAAAAAAAFU7n7x/c9Su2iqa2dRb7/o32OMrqURKAAAAAA0/xPxlV6yfaZ7DY6unujyc+eLrG1gAAAAAAAAAAAAAAAAAAAAAAAVTufv5guepXbRVNbP49vv8Ao32OMrqURKAAAAAA1AxTxnW6yfaZ7DY6qnujyc+eLqm1gAAAAAAAAAAAAAAAAAAAAAAAVPufv5huepXbRVNa/wCPR3/RvscZXYoiUAAAAABqBivjSt1k+0z2Cx1VPdHk588XVNzAAAAAAAAAAAAAAAAAAAAAAAAqfc//AMxXPU/3oqutf8ejv+jfY4yuxQ0oAAAAADUHFvGtbrJ9pnsFjqqe6PJz54uobmAAAAAAAAAAAAAAAAAAAAAAABUu5/8A5iuOp/vRVda/49Hf9G+xxldyhpQAAAAAGoOL+Nq/Wz7TPYMP1VHdHk588XUNzAAAAAAAAAAAAAAAAAAAAAAAAqOoD+Y7jqf70VXWv+PR3/RvscZXgoaUAAAAABG9IdTFzUxerUwyvCNOcnNRnF5x2nm45rjWfQXLCa0UUWaaLtE5xGWcduSPVYznc87vIYv5xR9k/gSfWyx7Or5PnoJ5ue8hi/nNH2T+A9bLHs6vkdBPM7x+Lec0fZP4GPWyx7Or5HQTzc94/FfOaPsn8B62WPZ1fI6CeZ3j8V85o+7Metlj2dXyOgnm57x+Kec0fdmPWyx7OfGDoJ5nePxTzql7sh62WfZz4wz0E83nY5qfx6hZupaShX2Vm4wzUslzJ/S6CRhdZsLer2K4mnPtng+arNUJyWRpAAADt4Vhl7c30aWGwlUqS4oxX4vmS52ab9+3Yom5cnKIZiJmcoUaz1J41KindV6VN+TlKeXrWSK3c1rw9M5U0TMeDdFiXY7x2I+dUvcl8T49bLXs58YZ6CebnvHYh53T9yXxMetlr2c+MHQTzO8df+d0/cl8R622vZz4nQTzc942+87p/wBOX+Q9bbfsp8fwdBPNz3jb3zun/Tl/kY9bbfsp8fwdBPM7xt553D+m/wDIettv2U+P4Ognm57xt355D+m/8h622/ZT4/g6CebNtXer+lhkqs51eFq1Eo57OwoxTzySzbbb5fQjh6X0zVj9mmKdmmPfnnLbbt7LNjiNgAAAAAAAAAAAAAAB8by6t6VtKpdyUIRWcpSeSSR927dVyqKKIzmSZyaj4tcU6mK1qlBZRnUnOK4slKTaXsZ67h6JotU01cYiIn4Q5875dQ3MAAClaiL60p6UVI3LSlUpbNNvdm1JNxXpa/IrOtFq5XhaaqeETvbrExtL+efpYAAAAAAAAAAAAAAAAAAAAAAAATLWTrOdldO3wRRnXX05y3qnnvySX0pZepeks+htAelU9NfmYp7IjjP4abl3Z3Qi+OaRYveVdrFq06mTzSbyiuiK3IumFwVjDRlapiPPxRqqpq4vLJb5AAAAm89xgZno7rN0ltFGPCKtTW7YrZy3cylntL2s42L0Dg8RnOzszzp3fLg203aoXfQzSuxxLC+Fss4yi9mpTfHCWWfrT5yh6R0dcwN3Yr3xPCeaTRXFUZvfOe+wAAAAAAAAAAAAAAAAAAAAADU3S9VVpXefKM9r5RVzz6xnrWj9n0W1s8NmnyhAr/dLyCY+QAAAAAAFY7n11fne72c9jg459O1u/UqWtmz0VvnnPkkWOMriUZJAAAAAAAAAAAAAAAAAAAAAAIXrt0RuIYo72zjnSqJcLl9Sa3bT9DWW/nRe9WtJU12vRq5/VHD3x+EW9Rv2kqLW0AAAAAAcpNvcYGxuqHRavY6PSliC2a1aW3KPLGKWUYv08b9foPONP6QpxeIiLc/pp3d89splqjZjezs4LaAAAAAAAAAAAAAAAAAAAAAAfmrThKm41UnFrJp700+R85mmqaZzjiJXpbqbtKs5VNHJqlJ7+Clvh/1a3w/EteA1nuW4ijExtRzjj+fk0VWYngl+LaC6TWzfyy2qZL60Mqifpzhn+JaMPpfB3/2XI+O7zaJt1R2Mfq06kZ5VU4vmay/M6FNUVRnEvh+D6H7pUqk6iVGLk3xJJt+xHzVVFMZzOQyrAdXOk91NcHQdOD46lXwEl0Pwn6kcrFacweHic6855Rv/AB82ym1VKw6EassKsKkaty+HuFxTkvBh9yPI/S830FO0lp6/i4min9NHLtnvn6JFFqKd7OzgtoAAAAAAAAAAAAAAAAAAAAAAAAAD4gJ7rH8Xy9ZYdD9ZDVc4IZ/y10l7/wCkoq46s/8AarpKLpr96VbUQrraAAAAAAAAAAAAAAAAAH//2Q==">
            <a:hlinkClick r:id="rId4"/>
          </p:cNvPr>
          <p:cNvSpPr>
            <a:spLocks noChangeAspect="1" noChangeArrowheads="1"/>
          </p:cNvSpPr>
          <p:nvPr/>
        </p:nvSpPr>
        <p:spPr bwMode="auto">
          <a:xfrm>
            <a:off x="152400" y="-1219200"/>
            <a:ext cx="2857500"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56440040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6558" y="457200"/>
            <a:ext cx="8469755" cy="584775"/>
          </a:xfrm>
          <a:prstGeom prst="rect">
            <a:avLst/>
          </a:prstGeom>
          <a:noFill/>
        </p:spPr>
        <p:txBody>
          <a:bodyPr wrap="none" rtlCol="0">
            <a:spAutoFit/>
          </a:bodyPr>
          <a:lstStyle/>
          <a:p>
            <a:r>
              <a:rPr lang="en-US" sz="3200" b="1" dirty="0" smtClean="0"/>
              <a:t>Target Types tend to be Cumulative or Hierarchal</a:t>
            </a:r>
            <a:endParaRPr lang="en-US" sz="3200" b="1" dirty="0"/>
          </a:p>
        </p:txBody>
      </p:sp>
      <p:sp>
        <p:nvSpPr>
          <p:cNvPr id="3" name="TextBox 2"/>
          <p:cNvSpPr txBox="1"/>
          <p:nvPr/>
        </p:nvSpPr>
        <p:spPr>
          <a:xfrm>
            <a:off x="186559" y="1609635"/>
            <a:ext cx="8957442" cy="3416320"/>
          </a:xfrm>
          <a:prstGeom prst="rect">
            <a:avLst/>
          </a:prstGeom>
          <a:noFill/>
        </p:spPr>
        <p:txBody>
          <a:bodyPr wrap="square" rtlCol="0">
            <a:spAutoFit/>
          </a:bodyPr>
          <a:lstStyle/>
          <a:p>
            <a:pPr marL="285750" indent="-285750">
              <a:buFont typeface="Arial" panose="020B0604020202020204" pitchFamily="34" charset="0"/>
              <a:buChar char="•"/>
            </a:pPr>
            <a:r>
              <a:rPr lang="en-US" sz="2800" b="1" dirty="0" smtClean="0">
                <a:solidFill>
                  <a:srgbClr val="FF0000"/>
                </a:solidFill>
              </a:rPr>
              <a:t>Knowledge</a:t>
            </a:r>
            <a:r>
              <a:rPr lang="en-US" sz="2800" b="1" dirty="0" smtClean="0"/>
              <a:t> = </a:t>
            </a:r>
            <a:r>
              <a:rPr lang="en-US" sz="2800" b="1" dirty="0" smtClean="0">
                <a:solidFill>
                  <a:srgbClr val="FF0000"/>
                </a:solidFill>
              </a:rPr>
              <a:t>knowledge</a:t>
            </a:r>
          </a:p>
          <a:p>
            <a:endParaRPr lang="en-US" sz="2800" b="1" dirty="0" smtClean="0">
              <a:solidFill>
                <a:srgbClr val="00B0F0"/>
              </a:solidFill>
            </a:endParaRPr>
          </a:p>
          <a:p>
            <a:pPr marL="285750" indent="-285750">
              <a:buFont typeface="Arial" panose="020B0604020202020204" pitchFamily="34" charset="0"/>
              <a:buChar char="•"/>
            </a:pPr>
            <a:r>
              <a:rPr lang="en-US" sz="2800" b="1" dirty="0" smtClean="0">
                <a:solidFill>
                  <a:srgbClr val="7030A0"/>
                </a:solidFill>
              </a:rPr>
              <a:t>Reasoning</a:t>
            </a:r>
            <a:r>
              <a:rPr lang="en-US" sz="2800" b="1" dirty="0" smtClean="0"/>
              <a:t> = </a:t>
            </a:r>
            <a:r>
              <a:rPr lang="en-US" sz="2800" b="1" dirty="0" smtClean="0">
                <a:solidFill>
                  <a:srgbClr val="FF0000"/>
                </a:solidFill>
              </a:rPr>
              <a:t>knowledge</a:t>
            </a:r>
            <a:r>
              <a:rPr lang="en-US" sz="2800" b="1" dirty="0" smtClean="0"/>
              <a:t> + </a:t>
            </a:r>
            <a:r>
              <a:rPr lang="en-US" sz="2800" b="1" dirty="0" smtClean="0">
                <a:solidFill>
                  <a:srgbClr val="7030A0"/>
                </a:solidFill>
              </a:rPr>
              <a:t>reasoning</a:t>
            </a:r>
          </a:p>
          <a:p>
            <a:endParaRPr lang="en-US" sz="2800" b="1" dirty="0" smtClean="0"/>
          </a:p>
          <a:p>
            <a:pPr marL="285750" indent="-285750">
              <a:buFont typeface="Arial" panose="020B0604020202020204" pitchFamily="34" charset="0"/>
              <a:buChar char="•"/>
            </a:pPr>
            <a:r>
              <a:rPr lang="en-US" sz="2800" b="1" dirty="0" smtClean="0">
                <a:solidFill>
                  <a:srgbClr val="3333FF"/>
                </a:solidFill>
              </a:rPr>
              <a:t>Skill</a:t>
            </a:r>
            <a:r>
              <a:rPr lang="en-US" sz="2800" b="1" dirty="0" smtClean="0"/>
              <a:t> = </a:t>
            </a:r>
            <a:r>
              <a:rPr lang="en-US" sz="2800" b="1" dirty="0" smtClean="0">
                <a:solidFill>
                  <a:srgbClr val="FF0000"/>
                </a:solidFill>
              </a:rPr>
              <a:t>knowledge</a:t>
            </a:r>
            <a:r>
              <a:rPr lang="en-US" sz="2800" b="1" dirty="0" smtClean="0"/>
              <a:t> + </a:t>
            </a:r>
            <a:r>
              <a:rPr lang="en-US" sz="2800" b="1" dirty="0" smtClean="0">
                <a:solidFill>
                  <a:srgbClr val="7030A0"/>
                </a:solidFill>
              </a:rPr>
              <a:t>reasoning</a:t>
            </a:r>
            <a:r>
              <a:rPr lang="en-US" sz="2800" b="1" dirty="0" smtClean="0"/>
              <a:t> + </a:t>
            </a:r>
            <a:r>
              <a:rPr lang="en-US" sz="2800" b="1" dirty="0" smtClean="0">
                <a:solidFill>
                  <a:srgbClr val="3333FF"/>
                </a:solidFill>
              </a:rPr>
              <a:t>skill</a:t>
            </a:r>
          </a:p>
          <a:p>
            <a:endParaRPr lang="en-US" sz="2000" b="1" dirty="0" smtClean="0"/>
          </a:p>
          <a:p>
            <a:pPr marL="285750" indent="-285750">
              <a:buFont typeface="Arial" panose="020B0604020202020204" pitchFamily="34" charset="0"/>
              <a:buChar char="•"/>
            </a:pPr>
            <a:r>
              <a:rPr lang="en-US" sz="2800" b="1" dirty="0" smtClean="0">
                <a:solidFill>
                  <a:srgbClr val="008000"/>
                </a:solidFill>
              </a:rPr>
              <a:t>Product/Performance</a:t>
            </a:r>
            <a:r>
              <a:rPr lang="en-US" sz="2800" b="1" dirty="0" smtClean="0"/>
              <a:t>= </a:t>
            </a:r>
          </a:p>
          <a:p>
            <a:pPr lvl="1"/>
            <a:r>
              <a:rPr lang="en-US" sz="2800" b="1" dirty="0" smtClean="0">
                <a:solidFill>
                  <a:srgbClr val="FF0000"/>
                </a:solidFill>
              </a:rPr>
              <a:t>knowledge</a:t>
            </a:r>
            <a:r>
              <a:rPr lang="en-US" sz="2800" b="1" dirty="0" smtClean="0"/>
              <a:t> + </a:t>
            </a:r>
            <a:r>
              <a:rPr lang="en-US" sz="2800" b="1" dirty="0" smtClean="0">
                <a:solidFill>
                  <a:srgbClr val="7030A0"/>
                </a:solidFill>
              </a:rPr>
              <a:t>reasoning</a:t>
            </a:r>
            <a:r>
              <a:rPr lang="en-US" sz="2800" b="1" dirty="0" smtClean="0"/>
              <a:t> + </a:t>
            </a:r>
            <a:r>
              <a:rPr lang="en-US" sz="2800" b="1" dirty="0" smtClean="0">
                <a:solidFill>
                  <a:srgbClr val="3333FF"/>
                </a:solidFill>
              </a:rPr>
              <a:t>skill</a:t>
            </a:r>
            <a:r>
              <a:rPr lang="en-US" sz="2800" b="1" dirty="0" smtClean="0"/>
              <a:t> + </a:t>
            </a:r>
            <a:r>
              <a:rPr lang="en-US" sz="2800" b="1" dirty="0" smtClean="0">
                <a:solidFill>
                  <a:srgbClr val="008000"/>
                </a:solidFill>
              </a:rPr>
              <a:t>product/performance</a:t>
            </a:r>
            <a:endParaRPr lang="en-US" sz="2800" b="1" dirty="0">
              <a:solidFill>
                <a:srgbClr val="008000"/>
              </a:solidFill>
            </a:endParaRPr>
          </a:p>
        </p:txBody>
      </p:sp>
    </p:spTree>
    <p:extLst>
      <p:ext uri="{BB962C8B-B14F-4D97-AF65-F5344CB8AC3E}">
        <p14:creationId xmlns:p14="http://schemas.microsoft.com/office/powerpoint/2010/main" val="26122735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pdated flowchart Take 5 - Microsoft Word"/>
          <p:cNvPicPr>
            <a:picLocks noChangeAspect="1"/>
          </p:cNvPicPr>
          <p:nvPr/>
        </p:nvPicPr>
        <p:blipFill rotWithShape="1">
          <a:blip r:embed="rId2">
            <a:extLst>
              <a:ext uri="{28A0092B-C50C-407E-A947-70E740481C1C}">
                <a14:useLocalDpi xmlns:a14="http://schemas.microsoft.com/office/drawing/2010/main" val="0"/>
              </a:ext>
            </a:extLst>
          </a:blip>
          <a:srcRect l="4754" t="22061" r="66393" b="7901"/>
          <a:stretch/>
        </p:blipFill>
        <p:spPr>
          <a:xfrm>
            <a:off x="1598075" y="126124"/>
            <a:ext cx="5512173" cy="6873765"/>
          </a:xfrm>
          <a:prstGeom prst="rect">
            <a:avLst/>
          </a:prstGeom>
        </p:spPr>
      </p:pic>
      <p:sp>
        <p:nvSpPr>
          <p:cNvPr id="4" name="TextBox 3"/>
          <p:cNvSpPr txBox="1"/>
          <p:nvPr/>
        </p:nvSpPr>
        <p:spPr>
          <a:xfrm>
            <a:off x="6346094" y="4405417"/>
            <a:ext cx="2167581" cy="461665"/>
          </a:xfrm>
          <a:prstGeom prst="rect">
            <a:avLst/>
          </a:prstGeom>
          <a:solidFill>
            <a:srgbClr val="FFFF00"/>
          </a:solidFill>
        </p:spPr>
        <p:txBody>
          <a:bodyPr wrap="none" rtlCol="0">
            <a:spAutoFit/>
          </a:bodyPr>
          <a:lstStyle/>
          <a:p>
            <a:r>
              <a:rPr lang="en-US" sz="2400" b="1" dirty="0" smtClean="0">
                <a:effectLst>
                  <a:outerShdw blurRad="38100" dist="38100" dir="2700000" algn="tl">
                    <a:srgbClr val="000000">
                      <a:alpha val="43137"/>
                    </a:srgbClr>
                  </a:outerShdw>
                </a:effectLst>
              </a:rPr>
              <a:t>Packet Page 20</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357810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0" y="457200"/>
            <a:ext cx="5606728" cy="769441"/>
          </a:xfrm>
          <a:prstGeom prst="rect">
            <a:avLst/>
          </a:prstGeom>
          <a:noFill/>
        </p:spPr>
        <p:txBody>
          <a:bodyPr wrap="none" rtlCol="0">
            <a:spAutoFit/>
          </a:bodyPr>
          <a:lstStyle/>
          <a:p>
            <a:r>
              <a:rPr lang="en-US" sz="4400" b="1" dirty="0" smtClean="0"/>
              <a:t>DCI Collaboration Plan</a:t>
            </a:r>
            <a:endParaRPr lang="en-US" sz="4400" b="1" dirty="0"/>
          </a:p>
        </p:txBody>
      </p:sp>
      <p:graphicFrame>
        <p:nvGraphicFramePr>
          <p:cNvPr id="3" name="Table 2"/>
          <p:cNvGraphicFramePr>
            <a:graphicFrameLocks noGrp="1"/>
          </p:cNvGraphicFramePr>
          <p:nvPr>
            <p:extLst>
              <p:ext uri="{D42A27DB-BD31-4B8C-83A1-F6EECF244321}">
                <p14:modId xmlns:p14="http://schemas.microsoft.com/office/powerpoint/2010/main" val="1798022322"/>
              </p:ext>
            </p:extLst>
          </p:nvPr>
        </p:nvGraphicFramePr>
        <p:xfrm>
          <a:off x="685800" y="1371600"/>
          <a:ext cx="7543801" cy="4155440"/>
        </p:xfrm>
        <a:graphic>
          <a:graphicData uri="http://schemas.openxmlformats.org/drawingml/2006/table">
            <a:tbl>
              <a:tblPr firstRow="1" bandRow="1">
                <a:tableStyleId>{5C22544A-7EE6-4342-B048-85BDC9FD1C3A}</a:tableStyleId>
              </a:tblPr>
              <a:tblGrid>
                <a:gridCol w="1508760"/>
                <a:gridCol w="1508760"/>
                <a:gridCol w="1508760"/>
                <a:gridCol w="1791653"/>
                <a:gridCol w="1225868"/>
              </a:tblGrid>
              <a:tr h="370840">
                <a:tc>
                  <a:txBody>
                    <a:bodyPr/>
                    <a:lstStyle/>
                    <a:p>
                      <a:pPr algn="ctr"/>
                      <a:r>
                        <a:rPr lang="en-US" b="1" dirty="0" smtClean="0"/>
                        <a:t>Co-op</a:t>
                      </a:r>
                      <a:endParaRPr lang="en-US" b="1" dirty="0"/>
                    </a:p>
                  </a:txBody>
                  <a:tcPr/>
                </a:tc>
                <a:tc>
                  <a:txBody>
                    <a:bodyPr/>
                    <a:lstStyle/>
                    <a:p>
                      <a:pPr algn="ctr"/>
                      <a:r>
                        <a:rPr lang="en-US" b="1" dirty="0" smtClean="0"/>
                        <a:t>PS1.A</a:t>
                      </a:r>
                    </a:p>
                    <a:p>
                      <a:pPr algn="ctr"/>
                      <a:r>
                        <a:rPr lang="en-US" b="1" dirty="0" smtClean="0"/>
                        <a:t>Structure</a:t>
                      </a:r>
                      <a:r>
                        <a:rPr lang="en-US" b="1" baseline="0" dirty="0" smtClean="0"/>
                        <a:t> and Matter</a:t>
                      </a:r>
                      <a:endParaRPr lang="en-US" b="1" dirty="0"/>
                    </a:p>
                  </a:txBody>
                  <a:tcPr/>
                </a:tc>
                <a:tc>
                  <a:txBody>
                    <a:bodyPr/>
                    <a:lstStyle/>
                    <a:p>
                      <a:pPr algn="ctr"/>
                      <a:r>
                        <a:rPr lang="en-US" b="1" dirty="0" smtClean="0"/>
                        <a:t>PS4.A</a:t>
                      </a:r>
                    </a:p>
                    <a:p>
                      <a:pPr algn="ctr"/>
                      <a:r>
                        <a:rPr lang="en-US" b="1" dirty="0" smtClean="0"/>
                        <a:t>Wave Properties</a:t>
                      </a:r>
                      <a:endParaRPr lang="en-US" b="1" dirty="0"/>
                    </a:p>
                  </a:txBody>
                  <a:tcPr/>
                </a:tc>
                <a:tc>
                  <a:txBody>
                    <a:bodyPr/>
                    <a:lstStyle/>
                    <a:p>
                      <a:pPr algn="ctr"/>
                      <a:r>
                        <a:rPr lang="en-US" b="1" dirty="0" smtClean="0"/>
                        <a:t>LS2.A</a:t>
                      </a:r>
                    </a:p>
                    <a:p>
                      <a:pPr algn="ctr"/>
                      <a:r>
                        <a:rPr lang="en-US" b="1" dirty="0" smtClean="0"/>
                        <a:t>Interdependent</a:t>
                      </a:r>
                    </a:p>
                    <a:p>
                      <a:pPr algn="ctr"/>
                      <a:r>
                        <a:rPr lang="en-US" b="1" dirty="0" smtClean="0"/>
                        <a:t>Relationships</a:t>
                      </a:r>
                      <a:endParaRPr lang="en-US" b="1" dirty="0"/>
                    </a:p>
                  </a:txBody>
                  <a:tcPr/>
                </a:tc>
                <a:tc>
                  <a:txBody>
                    <a:bodyPr/>
                    <a:lstStyle/>
                    <a:p>
                      <a:pPr algn="ctr"/>
                      <a:r>
                        <a:rPr lang="en-US" b="1" dirty="0" smtClean="0"/>
                        <a:t>ESS1.C</a:t>
                      </a:r>
                    </a:p>
                    <a:p>
                      <a:pPr algn="ctr"/>
                      <a:r>
                        <a:rPr lang="en-US" b="1" dirty="0" smtClean="0"/>
                        <a:t>History of Planet Earth</a:t>
                      </a:r>
                      <a:endParaRPr lang="en-US" b="1" dirty="0"/>
                    </a:p>
                  </a:txBody>
                  <a:tcPr/>
                </a:tc>
              </a:tr>
              <a:tr h="370840">
                <a:tc>
                  <a:txBody>
                    <a:bodyPr/>
                    <a:lstStyle/>
                    <a:p>
                      <a:pPr algn="ctr"/>
                      <a:r>
                        <a:rPr lang="en-US" b="1" dirty="0" smtClean="0"/>
                        <a:t>NKCES</a:t>
                      </a:r>
                      <a:endParaRPr lang="en-US" b="1" dirty="0"/>
                    </a:p>
                  </a:txBody>
                  <a:tcPr/>
                </a:tc>
                <a:tc>
                  <a:txBody>
                    <a:bodyPr/>
                    <a:lstStyle/>
                    <a:p>
                      <a:pPr algn="ctr"/>
                      <a:r>
                        <a:rPr lang="en-US" b="1" dirty="0" smtClean="0"/>
                        <a:t>K-8, HS</a:t>
                      </a:r>
                      <a:endParaRPr lang="en-US" b="1" dirty="0"/>
                    </a:p>
                  </a:txBody>
                  <a:tcPr/>
                </a:tc>
                <a:tc>
                  <a:txBody>
                    <a:bodyPr/>
                    <a:lstStyle/>
                    <a:p>
                      <a:pPr algn="ctr"/>
                      <a:r>
                        <a:rPr lang="en-US" b="1" dirty="0" smtClean="0"/>
                        <a:t>HS</a:t>
                      </a:r>
                      <a:endParaRPr lang="en-US" b="1" dirty="0"/>
                    </a:p>
                  </a:txBody>
                  <a:tcPr/>
                </a:tc>
                <a:tc>
                  <a:txBody>
                    <a:bodyPr/>
                    <a:lstStyle/>
                    <a:p>
                      <a:pPr algn="ctr"/>
                      <a:r>
                        <a:rPr lang="en-US" b="1" dirty="0" smtClean="0"/>
                        <a:t>HS</a:t>
                      </a:r>
                      <a:endParaRPr lang="en-US" b="1" dirty="0"/>
                    </a:p>
                  </a:txBody>
                  <a:tcPr/>
                </a:tc>
                <a:tc>
                  <a:txBody>
                    <a:bodyPr/>
                    <a:lstStyle/>
                    <a:p>
                      <a:pPr algn="ctr"/>
                      <a:r>
                        <a:rPr lang="en-US" b="1" dirty="0" smtClean="0"/>
                        <a:t>HS</a:t>
                      </a:r>
                      <a:endParaRPr lang="en-US" b="1" dirty="0"/>
                    </a:p>
                  </a:txBody>
                  <a:tcPr/>
                </a:tc>
              </a:tr>
              <a:tr h="370840">
                <a:tc>
                  <a:txBody>
                    <a:bodyPr/>
                    <a:lstStyle/>
                    <a:p>
                      <a:pPr algn="ctr"/>
                      <a:r>
                        <a:rPr lang="en-US" b="1" dirty="0" smtClean="0"/>
                        <a:t>GRREC</a:t>
                      </a:r>
                      <a:endParaRPr lang="en-US" b="1" dirty="0"/>
                    </a:p>
                  </a:txBody>
                  <a:tcPr/>
                </a:tc>
                <a:tc>
                  <a:txBody>
                    <a:bodyPr/>
                    <a:lstStyle/>
                    <a:p>
                      <a:pPr algn="ctr"/>
                      <a:r>
                        <a:rPr lang="en-US" b="1" dirty="0" smtClean="0"/>
                        <a:t>HS</a:t>
                      </a:r>
                      <a:endParaRPr lang="en-US" b="1" dirty="0"/>
                    </a:p>
                  </a:txBody>
                  <a:tcPr/>
                </a:tc>
                <a:tc>
                  <a:txBody>
                    <a:bodyPr/>
                    <a:lstStyle/>
                    <a:p>
                      <a:pPr algn="ctr"/>
                      <a:r>
                        <a:rPr lang="en-US" b="1" dirty="0" smtClean="0"/>
                        <a:t>K-8,HS</a:t>
                      </a:r>
                      <a:endParaRPr lang="en-US" b="1" dirty="0"/>
                    </a:p>
                  </a:txBody>
                  <a:tcPr/>
                </a:tc>
                <a:tc>
                  <a:txBody>
                    <a:bodyPr/>
                    <a:lstStyle/>
                    <a:p>
                      <a:pPr algn="ctr"/>
                      <a:r>
                        <a:rPr lang="en-US" b="1" dirty="0" smtClean="0"/>
                        <a:t>HS</a:t>
                      </a:r>
                      <a:endParaRPr lang="en-US" b="1" dirty="0"/>
                    </a:p>
                  </a:txBody>
                  <a:tcPr/>
                </a:tc>
                <a:tc>
                  <a:txBody>
                    <a:bodyPr/>
                    <a:lstStyle/>
                    <a:p>
                      <a:pPr algn="ctr"/>
                      <a:r>
                        <a:rPr lang="en-US" b="1" dirty="0" smtClean="0"/>
                        <a:t>HS</a:t>
                      </a:r>
                      <a:endParaRPr lang="en-US" b="1" dirty="0"/>
                    </a:p>
                  </a:txBody>
                  <a:tcPr/>
                </a:tc>
              </a:tr>
              <a:tr h="370840">
                <a:tc>
                  <a:txBody>
                    <a:bodyPr/>
                    <a:lstStyle/>
                    <a:p>
                      <a:pPr algn="ctr"/>
                      <a:r>
                        <a:rPr lang="en-US" b="1" dirty="0" smtClean="0"/>
                        <a:t>KEDC</a:t>
                      </a:r>
                      <a:endParaRPr lang="en-US" b="1" dirty="0"/>
                    </a:p>
                  </a:txBody>
                  <a:tcPr/>
                </a:tc>
                <a:tc>
                  <a:txBody>
                    <a:bodyPr/>
                    <a:lstStyle/>
                    <a:p>
                      <a:pPr algn="ctr"/>
                      <a:r>
                        <a:rPr lang="en-US" b="1" dirty="0" smtClean="0"/>
                        <a:t>HS</a:t>
                      </a:r>
                      <a:endParaRPr lang="en-US" b="1" dirty="0"/>
                    </a:p>
                  </a:txBody>
                  <a:tcPr/>
                </a:tc>
                <a:tc>
                  <a:txBody>
                    <a:bodyPr/>
                    <a:lstStyle/>
                    <a:p>
                      <a:pPr algn="ctr"/>
                      <a:r>
                        <a:rPr lang="en-US" b="1" dirty="0" smtClean="0"/>
                        <a:t>HS</a:t>
                      </a:r>
                      <a:endParaRPr lang="en-US" b="1" dirty="0"/>
                    </a:p>
                  </a:txBody>
                  <a:tcPr/>
                </a:tc>
                <a:tc>
                  <a:txBody>
                    <a:bodyPr/>
                    <a:lstStyle/>
                    <a:p>
                      <a:pPr algn="ctr"/>
                      <a:r>
                        <a:rPr lang="en-US" b="1" dirty="0" smtClean="0"/>
                        <a:t>HS</a:t>
                      </a:r>
                      <a:endParaRPr lang="en-US" b="1" dirty="0"/>
                    </a:p>
                  </a:txBody>
                  <a:tcPr/>
                </a:tc>
                <a:tc>
                  <a:txBody>
                    <a:bodyPr/>
                    <a:lstStyle/>
                    <a:p>
                      <a:pPr algn="ctr"/>
                      <a:r>
                        <a:rPr lang="en-US" b="1" dirty="0" smtClean="0"/>
                        <a:t>K-8,HS</a:t>
                      </a:r>
                      <a:endParaRPr lang="en-US" b="1" dirty="0"/>
                    </a:p>
                  </a:txBody>
                  <a:tcPr/>
                </a:tc>
              </a:tr>
              <a:tr h="370840">
                <a:tc>
                  <a:txBody>
                    <a:bodyPr/>
                    <a:lstStyle/>
                    <a:p>
                      <a:pPr algn="ctr"/>
                      <a:r>
                        <a:rPr lang="en-US" b="1" dirty="0" smtClean="0"/>
                        <a:t>SESC</a:t>
                      </a:r>
                      <a:endParaRPr lang="en-US" b="1" dirty="0"/>
                    </a:p>
                  </a:txBody>
                  <a:tcPr/>
                </a:tc>
                <a:tc>
                  <a:txBody>
                    <a:bodyPr/>
                    <a:lstStyle/>
                    <a:p>
                      <a:pPr algn="ctr"/>
                      <a:r>
                        <a:rPr lang="en-US" b="1" dirty="0" smtClean="0"/>
                        <a:t>K-8,HS</a:t>
                      </a:r>
                      <a:endParaRPr lang="en-US" b="1" dirty="0"/>
                    </a:p>
                  </a:txBody>
                  <a:tcPr/>
                </a:tc>
                <a:tc>
                  <a:txBody>
                    <a:bodyPr/>
                    <a:lstStyle/>
                    <a:p>
                      <a:pPr algn="ctr"/>
                      <a:r>
                        <a:rPr lang="en-US" b="1" dirty="0" smtClean="0"/>
                        <a:t>HS</a:t>
                      </a:r>
                      <a:endParaRPr lang="en-US" b="1" dirty="0"/>
                    </a:p>
                  </a:txBody>
                  <a:tcPr/>
                </a:tc>
                <a:tc>
                  <a:txBody>
                    <a:bodyPr/>
                    <a:lstStyle/>
                    <a:p>
                      <a:pPr algn="ctr"/>
                      <a:r>
                        <a:rPr lang="en-US" b="1" dirty="0" smtClean="0"/>
                        <a:t>HS</a:t>
                      </a:r>
                      <a:endParaRPr lang="en-US" b="1" dirty="0"/>
                    </a:p>
                  </a:txBody>
                  <a:tcPr/>
                </a:tc>
                <a:tc>
                  <a:txBody>
                    <a:bodyPr/>
                    <a:lstStyle/>
                    <a:p>
                      <a:pPr algn="ctr"/>
                      <a:r>
                        <a:rPr lang="en-US" b="1" dirty="0" smtClean="0"/>
                        <a:t>HS</a:t>
                      </a:r>
                      <a:endParaRPr lang="en-US" b="1" dirty="0"/>
                    </a:p>
                  </a:txBody>
                  <a:tcPr/>
                </a:tc>
              </a:tr>
              <a:tr h="370840">
                <a:tc>
                  <a:txBody>
                    <a:bodyPr/>
                    <a:lstStyle/>
                    <a:p>
                      <a:pPr algn="ctr"/>
                      <a:r>
                        <a:rPr lang="en-US" b="1" dirty="0" smtClean="0"/>
                        <a:t>KVEC</a:t>
                      </a:r>
                      <a:endParaRPr lang="en-US" b="1" dirty="0"/>
                    </a:p>
                  </a:txBody>
                  <a:tcPr/>
                </a:tc>
                <a:tc>
                  <a:txBody>
                    <a:bodyPr/>
                    <a:lstStyle/>
                    <a:p>
                      <a:pPr algn="ctr"/>
                      <a:r>
                        <a:rPr lang="en-US" b="1" dirty="0" smtClean="0"/>
                        <a:t>HS</a:t>
                      </a:r>
                      <a:endParaRPr lang="en-US" b="1" dirty="0"/>
                    </a:p>
                  </a:txBody>
                  <a:tcPr/>
                </a:tc>
                <a:tc>
                  <a:txBody>
                    <a:bodyPr/>
                    <a:lstStyle/>
                    <a:p>
                      <a:pPr algn="ctr"/>
                      <a:r>
                        <a:rPr lang="en-US" b="1" dirty="0" smtClean="0"/>
                        <a:t>K-8,HS</a:t>
                      </a:r>
                      <a:endParaRPr lang="en-US" b="1" dirty="0"/>
                    </a:p>
                  </a:txBody>
                  <a:tcPr/>
                </a:tc>
                <a:tc>
                  <a:txBody>
                    <a:bodyPr/>
                    <a:lstStyle/>
                    <a:p>
                      <a:pPr algn="ctr"/>
                      <a:r>
                        <a:rPr lang="en-US" b="1" dirty="0" smtClean="0"/>
                        <a:t>HS</a:t>
                      </a:r>
                      <a:endParaRPr lang="en-US" b="1" dirty="0"/>
                    </a:p>
                  </a:txBody>
                  <a:tcPr/>
                </a:tc>
                <a:tc>
                  <a:txBody>
                    <a:bodyPr/>
                    <a:lstStyle/>
                    <a:p>
                      <a:pPr algn="ctr"/>
                      <a:r>
                        <a:rPr lang="en-US" b="1" dirty="0" smtClean="0"/>
                        <a:t>HS</a:t>
                      </a:r>
                      <a:endParaRPr lang="en-US" b="1" dirty="0"/>
                    </a:p>
                  </a:txBody>
                  <a:tcPr/>
                </a:tc>
              </a:tr>
              <a:tr h="370840">
                <a:tc>
                  <a:txBody>
                    <a:bodyPr/>
                    <a:lstStyle/>
                    <a:p>
                      <a:pPr algn="ctr"/>
                      <a:r>
                        <a:rPr lang="en-US" b="1" dirty="0" smtClean="0"/>
                        <a:t>OVEC</a:t>
                      </a:r>
                      <a:endParaRPr lang="en-US" b="1" dirty="0"/>
                    </a:p>
                  </a:txBody>
                  <a:tcPr/>
                </a:tc>
                <a:tc>
                  <a:txBody>
                    <a:bodyPr/>
                    <a:lstStyle/>
                    <a:p>
                      <a:pPr algn="ctr"/>
                      <a:r>
                        <a:rPr lang="en-US" b="1" dirty="0" smtClean="0"/>
                        <a:t>HS</a:t>
                      </a:r>
                      <a:endParaRPr lang="en-US" b="1" dirty="0"/>
                    </a:p>
                  </a:txBody>
                  <a:tcPr/>
                </a:tc>
                <a:tc>
                  <a:txBody>
                    <a:bodyPr/>
                    <a:lstStyle/>
                    <a:p>
                      <a:pPr algn="ctr"/>
                      <a:r>
                        <a:rPr lang="en-US" b="1" dirty="0" smtClean="0"/>
                        <a:t>HS</a:t>
                      </a:r>
                      <a:endParaRPr lang="en-US" b="1" dirty="0"/>
                    </a:p>
                  </a:txBody>
                  <a:tcPr/>
                </a:tc>
                <a:tc>
                  <a:txBody>
                    <a:bodyPr/>
                    <a:lstStyle/>
                    <a:p>
                      <a:pPr algn="ctr"/>
                      <a:r>
                        <a:rPr lang="en-US" b="1" dirty="0" smtClean="0"/>
                        <a:t>HS</a:t>
                      </a:r>
                      <a:endParaRPr lang="en-US" b="1" dirty="0"/>
                    </a:p>
                  </a:txBody>
                  <a:tcPr/>
                </a:tc>
                <a:tc>
                  <a:txBody>
                    <a:bodyPr/>
                    <a:lstStyle/>
                    <a:p>
                      <a:pPr algn="ctr"/>
                      <a:r>
                        <a:rPr lang="en-US" b="1" dirty="0" smtClean="0"/>
                        <a:t>K-8,HS</a:t>
                      </a:r>
                      <a:endParaRPr lang="en-US" b="1" dirty="0"/>
                    </a:p>
                  </a:txBody>
                  <a:tcPr/>
                </a:tc>
              </a:tr>
              <a:tr h="370840">
                <a:tc>
                  <a:txBody>
                    <a:bodyPr/>
                    <a:lstStyle/>
                    <a:p>
                      <a:pPr algn="ctr"/>
                      <a:r>
                        <a:rPr lang="en-US" b="1" dirty="0" smtClean="0"/>
                        <a:t>WKEC</a:t>
                      </a:r>
                      <a:endParaRPr lang="en-US" b="1" dirty="0"/>
                    </a:p>
                  </a:txBody>
                  <a:tcPr/>
                </a:tc>
                <a:tc>
                  <a:txBody>
                    <a:bodyPr/>
                    <a:lstStyle/>
                    <a:p>
                      <a:pPr algn="ctr"/>
                      <a:r>
                        <a:rPr lang="en-US" b="1" dirty="0" smtClean="0"/>
                        <a:t>HS</a:t>
                      </a:r>
                      <a:endParaRPr lang="en-US" b="1" dirty="0"/>
                    </a:p>
                  </a:txBody>
                  <a:tcPr/>
                </a:tc>
                <a:tc>
                  <a:txBody>
                    <a:bodyPr/>
                    <a:lstStyle/>
                    <a:p>
                      <a:pPr algn="ctr"/>
                      <a:r>
                        <a:rPr lang="en-US" b="1" dirty="0" smtClean="0"/>
                        <a:t>HS</a:t>
                      </a:r>
                      <a:endParaRPr lang="en-US" b="1" dirty="0"/>
                    </a:p>
                  </a:txBody>
                  <a:tcPr/>
                </a:tc>
                <a:tc>
                  <a:txBody>
                    <a:bodyPr/>
                    <a:lstStyle/>
                    <a:p>
                      <a:pPr algn="ctr"/>
                      <a:r>
                        <a:rPr lang="en-US" b="1" dirty="0" smtClean="0"/>
                        <a:t>K-8,HS</a:t>
                      </a:r>
                      <a:endParaRPr lang="en-US" b="1" dirty="0"/>
                    </a:p>
                  </a:txBody>
                  <a:tcPr/>
                </a:tc>
                <a:tc>
                  <a:txBody>
                    <a:bodyPr/>
                    <a:lstStyle/>
                    <a:p>
                      <a:pPr algn="ctr"/>
                      <a:r>
                        <a:rPr lang="en-US" b="1" dirty="0" smtClean="0"/>
                        <a:t>HS</a:t>
                      </a:r>
                      <a:endParaRPr lang="en-US" b="1" dirty="0"/>
                    </a:p>
                  </a:txBody>
                  <a:tcPr/>
                </a:tc>
              </a:tr>
              <a:tr h="370840">
                <a:tc>
                  <a:txBody>
                    <a:bodyPr/>
                    <a:lstStyle/>
                    <a:p>
                      <a:pPr algn="ctr"/>
                      <a:r>
                        <a:rPr lang="en-US" b="1" dirty="0" smtClean="0"/>
                        <a:t>CKEC</a:t>
                      </a:r>
                      <a:endParaRPr lang="en-US" b="1" dirty="0"/>
                    </a:p>
                  </a:txBody>
                  <a:tcPr/>
                </a:tc>
                <a:tc>
                  <a:txBody>
                    <a:bodyPr/>
                    <a:lstStyle/>
                    <a:p>
                      <a:pPr algn="ctr"/>
                      <a:r>
                        <a:rPr lang="en-US" b="1" dirty="0" smtClean="0"/>
                        <a:t>HS</a:t>
                      </a:r>
                      <a:endParaRPr lang="en-US" b="1" dirty="0"/>
                    </a:p>
                  </a:txBody>
                  <a:tcPr/>
                </a:tc>
                <a:tc>
                  <a:txBody>
                    <a:bodyPr/>
                    <a:lstStyle/>
                    <a:p>
                      <a:pPr algn="ctr"/>
                      <a:r>
                        <a:rPr lang="en-US" b="1" dirty="0" smtClean="0"/>
                        <a:t>HS</a:t>
                      </a:r>
                      <a:endParaRPr lang="en-US" b="1" dirty="0"/>
                    </a:p>
                  </a:txBody>
                  <a:tcPr/>
                </a:tc>
                <a:tc>
                  <a:txBody>
                    <a:bodyPr/>
                    <a:lstStyle/>
                    <a:p>
                      <a:pPr algn="ctr"/>
                      <a:r>
                        <a:rPr lang="en-US" b="1" dirty="0" smtClean="0"/>
                        <a:t>K-8,HS</a:t>
                      </a:r>
                      <a:endParaRPr lang="en-US" b="1" dirty="0"/>
                    </a:p>
                  </a:txBody>
                  <a:tcPr/>
                </a:tc>
                <a:tc>
                  <a:txBody>
                    <a:bodyPr/>
                    <a:lstStyle/>
                    <a:p>
                      <a:pPr algn="ctr"/>
                      <a:r>
                        <a:rPr lang="en-US" b="1" dirty="0" smtClean="0"/>
                        <a:t>HS</a:t>
                      </a:r>
                      <a:endParaRPr lang="en-US" b="1" dirty="0"/>
                    </a:p>
                  </a:txBody>
                  <a:tcPr/>
                </a:tc>
              </a:tr>
            </a:tbl>
          </a:graphicData>
        </a:graphic>
      </p:graphicFrame>
      <p:sp>
        <p:nvSpPr>
          <p:cNvPr id="4" name="TextBox 3"/>
          <p:cNvSpPr txBox="1"/>
          <p:nvPr/>
        </p:nvSpPr>
        <p:spPr>
          <a:xfrm>
            <a:off x="640769" y="5527040"/>
            <a:ext cx="7588832" cy="369332"/>
          </a:xfrm>
          <a:prstGeom prst="rect">
            <a:avLst/>
          </a:prstGeom>
          <a:noFill/>
        </p:spPr>
        <p:txBody>
          <a:bodyPr wrap="square" rtlCol="0">
            <a:spAutoFit/>
          </a:bodyPr>
          <a:lstStyle/>
          <a:p>
            <a:pPr algn="ctr"/>
            <a:r>
              <a:rPr lang="en-US" b="1" i="1" dirty="0" smtClean="0"/>
              <a:t>High School teachers will work within their content specialty </a:t>
            </a:r>
            <a:endParaRPr lang="en-US" b="1" i="1" dirty="0"/>
          </a:p>
        </p:txBody>
      </p:sp>
      <p:sp>
        <p:nvSpPr>
          <p:cNvPr id="5" name="TextBox 4"/>
          <p:cNvSpPr txBox="1"/>
          <p:nvPr/>
        </p:nvSpPr>
        <p:spPr>
          <a:xfrm>
            <a:off x="640769" y="5896372"/>
            <a:ext cx="2105063" cy="461665"/>
          </a:xfrm>
          <a:prstGeom prst="rect">
            <a:avLst/>
          </a:prstGeom>
          <a:solidFill>
            <a:srgbClr val="FFFF00"/>
          </a:solidFill>
        </p:spPr>
        <p:txBody>
          <a:bodyPr wrap="none" rtlCol="0">
            <a:spAutoFit/>
          </a:bodyPr>
          <a:lstStyle/>
          <a:p>
            <a:r>
              <a:rPr lang="en-US" sz="2400" b="1" dirty="0" smtClean="0">
                <a:effectLst>
                  <a:outerShdw blurRad="38100" dist="38100" dir="2700000" algn="tl">
                    <a:srgbClr val="000000">
                      <a:alpha val="43137"/>
                    </a:srgbClr>
                  </a:outerShdw>
                </a:effectLst>
              </a:rPr>
              <a:t>Packet Page 21</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6756480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3600" y="532886"/>
            <a:ext cx="4391780" cy="769441"/>
          </a:xfrm>
          <a:prstGeom prst="rect">
            <a:avLst/>
          </a:prstGeom>
          <a:noFill/>
        </p:spPr>
        <p:txBody>
          <a:bodyPr wrap="none" rtlCol="0">
            <a:spAutoFit/>
          </a:bodyPr>
          <a:lstStyle/>
          <a:p>
            <a:r>
              <a:rPr lang="en-US" sz="4400" dirty="0" smtClean="0"/>
              <a:t>Collaboration Plan</a:t>
            </a:r>
            <a:endParaRPr lang="en-US" sz="4400" dirty="0"/>
          </a:p>
        </p:txBody>
      </p:sp>
      <p:sp>
        <p:nvSpPr>
          <p:cNvPr id="3" name="TextBox 2"/>
          <p:cNvSpPr txBox="1"/>
          <p:nvPr/>
        </p:nvSpPr>
        <p:spPr>
          <a:xfrm>
            <a:off x="304800" y="1896548"/>
            <a:ext cx="8534400" cy="4401205"/>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Over the next 3 meetings, the science networks will begin a collaborative deconstruction of  K-12 progressions across 4 identified DCI’s.</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smtClean="0"/>
              <a:t>The end result will be learning targets and sample classroom performance assessments for the 4 progressions</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smtClean="0"/>
              <a:t>Two co-ops will collaborate on each K-12 progression; we are paired with WKEC </a:t>
            </a:r>
            <a:endParaRPr lang="en-US" sz="2800" dirty="0"/>
          </a:p>
        </p:txBody>
      </p:sp>
      <p:pic>
        <p:nvPicPr>
          <p:cNvPr id="2050" name="Picture 2" descr="C:\Users\dwaggon\AppData\Local\Microsoft\Windows\Temporary Internet Files\Content.IE5\5ZNODM1W\MC900078732[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5642" y="188685"/>
            <a:ext cx="1190985" cy="1703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11215"/>
      </p:ext>
    </p:extLst>
  </p:cSld>
  <p:clrMapOvr>
    <a:masterClrMapping/>
  </p:clrMapOvr>
  <p:transition spd="slow">
    <p:push dir="u"/>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457200"/>
            <a:ext cx="4208716" cy="830997"/>
          </a:xfrm>
          <a:prstGeom prst="rect">
            <a:avLst/>
          </a:prstGeom>
          <a:noFill/>
        </p:spPr>
        <p:txBody>
          <a:bodyPr wrap="none" rtlCol="0">
            <a:spAutoFit/>
          </a:bodyPr>
          <a:lstStyle/>
          <a:p>
            <a:r>
              <a:rPr lang="en-US" sz="4800" dirty="0" smtClean="0">
                <a:solidFill>
                  <a:schemeClr val="tx2"/>
                </a:solidFill>
              </a:rPr>
              <a:t>Teacher Leaders</a:t>
            </a:r>
            <a:endParaRPr lang="en-US" sz="4800" dirty="0">
              <a:solidFill>
                <a:schemeClr val="tx2"/>
              </a:solidFill>
            </a:endParaRPr>
          </a:p>
        </p:txBody>
      </p:sp>
      <p:sp>
        <p:nvSpPr>
          <p:cNvPr id="3" name="TextBox 2"/>
          <p:cNvSpPr txBox="1"/>
          <p:nvPr/>
        </p:nvSpPr>
        <p:spPr>
          <a:xfrm>
            <a:off x="256100" y="1301335"/>
            <a:ext cx="8268516" cy="1384995"/>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solidFill>
                  <a:srgbClr val="FF0000"/>
                </a:solidFill>
              </a:rPr>
              <a:t>How can we best utilize our Network Teacher Leaders as we move forward in this implementation process? </a:t>
            </a:r>
            <a:endParaRPr lang="en-US" sz="2800" dirty="0">
              <a:solidFill>
                <a:srgbClr val="FF0000"/>
              </a:solidFill>
            </a:endParaRPr>
          </a:p>
        </p:txBody>
      </p:sp>
      <p:sp>
        <p:nvSpPr>
          <p:cNvPr id="5" name="TextBox 4"/>
          <p:cNvSpPr txBox="1"/>
          <p:nvPr/>
        </p:nvSpPr>
        <p:spPr>
          <a:xfrm>
            <a:off x="242245" y="2866954"/>
            <a:ext cx="8393207" cy="4401205"/>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solidFill>
                  <a:srgbClr val="FF0000"/>
                </a:solidFill>
              </a:rPr>
              <a:t>Pair up in groups of 2 or 3 and wait for my instructions </a:t>
            </a:r>
          </a:p>
          <a:p>
            <a:pPr marL="457200" indent="-457200">
              <a:buFont typeface="Arial" panose="020B0604020202020204" pitchFamily="34" charset="0"/>
              <a:buChar char="•"/>
            </a:pPr>
            <a:endParaRPr lang="en-US" sz="2800" dirty="0">
              <a:solidFill>
                <a:srgbClr val="FF0000"/>
              </a:solidFill>
            </a:endParaRPr>
          </a:p>
          <a:p>
            <a:pPr marL="457200" indent="-457200">
              <a:buFont typeface="Arial" panose="020B0604020202020204" pitchFamily="34" charset="0"/>
              <a:buChar char="•"/>
            </a:pPr>
            <a:r>
              <a:rPr lang="en-US" sz="2800" dirty="0" smtClean="0">
                <a:solidFill>
                  <a:srgbClr val="FF0000"/>
                </a:solidFill>
              </a:rPr>
              <a:t>When I say begin, with your partners, you will have 2 minutes to read and discuss role # 1; I will keep time.</a:t>
            </a:r>
          </a:p>
          <a:p>
            <a:r>
              <a:rPr lang="en-US" sz="2800" dirty="0" smtClean="0">
                <a:solidFill>
                  <a:srgbClr val="FF0000"/>
                </a:solidFill>
              </a:rPr>
              <a:t> </a:t>
            </a:r>
          </a:p>
          <a:p>
            <a:pPr marL="457200" indent="-457200">
              <a:buFont typeface="Arial" panose="020B0604020202020204" pitchFamily="34" charset="0"/>
              <a:buChar char="•"/>
            </a:pPr>
            <a:r>
              <a:rPr lang="en-US" sz="2800" dirty="0" smtClean="0">
                <a:solidFill>
                  <a:srgbClr val="FF0000"/>
                </a:solidFill>
              </a:rPr>
              <a:t> We will continue through all 10 roles.  Do not be overachievers and move forward!</a:t>
            </a:r>
          </a:p>
          <a:p>
            <a:pPr marL="457200" indent="-457200">
              <a:buFont typeface="Arial" panose="020B0604020202020204" pitchFamily="34" charset="0"/>
              <a:buChar char="•"/>
            </a:pPr>
            <a:endParaRPr lang="en-US" sz="2800" dirty="0">
              <a:solidFill>
                <a:srgbClr val="FF0000"/>
              </a:solidFill>
            </a:endParaRPr>
          </a:p>
          <a:p>
            <a:pPr marL="457200" indent="-457200">
              <a:buFont typeface="Arial" panose="020B0604020202020204" pitchFamily="34" charset="0"/>
              <a:buChar char="•"/>
            </a:pPr>
            <a:endParaRPr lang="en-US" sz="2800" dirty="0">
              <a:solidFill>
                <a:srgbClr val="FF0000"/>
              </a:solidFill>
            </a:endParaRPr>
          </a:p>
        </p:txBody>
      </p:sp>
      <p:pic>
        <p:nvPicPr>
          <p:cNvPr id="3074" name="Picture 2" descr="C:\Users\dwaggon\AppData\Local\Microsoft\Windows\Temporary Internet Files\Content.IE5\SWM4YWU0\MC900334096[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3969" y="155716"/>
            <a:ext cx="1520647" cy="18169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346095" y="5240989"/>
            <a:ext cx="2539478" cy="461665"/>
          </a:xfrm>
          <a:prstGeom prst="rect">
            <a:avLst/>
          </a:prstGeom>
          <a:solidFill>
            <a:srgbClr val="FFFF00"/>
          </a:solidFill>
        </p:spPr>
        <p:txBody>
          <a:bodyPr wrap="none" rtlCol="0">
            <a:spAutoFit/>
          </a:bodyPr>
          <a:lstStyle/>
          <a:p>
            <a:r>
              <a:rPr lang="en-US" sz="2400" b="1" dirty="0" smtClean="0">
                <a:effectLst>
                  <a:outerShdw blurRad="38100" dist="38100" dir="2700000" algn="tl">
                    <a:srgbClr val="000000">
                      <a:alpha val="43137"/>
                    </a:srgbClr>
                  </a:outerShdw>
                </a:effectLst>
              </a:rPr>
              <a:t>Packet Page 22-24</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5827104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9186" y="244366"/>
            <a:ext cx="8702566" cy="1754326"/>
          </a:xfrm>
          <a:prstGeom prst="rect">
            <a:avLst/>
          </a:prstGeom>
        </p:spPr>
        <p:txBody>
          <a:bodyPr wrap="square">
            <a:spAutoFit/>
          </a:bodyPr>
          <a:lstStyle/>
          <a:p>
            <a:pPr marL="457200" indent="-457200">
              <a:buFont typeface="Arial" panose="020B0604020202020204" pitchFamily="34" charset="0"/>
              <a:buChar char="•"/>
            </a:pPr>
            <a:r>
              <a:rPr lang="en-US" sz="3600" dirty="0" smtClean="0">
                <a:solidFill>
                  <a:srgbClr val="FF0000"/>
                </a:solidFill>
              </a:rPr>
              <a:t>How can we best utilize our Network Teacher Leaders as we move forward in this implementation process? </a:t>
            </a:r>
            <a:endParaRPr lang="en-US" sz="3600" dirty="0">
              <a:solidFill>
                <a:srgbClr val="FF0000"/>
              </a:solidFill>
            </a:endParaRPr>
          </a:p>
        </p:txBody>
      </p:sp>
      <p:sp>
        <p:nvSpPr>
          <p:cNvPr id="4" name="TextBox 3"/>
          <p:cNvSpPr txBox="1"/>
          <p:nvPr/>
        </p:nvSpPr>
        <p:spPr>
          <a:xfrm>
            <a:off x="255950" y="2333685"/>
            <a:ext cx="8569037" cy="4524315"/>
          </a:xfrm>
          <a:prstGeom prst="rect">
            <a:avLst/>
          </a:prstGeom>
          <a:noFill/>
        </p:spPr>
        <p:txBody>
          <a:bodyPr wrap="square" rtlCol="0">
            <a:spAutoFit/>
          </a:bodyPr>
          <a:lstStyle/>
          <a:p>
            <a:pPr marL="285750" indent="-285750">
              <a:buFont typeface="Arial" panose="020B0604020202020204" pitchFamily="34" charset="0"/>
              <a:buChar char="•"/>
            </a:pPr>
            <a:r>
              <a:rPr lang="en-US" sz="3600" dirty="0" smtClean="0">
                <a:solidFill>
                  <a:srgbClr val="FF0000"/>
                </a:solidFill>
              </a:rPr>
              <a:t>What steps have you taken in your district to utilize these teacher leaders (science, ELA and Math)?</a:t>
            </a:r>
          </a:p>
          <a:p>
            <a:endParaRPr lang="en-US" sz="3600" dirty="0" smtClean="0">
              <a:solidFill>
                <a:srgbClr val="FF0000"/>
              </a:solidFill>
            </a:endParaRPr>
          </a:p>
          <a:p>
            <a:pPr marL="285750" indent="-285750">
              <a:buFont typeface="Arial" panose="020B0604020202020204" pitchFamily="34" charset="0"/>
              <a:buChar char="•"/>
            </a:pPr>
            <a:r>
              <a:rPr lang="en-US" sz="3600" dirty="0" smtClean="0">
                <a:solidFill>
                  <a:srgbClr val="FF0000"/>
                </a:solidFill>
              </a:rPr>
              <a:t>Are you utilizing the network teachers in building capacity within your district to start the NGSS work, continue CCSS work, and begin TPGES implementation?</a:t>
            </a:r>
            <a:endParaRPr lang="en-US" sz="3600" dirty="0">
              <a:solidFill>
                <a:srgbClr val="FF0000"/>
              </a:solidFill>
            </a:endParaRPr>
          </a:p>
        </p:txBody>
      </p:sp>
      <p:pic>
        <p:nvPicPr>
          <p:cNvPr id="4101" name="Picture 5" descr="C:\Users\dwaggon\AppData\Local\Microsoft\Windows\Temporary Internet Files\Content.IE5\5ZNODM1W\MM900315848[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40468" y="3449119"/>
            <a:ext cx="1655380" cy="1195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83424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42" presetClass="entr" presetSubtype="0" fill="hold" nodeType="withEffect">
                                  <p:stCondLst>
                                    <p:cond delay="0"/>
                                  </p:stCondLst>
                                  <p:childTnLst>
                                    <p:set>
                                      <p:cBhvr>
                                        <p:cTn id="12" dur="1" fill="hold">
                                          <p:stCondLst>
                                            <p:cond delay="0"/>
                                          </p:stCondLst>
                                        </p:cTn>
                                        <p:tgtEl>
                                          <p:spTgt spid="4101"/>
                                        </p:tgtEl>
                                        <p:attrNameLst>
                                          <p:attrName>style.visibility</p:attrName>
                                        </p:attrNameLst>
                                      </p:cBhvr>
                                      <p:to>
                                        <p:strVal val="visible"/>
                                      </p:to>
                                    </p:set>
                                    <p:animEffect transition="in" filter="fade">
                                      <p:cBhvr>
                                        <p:cTn id="13" dur="1000"/>
                                        <p:tgtEl>
                                          <p:spTgt spid="4101"/>
                                        </p:tgtEl>
                                      </p:cBhvr>
                                    </p:animEffect>
                                    <p:anim calcmode="lin" valueType="num">
                                      <p:cBhvr>
                                        <p:cTn id="14" dur="1000" fill="hold"/>
                                        <p:tgtEl>
                                          <p:spTgt spid="4101"/>
                                        </p:tgtEl>
                                        <p:attrNameLst>
                                          <p:attrName>ppt_x</p:attrName>
                                        </p:attrNameLst>
                                      </p:cBhvr>
                                      <p:tavLst>
                                        <p:tav tm="0">
                                          <p:val>
                                            <p:strVal val="#ppt_x"/>
                                          </p:val>
                                        </p:tav>
                                        <p:tav tm="100000">
                                          <p:val>
                                            <p:strVal val="#ppt_x"/>
                                          </p:val>
                                        </p:tav>
                                      </p:tavLst>
                                    </p:anim>
                                    <p:anim calcmode="lin" valueType="num">
                                      <p:cBhvr>
                                        <p:cTn id="15" dur="1000" fill="hold"/>
                                        <p:tgtEl>
                                          <p:spTgt spid="410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762000"/>
          </a:xfrm>
        </p:spPr>
        <p:txBody>
          <a:bodyPr/>
          <a:lstStyle/>
          <a:p>
            <a:pPr>
              <a:defRPr/>
            </a:pPr>
            <a:r>
              <a:rPr lang="en-US" b="1" i="1" dirty="0" smtClean="0">
                <a:solidFill>
                  <a:schemeClr val="tx1"/>
                </a:solidFill>
                <a:effectLst>
                  <a:outerShdw blurRad="38100" dist="38100" dir="2700000" algn="tl">
                    <a:srgbClr val="000000">
                      <a:alpha val="43137"/>
                    </a:srgbClr>
                  </a:outerShdw>
                </a:effectLst>
                <a:ea typeface="MS PGothic" pitchFamily="34" charset="-128"/>
              </a:rPr>
              <a:t>Concurrent Sessions</a:t>
            </a:r>
            <a:endParaRPr lang="en-US" b="1" i="1" dirty="0">
              <a:solidFill>
                <a:schemeClr val="tx1"/>
              </a:solidFill>
              <a:effectLst>
                <a:outerShdw blurRad="38100" dist="38100" dir="2700000" algn="tl">
                  <a:srgbClr val="000000">
                    <a:alpha val="43137"/>
                  </a:srgbClr>
                </a:outerShdw>
              </a:effectLst>
              <a:ea typeface="MS PGothic" pitchFamily="34" charset="-128"/>
            </a:endParaRPr>
          </a:p>
        </p:txBody>
      </p:sp>
      <p:graphicFrame>
        <p:nvGraphicFramePr>
          <p:cNvPr id="4" name="Table 3"/>
          <p:cNvGraphicFramePr>
            <a:graphicFrameLocks noGrp="1"/>
          </p:cNvGraphicFramePr>
          <p:nvPr>
            <p:extLst>
              <p:ext uri="{D42A27DB-BD31-4B8C-83A1-F6EECF244321}">
                <p14:modId xmlns:p14="http://schemas.microsoft.com/office/powerpoint/2010/main" val="143762913"/>
              </p:ext>
            </p:extLst>
          </p:nvPr>
        </p:nvGraphicFramePr>
        <p:xfrm>
          <a:off x="0" y="685800"/>
          <a:ext cx="9144000" cy="5945275"/>
        </p:xfrm>
        <a:graphic>
          <a:graphicData uri="http://schemas.openxmlformats.org/drawingml/2006/table">
            <a:tbl>
              <a:tblPr firstRow="1" firstCol="1" bandRow="1">
                <a:tableStyleId>{5C22544A-7EE6-4342-B048-85BDC9FD1C3A}</a:tableStyleId>
              </a:tblPr>
              <a:tblGrid>
                <a:gridCol w="1113182"/>
                <a:gridCol w="2544418"/>
                <a:gridCol w="2582821"/>
                <a:gridCol w="2903579"/>
              </a:tblGrid>
              <a:tr h="477357">
                <a:tc>
                  <a:txBody>
                    <a:bodyPr/>
                    <a:lstStyle/>
                    <a:p>
                      <a:pPr marL="0" marR="0">
                        <a:lnSpc>
                          <a:spcPct val="115000"/>
                        </a:lnSpc>
                        <a:spcBef>
                          <a:spcPts val="0"/>
                        </a:spcBef>
                        <a:spcAft>
                          <a:spcPts val="0"/>
                        </a:spcAft>
                      </a:pPr>
                      <a:r>
                        <a:rPr lang="en-US" sz="1600" dirty="0" smtClean="0">
                          <a:solidFill>
                            <a:schemeClr val="tx1"/>
                          </a:solidFill>
                          <a:effectLst/>
                        </a:rPr>
                        <a:t>groups</a:t>
                      </a:r>
                      <a:endParaRPr lang="en-US" sz="1100" dirty="0">
                        <a:solidFill>
                          <a:schemeClr val="tx1"/>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a:effectLst>
                            <a:outerShdw blurRad="38100" dist="38100" dir="2700000" algn="tl">
                              <a:srgbClr val="000000">
                                <a:alpha val="43137"/>
                              </a:srgbClr>
                            </a:outerShdw>
                          </a:effectLst>
                        </a:rPr>
                        <a:t>Session 1</a:t>
                      </a:r>
                      <a:endParaRPr lang="en-US" sz="2400" b="1">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a:effectLst>
                            <a:outerShdw blurRad="38100" dist="38100" dir="2700000" algn="tl">
                              <a:srgbClr val="000000">
                                <a:alpha val="43137"/>
                              </a:srgbClr>
                            </a:outerShdw>
                          </a:effectLst>
                        </a:rPr>
                        <a:t>Session 2</a:t>
                      </a:r>
                      <a:endParaRPr lang="en-US" sz="2400" b="1">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dirty="0">
                          <a:effectLst>
                            <a:outerShdw blurRad="38100" dist="38100" dir="2700000" algn="tl">
                              <a:srgbClr val="000000">
                                <a:alpha val="43137"/>
                              </a:srgbClr>
                            </a:outerShdw>
                          </a:effectLst>
                        </a:rPr>
                        <a:t>Session 3</a:t>
                      </a:r>
                      <a:endParaRPr lang="en-US" sz="2400" b="1" dirty="0">
                        <a:effectLst>
                          <a:outerShdw blurRad="38100" dist="38100" dir="2700000" algn="tl">
                            <a:srgbClr val="000000">
                              <a:alpha val="43137"/>
                            </a:srgbClr>
                          </a:outerShdw>
                        </a:effectLst>
                        <a:latin typeface="Calibri"/>
                        <a:ea typeface="Calibri"/>
                        <a:cs typeface="Times New Roman"/>
                      </a:endParaRPr>
                    </a:p>
                  </a:txBody>
                  <a:tcPr marL="68580" marR="68580" marT="0" marB="0"/>
                </a:tc>
              </a:tr>
              <a:tr h="1892711">
                <a:tc>
                  <a:txBody>
                    <a:bodyPr/>
                    <a:lstStyle/>
                    <a:p>
                      <a:pPr marL="0" marR="0">
                        <a:lnSpc>
                          <a:spcPct val="115000"/>
                        </a:lnSpc>
                        <a:spcBef>
                          <a:spcPts val="0"/>
                        </a:spcBef>
                        <a:spcAft>
                          <a:spcPts val="0"/>
                        </a:spcAft>
                      </a:pPr>
                      <a:r>
                        <a:rPr lang="en-US" sz="2400" dirty="0" smtClean="0">
                          <a:solidFill>
                            <a:srgbClr val="FF0000"/>
                          </a:solidFill>
                          <a:effectLst>
                            <a:outerShdw blurRad="38100" dist="38100" dir="2700000" algn="tl">
                              <a:srgbClr val="000000">
                                <a:alpha val="43137"/>
                              </a:srgbClr>
                            </a:outerShdw>
                          </a:effectLst>
                          <a:latin typeface="Calibri"/>
                          <a:ea typeface="Calibri"/>
                          <a:cs typeface="Times New Roman"/>
                        </a:rPr>
                        <a:t>  RED</a:t>
                      </a:r>
                      <a:endParaRPr lang="en-US" sz="2400" dirty="0">
                        <a:solidFill>
                          <a:srgbClr val="FF000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dirty="0">
                          <a:solidFill>
                            <a:srgbClr val="7030A0"/>
                          </a:solidFill>
                          <a:effectLst>
                            <a:outerShdw blurRad="38100" dist="38100" dir="2700000" algn="tl">
                              <a:srgbClr val="000000">
                                <a:alpha val="43137"/>
                              </a:srgbClr>
                            </a:outerShdw>
                          </a:effectLst>
                        </a:rPr>
                        <a:t>Side Hallway</a:t>
                      </a:r>
                    </a:p>
                    <a:p>
                      <a:pPr marL="0" marR="0">
                        <a:lnSpc>
                          <a:spcPct val="115000"/>
                        </a:lnSpc>
                        <a:spcBef>
                          <a:spcPts val="0"/>
                        </a:spcBef>
                        <a:spcAft>
                          <a:spcPts val="0"/>
                        </a:spcAft>
                      </a:pPr>
                      <a:r>
                        <a:rPr lang="en-US" sz="2400" b="1" dirty="0" smtClean="0">
                          <a:solidFill>
                            <a:srgbClr val="7030A0"/>
                          </a:solidFill>
                          <a:effectLst>
                            <a:outerShdw blurRad="38100" dist="38100" dir="2700000" algn="tl">
                              <a:srgbClr val="000000">
                                <a:alpha val="43137"/>
                              </a:srgbClr>
                            </a:outerShdw>
                          </a:effectLst>
                        </a:rPr>
                        <a:t>Analyzing</a:t>
                      </a:r>
                      <a:r>
                        <a:rPr lang="en-US" sz="2400" b="1" baseline="0" dirty="0" smtClean="0">
                          <a:solidFill>
                            <a:srgbClr val="7030A0"/>
                          </a:solidFill>
                          <a:effectLst>
                            <a:outerShdw blurRad="38100" dist="38100" dir="2700000" algn="tl">
                              <a:srgbClr val="000000">
                                <a:alpha val="43137"/>
                              </a:srgbClr>
                            </a:outerShdw>
                          </a:effectLst>
                        </a:rPr>
                        <a:t> Student Work</a:t>
                      </a:r>
                      <a:endParaRPr lang="en-US" sz="2400" b="1" dirty="0">
                        <a:solidFill>
                          <a:srgbClr val="7030A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dirty="0" smtClean="0">
                          <a:effectLst>
                            <a:outerShdw blurRad="38100" dist="38100" dir="2700000" algn="tl">
                              <a:srgbClr val="000000">
                                <a:alpha val="43137"/>
                              </a:srgbClr>
                            </a:outerShdw>
                          </a:effectLst>
                        </a:rPr>
                        <a:t>Main Room</a:t>
                      </a:r>
                    </a:p>
                    <a:p>
                      <a:pPr marL="0" marR="0">
                        <a:lnSpc>
                          <a:spcPct val="115000"/>
                        </a:lnSpc>
                        <a:spcBef>
                          <a:spcPts val="0"/>
                        </a:spcBef>
                        <a:spcAft>
                          <a:spcPts val="0"/>
                        </a:spcAft>
                      </a:pPr>
                      <a:r>
                        <a:rPr lang="en-US" sz="2400" b="1" dirty="0" smtClean="0">
                          <a:effectLst>
                            <a:outerShdw blurRad="38100" dist="38100" dir="2700000" algn="tl">
                              <a:srgbClr val="000000">
                                <a:alpha val="43137"/>
                              </a:srgbClr>
                            </a:outerShdw>
                          </a:effectLst>
                        </a:rPr>
                        <a:t>Social Studies Network Preview</a:t>
                      </a:r>
                      <a:endParaRPr lang="en-US" sz="2400" b="1" dirty="0" smtClean="0">
                        <a:effectLst>
                          <a:outerShdw blurRad="38100" dist="38100" dir="2700000" algn="tl">
                            <a:srgbClr val="000000">
                              <a:alpha val="43137"/>
                            </a:srgbClr>
                          </a:outerShdw>
                        </a:effectLst>
                        <a:latin typeface="+mn-lt"/>
                        <a:ea typeface="Calibri"/>
                        <a:cs typeface="Times New Roman"/>
                      </a:endParaRPr>
                    </a:p>
                    <a:p>
                      <a:pPr marL="0" marR="0">
                        <a:lnSpc>
                          <a:spcPct val="115000"/>
                        </a:lnSpc>
                        <a:spcBef>
                          <a:spcPts val="0"/>
                        </a:spcBef>
                        <a:spcAft>
                          <a:spcPts val="0"/>
                        </a:spcAft>
                      </a:pPr>
                      <a:endParaRPr lang="en-US" sz="2000" b="1" dirty="0">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dirty="0" smtClean="0">
                          <a:solidFill>
                            <a:srgbClr val="0070C0"/>
                          </a:solidFill>
                          <a:effectLst>
                            <a:outerShdw blurRad="38100" dist="38100" dir="2700000" algn="tl">
                              <a:srgbClr val="000000">
                                <a:alpha val="43137"/>
                              </a:srgbClr>
                            </a:outerShdw>
                          </a:effectLst>
                        </a:rPr>
                        <a:t>Front </a:t>
                      </a:r>
                      <a:r>
                        <a:rPr lang="en-US" sz="2400" b="1" dirty="0">
                          <a:solidFill>
                            <a:srgbClr val="0070C0"/>
                          </a:solidFill>
                          <a:effectLst>
                            <a:outerShdw blurRad="38100" dist="38100" dir="2700000" algn="tl">
                              <a:srgbClr val="000000">
                                <a:alpha val="43137"/>
                              </a:srgbClr>
                            </a:outerShdw>
                          </a:effectLst>
                        </a:rPr>
                        <a:t>Room</a:t>
                      </a:r>
                    </a:p>
                    <a:p>
                      <a:pPr marL="0" marR="0">
                        <a:lnSpc>
                          <a:spcPct val="115000"/>
                        </a:lnSpc>
                        <a:spcBef>
                          <a:spcPts val="0"/>
                        </a:spcBef>
                        <a:spcAft>
                          <a:spcPts val="0"/>
                        </a:spcAft>
                      </a:pPr>
                      <a:r>
                        <a:rPr lang="en-US" sz="2400" b="1" dirty="0" smtClean="0">
                          <a:solidFill>
                            <a:srgbClr val="0070C0"/>
                          </a:solidFill>
                          <a:effectLst>
                            <a:outerShdw blurRad="38100" dist="38100" dir="2700000" algn="tl">
                              <a:srgbClr val="000000">
                                <a:alpha val="43137"/>
                              </a:srgbClr>
                            </a:outerShdw>
                          </a:effectLst>
                        </a:rPr>
                        <a:t>Science Network Update</a:t>
                      </a:r>
                      <a:endParaRPr lang="en-US" sz="2400" b="1" dirty="0">
                        <a:solidFill>
                          <a:srgbClr val="0070C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r>
              <a:tr h="1892711">
                <a:tc>
                  <a:txBody>
                    <a:bodyPr/>
                    <a:lstStyle/>
                    <a:p>
                      <a:pPr marL="0" marR="0">
                        <a:lnSpc>
                          <a:spcPct val="115000"/>
                        </a:lnSpc>
                        <a:spcBef>
                          <a:spcPts val="0"/>
                        </a:spcBef>
                        <a:spcAft>
                          <a:spcPts val="0"/>
                        </a:spcAft>
                      </a:pPr>
                      <a:r>
                        <a:rPr lang="en-US" sz="1600" dirty="0" smtClean="0">
                          <a:solidFill>
                            <a:srgbClr val="FFFF00"/>
                          </a:solidFill>
                          <a:effectLst>
                            <a:outerShdw blurRad="38100" dist="38100" dir="2700000" algn="tl">
                              <a:srgbClr val="000000">
                                <a:alpha val="43137"/>
                              </a:srgbClr>
                            </a:outerShdw>
                          </a:effectLst>
                        </a:rPr>
                        <a:t>YELLOW</a:t>
                      </a:r>
                      <a:endParaRPr lang="en-US" sz="1100" dirty="0">
                        <a:solidFill>
                          <a:srgbClr val="FFFF0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dirty="0" smtClean="0">
                          <a:effectLst>
                            <a:outerShdw blurRad="38100" dist="38100" dir="2700000" algn="tl">
                              <a:srgbClr val="000000">
                                <a:alpha val="43137"/>
                              </a:srgbClr>
                            </a:outerShdw>
                          </a:effectLst>
                        </a:rPr>
                        <a:t>Main Room</a:t>
                      </a:r>
                    </a:p>
                    <a:p>
                      <a:pPr marL="0" marR="0">
                        <a:lnSpc>
                          <a:spcPct val="115000"/>
                        </a:lnSpc>
                        <a:spcBef>
                          <a:spcPts val="0"/>
                        </a:spcBef>
                        <a:spcAft>
                          <a:spcPts val="0"/>
                        </a:spcAft>
                      </a:pPr>
                      <a:r>
                        <a:rPr lang="en-US" sz="2400" b="1" dirty="0" smtClean="0">
                          <a:effectLst>
                            <a:outerShdw blurRad="38100" dist="38100" dir="2700000" algn="tl">
                              <a:srgbClr val="000000">
                                <a:alpha val="43137"/>
                              </a:srgbClr>
                            </a:outerShdw>
                          </a:effectLst>
                        </a:rPr>
                        <a:t>Social Studies Network Preview</a:t>
                      </a:r>
                      <a:endParaRPr lang="en-US" sz="2400" b="1" dirty="0" smtClean="0">
                        <a:effectLst>
                          <a:outerShdw blurRad="38100" dist="38100" dir="2700000" algn="tl">
                            <a:srgbClr val="000000">
                              <a:alpha val="43137"/>
                            </a:srgbClr>
                          </a:outerShdw>
                        </a:effectLst>
                        <a:latin typeface="+mn-lt"/>
                        <a:ea typeface="Calibri"/>
                        <a:cs typeface="Times New Roman"/>
                      </a:endParaRPr>
                    </a:p>
                    <a:p>
                      <a:pPr marL="0" marR="0">
                        <a:lnSpc>
                          <a:spcPct val="115000"/>
                        </a:lnSpc>
                        <a:spcBef>
                          <a:spcPts val="0"/>
                        </a:spcBef>
                        <a:spcAft>
                          <a:spcPts val="0"/>
                        </a:spcAft>
                      </a:pPr>
                      <a:endParaRPr lang="en-US" sz="2000" b="1" dirty="0">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dirty="0" smtClean="0">
                          <a:solidFill>
                            <a:srgbClr val="0070C0"/>
                          </a:solidFill>
                          <a:effectLst>
                            <a:outerShdw blurRad="38100" dist="38100" dir="2700000" algn="tl">
                              <a:srgbClr val="000000">
                                <a:alpha val="43137"/>
                              </a:srgbClr>
                            </a:outerShdw>
                          </a:effectLst>
                        </a:rPr>
                        <a:t>Front Room</a:t>
                      </a:r>
                    </a:p>
                    <a:p>
                      <a:pPr marL="0" marR="0">
                        <a:lnSpc>
                          <a:spcPct val="115000"/>
                        </a:lnSpc>
                        <a:spcBef>
                          <a:spcPts val="0"/>
                        </a:spcBef>
                        <a:spcAft>
                          <a:spcPts val="0"/>
                        </a:spcAft>
                      </a:pPr>
                      <a:r>
                        <a:rPr lang="en-US" sz="2400" b="1" dirty="0" smtClean="0">
                          <a:solidFill>
                            <a:srgbClr val="0070C0"/>
                          </a:solidFill>
                          <a:effectLst>
                            <a:outerShdw blurRad="38100" dist="38100" dir="2700000" algn="tl">
                              <a:srgbClr val="000000">
                                <a:alpha val="43137"/>
                              </a:srgbClr>
                            </a:outerShdw>
                          </a:effectLst>
                        </a:rPr>
                        <a:t>Science Network Update</a:t>
                      </a:r>
                      <a:endParaRPr lang="en-US" sz="2400" b="1" dirty="0">
                        <a:solidFill>
                          <a:srgbClr val="0070C0"/>
                        </a:solidFill>
                        <a:effectLst>
                          <a:outerShdw blurRad="38100" dist="38100" dir="2700000" algn="tl">
                            <a:srgbClr val="000000">
                              <a:alpha val="43137"/>
                            </a:srgbClr>
                          </a:outerShdw>
                        </a:effectLst>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dirty="0" smtClean="0">
                          <a:solidFill>
                            <a:srgbClr val="7030A0"/>
                          </a:solidFill>
                          <a:effectLst>
                            <a:outerShdw blurRad="38100" dist="38100" dir="2700000" algn="tl">
                              <a:srgbClr val="000000">
                                <a:alpha val="43137"/>
                              </a:srgbClr>
                            </a:outerShdw>
                          </a:effectLst>
                        </a:rPr>
                        <a:t>Side Hallway</a:t>
                      </a:r>
                    </a:p>
                    <a:p>
                      <a:pPr marL="0" marR="0">
                        <a:lnSpc>
                          <a:spcPct val="115000"/>
                        </a:lnSpc>
                        <a:spcBef>
                          <a:spcPts val="0"/>
                        </a:spcBef>
                        <a:spcAft>
                          <a:spcPts val="0"/>
                        </a:spcAft>
                      </a:pPr>
                      <a:r>
                        <a:rPr lang="en-US" sz="2400" b="1" dirty="0" smtClean="0">
                          <a:solidFill>
                            <a:srgbClr val="7030A0"/>
                          </a:solidFill>
                          <a:effectLst>
                            <a:outerShdw blurRad="38100" dist="38100" dir="2700000" algn="tl">
                              <a:srgbClr val="000000">
                                <a:alpha val="43137"/>
                              </a:srgbClr>
                            </a:outerShdw>
                          </a:effectLst>
                        </a:rPr>
                        <a:t>Analyzing</a:t>
                      </a:r>
                      <a:r>
                        <a:rPr lang="en-US" sz="2400" b="1" baseline="0" dirty="0" smtClean="0">
                          <a:solidFill>
                            <a:srgbClr val="7030A0"/>
                          </a:solidFill>
                          <a:effectLst>
                            <a:outerShdw blurRad="38100" dist="38100" dir="2700000" algn="tl">
                              <a:srgbClr val="000000">
                                <a:alpha val="43137"/>
                              </a:srgbClr>
                            </a:outerShdw>
                          </a:effectLst>
                        </a:rPr>
                        <a:t> Student Work</a:t>
                      </a:r>
                      <a:endParaRPr lang="en-US" sz="2400" b="1" dirty="0">
                        <a:solidFill>
                          <a:srgbClr val="7030A0"/>
                        </a:solidFill>
                        <a:effectLst>
                          <a:outerShdw blurRad="38100" dist="38100" dir="2700000" algn="tl">
                            <a:srgbClr val="000000">
                              <a:alpha val="43137"/>
                            </a:srgbClr>
                          </a:outerShdw>
                        </a:effectLst>
                        <a:latin typeface="+mn-lt"/>
                        <a:ea typeface="Calibri"/>
                        <a:cs typeface="Times New Roman"/>
                      </a:endParaRPr>
                    </a:p>
                  </a:txBody>
                  <a:tcPr marL="68580" marR="68580" marT="0" marB="0"/>
                </a:tc>
              </a:tr>
              <a:tr h="1682410">
                <a:tc>
                  <a:txBody>
                    <a:bodyPr/>
                    <a:lstStyle/>
                    <a:p>
                      <a:pPr marL="0" marR="0">
                        <a:lnSpc>
                          <a:spcPct val="115000"/>
                        </a:lnSpc>
                        <a:spcBef>
                          <a:spcPts val="0"/>
                        </a:spcBef>
                        <a:spcAft>
                          <a:spcPts val="0"/>
                        </a:spcAft>
                      </a:pPr>
                      <a:r>
                        <a:rPr lang="en-US" sz="1800" dirty="0" smtClean="0">
                          <a:solidFill>
                            <a:srgbClr val="0070C0"/>
                          </a:solidFill>
                          <a:effectLst>
                            <a:outerShdw blurRad="38100" dist="38100" dir="2700000" algn="tl">
                              <a:srgbClr val="000000">
                                <a:alpha val="43137"/>
                              </a:srgbClr>
                            </a:outerShdw>
                          </a:effectLst>
                        </a:rPr>
                        <a:t>BLUE</a:t>
                      </a:r>
                      <a:endParaRPr lang="en-US" sz="1800" dirty="0">
                        <a:solidFill>
                          <a:srgbClr val="0070C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dirty="0" smtClean="0">
                          <a:solidFill>
                            <a:srgbClr val="0070C0"/>
                          </a:solidFill>
                          <a:effectLst>
                            <a:outerShdw blurRad="38100" dist="38100" dir="2700000" algn="tl">
                              <a:srgbClr val="000000">
                                <a:alpha val="43137"/>
                              </a:srgbClr>
                            </a:outerShdw>
                          </a:effectLst>
                        </a:rPr>
                        <a:t>Front Room</a:t>
                      </a:r>
                    </a:p>
                    <a:p>
                      <a:pPr marL="0" marR="0">
                        <a:lnSpc>
                          <a:spcPct val="115000"/>
                        </a:lnSpc>
                        <a:spcBef>
                          <a:spcPts val="0"/>
                        </a:spcBef>
                        <a:spcAft>
                          <a:spcPts val="0"/>
                        </a:spcAft>
                      </a:pPr>
                      <a:r>
                        <a:rPr lang="en-US" sz="2400" b="1" dirty="0" smtClean="0">
                          <a:solidFill>
                            <a:srgbClr val="0070C0"/>
                          </a:solidFill>
                          <a:effectLst>
                            <a:outerShdw blurRad="38100" dist="38100" dir="2700000" algn="tl">
                              <a:srgbClr val="000000">
                                <a:alpha val="43137"/>
                              </a:srgbClr>
                            </a:outerShdw>
                          </a:effectLst>
                        </a:rPr>
                        <a:t>Science Network Update</a:t>
                      </a:r>
                      <a:endParaRPr lang="en-US" sz="2400" b="1" dirty="0">
                        <a:solidFill>
                          <a:srgbClr val="0070C0"/>
                        </a:solidFill>
                        <a:effectLst>
                          <a:outerShdw blurRad="38100" dist="38100" dir="2700000" algn="tl">
                            <a:srgbClr val="000000">
                              <a:alpha val="43137"/>
                            </a:srgbClr>
                          </a:outerShdw>
                        </a:effectLst>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dirty="0" smtClean="0">
                          <a:solidFill>
                            <a:srgbClr val="7030A0"/>
                          </a:solidFill>
                          <a:effectLst>
                            <a:outerShdw blurRad="38100" dist="38100" dir="2700000" algn="tl">
                              <a:srgbClr val="000000">
                                <a:alpha val="43137"/>
                              </a:srgbClr>
                            </a:outerShdw>
                          </a:effectLst>
                        </a:rPr>
                        <a:t>Side Hallway</a:t>
                      </a:r>
                    </a:p>
                    <a:p>
                      <a:pPr marL="0" marR="0">
                        <a:lnSpc>
                          <a:spcPct val="115000"/>
                        </a:lnSpc>
                        <a:spcBef>
                          <a:spcPts val="0"/>
                        </a:spcBef>
                        <a:spcAft>
                          <a:spcPts val="0"/>
                        </a:spcAft>
                      </a:pPr>
                      <a:r>
                        <a:rPr lang="en-US" sz="2400" b="1" dirty="0" smtClean="0">
                          <a:solidFill>
                            <a:srgbClr val="7030A0"/>
                          </a:solidFill>
                          <a:effectLst>
                            <a:outerShdw blurRad="38100" dist="38100" dir="2700000" algn="tl">
                              <a:srgbClr val="000000">
                                <a:alpha val="43137"/>
                              </a:srgbClr>
                            </a:outerShdw>
                          </a:effectLst>
                        </a:rPr>
                        <a:t>Analyzing</a:t>
                      </a:r>
                      <a:r>
                        <a:rPr lang="en-US" sz="2400" b="1" baseline="0" dirty="0" smtClean="0">
                          <a:solidFill>
                            <a:srgbClr val="7030A0"/>
                          </a:solidFill>
                          <a:effectLst>
                            <a:outerShdw blurRad="38100" dist="38100" dir="2700000" algn="tl">
                              <a:srgbClr val="000000">
                                <a:alpha val="43137"/>
                              </a:srgbClr>
                            </a:outerShdw>
                          </a:effectLst>
                        </a:rPr>
                        <a:t> Student Work</a:t>
                      </a:r>
                      <a:endParaRPr lang="en-US" sz="2400" b="1" dirty="0" smtClean="0">
                        <a:solidFill>
                          <a:srgbClr val="7030A0"/>
                        </a:solidFill>
                        <a:effectLst>
                          <a:outerShdw blurRad="38100" dist="38100" dir="2700000" algn="tl">
                            <a:srgbClr val="000000">
                              <a:alpha val="43137"/>
                            </a:srgbClr>
                          </a:outerShdw>
                        </a:effectLst>
                        <a:latin typeface="+mn-lt"/>
                        <a:ea typeface="Calibri"/>
                        <a:cs typeface="Times New Roman"/>
                      </a:endParaRPr>
                    </a:p>
                    <a:p>
                      <a:pPr marL="0" marR="0">
                        <a:lnSpc>
                          <a:spcPct val="115000"/>
                        </a:lnSpc>
                        <a:spcBef>
                          <a:spcPts val="0"/>
                        </a:spcBef>
                        <a:spcAft>
                          <a:spcPts val="0"/>
                        </a:spcAft>
                      </a:pPr>
                      <a:endParaRPr lang="en-US" sz="2400" b="1" dirty="0">
                        <a:solidFill>
                          <a:srgbClr val="7030A0"/>
                        </a:solidFill>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1" dirty="0" smtClean="0">
                          <a:effectLst>
                            <a:outerShdw blurRad="38100" dist="38100" dir="2700000" algn="tl">
                              <a:srgbClr val="000000">
                                <a:alpha val="43137"/>
                              </a:srgbClr>
                            </a:outerShdw>
                          </a:effectLst>
                        </a:rPr>
                        <a:t>Main </a:t>
                      </a:r>
                      <a:r>
                        <a:rPr lang="en-US" sz="2400" b="1" dirty="0">
                          <a:effectLst>
                            <a:outerShdw blurRad="38100" dist="38100" dir="2700000" algn="tl">
                              <a:srgbClr val="000000">
                                <a:alpha val="43137"/>
                              </a:srgbClr>
                            </a:outerShdw>
                          </a:effectLst>
                        </a:rPr>
                        <a:t>Room</a:t>
                      </a:r>
                    </a:p>
                    <a:p>
                      <a:pPr marL="0" marR="0">
                        <a:lnSpc>
                          <a:spcPct val="115000"/>
                        </a:lnSpc>
                        <a:spcBef>
                          <a:spcPts val="0"/>
                        </a:spcBef>
                        <a:spcAft>
                          <a:spcPts val="0"/>
                        </a:spcAft>
                      </a:pPr>
                      <a:r>
                        <a:rPr lang="en-US" sz="2400" b="1" dirty="0" smtClean="0">
                          <a:effectLst>
                            <a:outerShdw blurRad="38100" dist="38100" dir="2700000" algn="tl">
                              <a:srgbClr val="000000">
                                <a:alpha val="43137"/>
                              </a:srgbClr>
                            </a:outerShdw>
                          </a:effectLst>
                        </a:rPr>
                        <a:t>Social Studies Network Preview</a:t>
                      </a:r>
                      <a:endParaRPr lang="en-US" sz="2400" b="1" dirty="0">
                        <a:effectLst>
                          <a:outerShdw blurRad="38100" dist="38100" dir="2700000" algn="tl">
                            <a:srgbClr val="000000">
                              <a:alpha val="43137"/>
                            </a:srgbClr>
                          </a:outerShdw>
                        </a:effectLst>
                        <a:latin typeface="Calibri"/>
                        <a:ea typeface="Calibri"/>
                        <a:cs typeface="Times New Roman"/>
                      </a:endParaRPr>
                    </a:p>
                  </a:txBody>
                  <a:tcPr marL="68580" marR="68580" marT="0" marB="0"/>
                </a:tc>
              </a:tr>
            </a:tbl>
          </a:graphicData>
        </a:graphic>
      </p:graphicFrame>
      <p:sp>
        <p:nvSpPr>
          <p:cNvPr id="5" name="Flowchart: Connector 4"/>
          <p:cNvSpPr/>
          <p:nvPr/>
        </p:nvSpPr>
        <p:spPr>
          <a:xfrm>
            <a:off x="117475" y="3348038"/>
            <a:ext cx="809625" cy="774700"/>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Flowchart: Connector 5"/>
          <p:cNvSpPr/>
          <p:nvPr/>
        </p:nvSpPr>
        <p:spPr>
          <a:xfrm>
            <a:off x="166688" y="1598613"/>
            <a:ext cx="762000" cy="779462"/>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lowchart: Connector 6"/>
          <p:cNvSpPr/>
          <p:nvPr/>
        </p:nvSpPr>
        <p:spPr>
          <a:xfrm>
            <a:off x="153988" y="5280025"/>
            <a:ext cx="795337" cy="766763"/>
          </a:xfrm>
          <a:prstGeom prst="flowChartConnector">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ight Arrow 2"/>
          <p:cNvSpPr/>
          <p:nvPr/>
        </p:nvSpPr>
        <p:spPr>
          <a:xfrm>
            <a:off x="2600325" y="2255838"/>
            <a:ext cx="979488" cy="48418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ight Arrow 7"/>
          <p:cNvSpPr/>
          <p:nvPr/>
        </p:nvSpPr>
        <p:spPr>
          <a:xfrm>
            <a:off x="5965825" y="2293938"/>
            <a:ext cx="977900" cy="48418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ight Arrow 8"/>
          <p:cNvSpPr/>
          <p:nvPr/>
        </p:nvSpPr>
        <p:spPr>
          <a:xfrm>
            <a:off x="4306888" y="4438650"/>
            <a:ext cx="979487" cy="48418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ight Arrow 10"/>
          <p:cNvSpPr/>
          <p:nvPr/>
        </p:nvSpPr>
        <p:spPr>
          <a:xfrm>
            <a:off x="2667000" y="6065838"/>
            <a:ext cx="977900" cy="485775"/>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ight Arrow 11"/>
          <p:cNvSpPr/>
          <p:nvPr/>
        </p:nvSpPr>
        <p:spPr>
          <a:xfrm>
            <a:off x="5840413" y="6069013"/>
            <a:ext cx="977900" cy="485775"/>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501047128"/>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rPr>
              <a:t>Building Capacity</a:t>
            </a:r>
            <a:endParaRPr lang="en-US" b="1" dirty="0">
              <a:solidFill>
                <a:schemeClr val="tx1"/>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43400" y="1591056"/>
            <a:ext cx="4800600" cy="4527256"/>
          </a:xfrm>
        </p:spPr>
      </p:pic>
      <p:sp>
        <p:nvSpPr>
          <p:cNvPr id="5" name="TextBox 4"/>
          <p:cNvSpPr txBox="1"/>
          <p:nvPr/>
        </p:nvSpPr>
        <p:spPr>
          <a:xfrm>
            <a:off x="0" y="1962808"/>
            <a:ext cx="4713890" cy="3908762"/>
          </a:xfrm>
          <a:prstGeom prst="rect">
            <a:avLst/>
          </a:prstGeom>
          <a:noFill/>
        </p:spPr>
        <p:txBody>
          <a:bodyPr wrap="square" rtlCol="0">
            <a:spAutoFit/>
          </a:bodyPr>
          <a:lstStyle/>
          <a:p>
            <a:pPr marL="342900" indent="-342900">
              <a:buFont typeface="Arial" panose="020B0604020202020204" pitchFamily="34" charset="0"/>
              <a:buChar char="•"/>
            </a:pPr>
            <a:r>
              <a:rPr lang="en-US" sz="3200" b="1" dirty="0" smtClean="0"/>
              <a:t>Develop Skills</a:t>
            </a:r>
          </a:p>
          <a:p>
            <a:pPr marL="342900" indent="-342900">
              <a:buFont typeface="Arial" panose="020B0604020202020204" pitchFamily="34" charset="0"/>
              <a:buChar char="•"/>
            </a:pPr>
            <a:r>
              <a:rPr lang="en-US" sz="3200" b="1" dirty="0" smtClean="0"/>
              <a:t>Increase Knowledge</a:t>
            </a:r>
          </a:p>
          <a:p>
            <a:pPr marL="342900" indent="-342900">
              <a:buFont typeface="Arial" panose="020B0604020202020204" pitchFamily="34" charset="0"/>
              <a:buChar char="•"/>
            </a:pPr>
            <a:r>
              <a:rPr lang="en-US" sz="3200" b="1" dirty="0" smtClean="0"/>
              <a:t>Use Resources to Develop a Plan to Meet Specific District Needs</a:t>
            </a:r>
          </a:p>
          <a:p>
            <a:pPr marL="342900" indent="-342900">
              <a:buFont typeface="Arial" panose="020B0604020202020204" pitchFamily="34" charset="0"/>
              <a:buChar char="•"/>
            </a:pPr>
            <a:r>
              <a:rPr lang="en-US" sz="3200" b="1" dirty="0" smtClean="0"/>
              <a:t>Long Term Sustainable Model</a:t>
            </a:r>
          </a:p>
          <a:p>
            <a:pPr marL="342900" indent="-342900">
              <a:buFont typeface="Arial" panose="020B0604020202020204" pitchFamily="34" charset="0"/>
              <a:buChar char="•"/>
            </a:pPr>
            <a:endParaRPr lang="en-US" sz="2400" b="1" dirty="0"/>
          </a:p>
        </p:txBody>
      </p:sp>
    </p:spTree>
    <p:extLst>
      <p:ext uri="{BB962C8B-B14F-4D97-AF65-F5344CB8AC3E}">
        <p14:creationId xmlns:p14="http://schemas.microsoft.com/office/powerpoint/2010/main" val="40591323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3_title.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471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0" y="4710113"/>
            <a:ext cx="9144000" cy="2146300"/>
          </a:xfrm>
          <a:prstGeom prst="rect">
            <a:avLst/>
          </a:prstGeom>
          <a:solidFill>
            <a:srgbClr val="04243C"/>
          </a:solidFill>
          <a:ln w="9525">
            <a:solidFill>
              <a:srgbClr val="04243C"/>
            </a:solidFill>
            <a:miter lim="800000"/>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sz="1600" dirty="0">
              <a:solidFill>
                <a:schemeClr val="lt1"/>
              </a:solidFill>
              <a:latin typeface="+mn-lt"/>
              <a:ea typeface="+mn-ea"/>
            </a:endParaRPr>
          </a:p>
          <a:p>
            <a:pPr algn="ctr" fontAlgn="auto">
              <a:spcBef>
                <a:spcPts val="0"/>
              </a:spcBef>
              <a:spcAft>
                <a:spcPts val="0"/>
              </a:spcAft>
              <a:defRPr/>
            </a:pPr>
            <a:endParaRPr lang="en-US" sz="2000" dirty="0" smtClean="0">
              <a:solidFill>
                <a:schemeClr val="lt1"/>
              </a:solidFill>
              <a:latin typeface="+mn-lt"/>
              <a:ea typeface="+mn-ea"/>
            </a:endParaRPr>
          </a:p>
          <a:p>
            <a:pPr algn="ctr" fontAlgn="auto">
              <a:spcBef>
                <a:spcPts val="0"/>
              </a:spcBef>
              <a:spcAft>
                <a:spcPts val="0"/>
              </a:spcAft>
              <a:defRPr/>
            </a:pPr>
            <a:endParaRPr lang="en-US" sz="2000" dirty="0">
              <a:solidFill>
                <a:schemeClr val="lt1"/>
              </a:solidFill>
            </a:endParaRPr>
          </a:p>
          <a:p>
            <a:pPr algn="ctr" fontAlgn="auto">
              <a:spcBef>
                <a:spcPts val="0"/>
              </a:spcBef>
              <a:spcAft>
                <a:spcPts val="0"/>
              </a:spcAft>
              <a:defRPr/>
            </a:pPr>
            <a:endParaRPr lang="en-US" sz="2000" dirty="0" smtClean="0">
              <a:solidFill>
                <a:schemeClr val="lt1"/>
              </a:solidFill>
              <a:latin typeface="+mn-lt"/>
              <a:ea typeface="+mn-ea"/>
            </a:endParaRPr>
          </a:p>
          <a:p>
            <a:pPr algn="ctr" fontAlgn="auto">
              <a:spcBef>
                <a:spcPts val="0"/>
              </a:spcBef>
              <a:spcAft>
                <a:spcPts val="0"/>
              </a:spcAft>
              <a:defRPr/>
            </a:pPr>
            <a:r>
              <a:rPr lang="en-US" sz="2000" dirty="0" smtClean="0">
                <a:solidFill>
                  <a:schemeClr val="lt1"/>
                </a:solidFill>
                <a:latin typeface="+mn-lt"/>
                <a:ea typeface="+mn-ea"/>
              </a:rPr>
              <a:t>*</a:t>
            </a:r>
            <a:r>
              <a:rPr lang="en-US" sz="2000" dirty="0">
                <a:solidFill>
                  <a:schemeClr val="lt1"/>
                </a:solidFill>
                <a:latin typeface="+mn-lt"/>
                <a:ea typeface="+mn-ea"/>
                <a:hlinkClick r:id="rId4"/>
              </a:rPr>
              <a:t>LA County Office of Education C3 Webcast </a:t>
            </a:r>
            <a:endParaRPr lang="en-US" sz="2000" dirty="0">
              <a:solidFill>
                <a:schemeClr val="lt1"/>
              </a:solidFill>
              <a:latin typeface="+mn-lt"/>
              <a:ea typeface="+mn-ea"/>
            </a:endParaRPr>
          </a:p>
          <a:p>
            <a:pPr fontAlgn="auto">
              <a:spcBef>
                <a:spcPts val="0"/>
              </a:spcBef>
              <a:spcAft>
                <a:spcPts val="0"/>
              </a:spcAft>
              <a:defRPr/>
            </a:pPr>
            <a:r>
              <a:rPr lang="en-US" altLang="en-US" sz="2000" dirty="0">
                <a:solidFill>
                  <a:schemeClr val="bg1"/>
                </a:solidFill>
                <a:ea typeface="MS PGothic" pitchFamily="34" charset="-128"/>
              </a:rPr>
              <a:t>*</a:t>
            </a:r>
            <a:r>
              <a:rPr lang="en-US" altLang="en-US" sz="2000" dirty="0">
                <a:solidFill>
                  <a:schemeClr val="bg1"/>
                </a:solidFill>
                <a:ea typeface="MS PGothic" pitchFamily="34" charset="-128"/>
                <a:hlinkClick r:id="rId5"/>
              </a:rPr>
              <a:t>Dr. Kathy Swan's "Achieving the C3: An exploration into 21st century social studies"</a:t>
            </a:r>
            <a:endParaRPr lang="en-US" altLang="en-US" sz="2000" dirty="0">
              <a:solidFill>
                <a:srgbClr val="FFFFFF"/>
              </a:solidFill>
              <a:ea typeface="MS PGothic" pitchFamily="34" charset="-128"/>
            </a:endParaRPr>
          </a:p>
          <a:p>
            <a:pPr marL="457200" indent="-457200" fontAlgn="auto">
              <a:spcBef>
                <a:spcPts val="0"/>
              </a:spcBef>
              <a:spcAft>
                <a:spcPts val="0"/>
              </a:spcAft>
              <a:buFontTx/>
              <a:buAutoNum type="arabicPeriod"/>
              <a:defRPr/>
            </a:pPr>
            <a:endParaRPr lang="en-US" sz="2000" dirty="0">
              <a:solidFill>
                <a:schemeClr val="lt1"/>
              </a:solidFill>
              <a:latin typeface="+mn-lt"/>
              <a:ea typeface="+mn-ea"/>
            </a:endParaRPr>
          </a:p>
          <a:p>
            <a:pPr marL="342900" indent="-342900" fontAlgn="auto">
              <a:spcBef>
                <a:spcPts val="0"/>
              </a:spcBef>
              <a:spcAft>
                <a:spcPts val="0"/>
              </a:spcAft>
              <a:buFontTx/>
              <a:buAutoNum type="arabicPeriod"/>
              <a:defRPr/>
            </a:pPr>
            <a:endParaRPr lang="en-US" u="sng" dirty="0">
              <a:solidFill>
                <a:schemeClr val="lt1"/>
              </a:solidFill>
              <a:latin typeface="+mn-lt"/>
              <a:ea typeface="+mn-ea"/>
            </a:endParaRPr>
          </a:p>
        </p:txBody>
      </p:sp>
      <p:cxnSp>
        <p:nvCxnSpPr>
          <p:cNvPr id="7" name="Straight Connector 6"/>
          <p:cNvCxnSpPr>
            <a:cxnSpLocks noChangeShapeType="1"/>
          </p:cNvCxnSpPr>
          <p:nvPr/>
        </p:nvCxnSpPr>
        <p:spPr bwMode="auto">
          <a:xfrm>
            <a:off x="0" y="4729163"/>
            <a:ext cx="9144000" cy="0"/>
          </a:xfrm>
          <a:prstGeom prst="line">
            <a:avLst/>
          </a:prstGeom>
          <a:noFill/>
          <a:ln w="5715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 name="TextBox 5"/>
          <p:cNvSpPr txBox="1"/>
          <p:nvPr/>
        </p:nvSpPr>
        <p:spPr>
          <a:xfrm>
            <a:off x="0" y="5285333"/>
            <a:ext cx="9270124" cy="1569660"/>
          </a:xfrm>
          <a:prstGeom prst="rect">
            <a:avLst/>
          </a:prstGeom>
          <a:solidFill>
            <a:schemeClr val="accent4">
              <a:lumMod val="60000"/>
              <a:lumOff val="40000"/>
            </a:schemeClr>
          </a:solidFill>
        </p:spPr>
        <p:txBody>
          <a:bodyPr wrap="square" rtlCol="0">
            <a:spAutoFit/>
          </a:bodyPr>
          <a:lstStyle/>
          <a:p>
            <a:pPr algn="ctr"/>
            <a:r>
              <a:rPr lang="en-US" sz="3200" dirty="0" smtClean="0"/>
              <a:t>Debbie Waggoner KDE/CKEC</a:t>
            </a:r>
          </a:p>
          <a:p>
            <a:pPr algn="ctr"/>
            <a:r>
              <a:rPr lang="en-US" sz="3200" dirty="0">
                <a:hlinkClick r:id="rId6"/>
              </a:rPr>
              <a:t>d</a:t>
            </a:r>
            <a:r>
              <a:rPr lang="en-US" sz="3200" dirty="0" smtClean="0">
                <a:hlinkClick r:id="rId6"/>
              </a:rPr>
              <a:t>ebbie.waggoner@education.ky.gov</a:t>
            </a:r>
            <a:endParaRPr lang="en-US" sz="3200" dirty="0" smtClean="0"/>
          </a:p>
          <a:p>
            <a:pPr algn="ctr"/>
            <a:r>
              <a:rPr lang="en-US" sz="3200" dirty="0" smtClean="0">
                <a:hlinkClick r:id="rId7"/>
              </a:rPr>
              <a:t>www.debbiewaggoner.com</a:t>
            </a:r>
            <a:r>
              <a:rPr lang="en-US" sz="3200" dirty="0" smtClean="0"/>
              <a:t> </a:t>
            </a:r>
            <a:endParaRPr lang="en-US" sz="3200" dirty="0"/>
          </a:p>
        </p:txBody>
      </p:sp>
    </p:spTree>
    <p:extLst>
      <p:ext uri="{BB962C8B-B14F-4D97-AF65-F5344CB8AC3E}">
        <p14:creationId xmlns:p14="http://schemas.microsoft.com/office/powerpoint/2010/main" val="34649547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p:cNvSpPr>
          <p:nvPr/>
        </p:nvSpPr>
        <p:spPr bwMode="auto">
          <a:xfrm>
            <a:off x="0" y="1447800"/>
            <a:ext cx="9144000" cy="5410200"/>
          </a:xfrm>
          <a:prstGeom prst="rect">
            <a:avLst/>
          </a:prstGeom>
          <a:solidFill>
            <a:srgbClr val="000000">
              <a:alpha val="0"/>
            </a:srgbClr>
          </a:solidFill>
          <a:ln w="36124">
            <a:solidFill>
              <a:srgbClr val="385D8A"/>
            </a:solidFill>
            <a:round/>
            <a:headEnd/>
            <a:tailEnd/>
          </a:ln>
        </p:spPr>
        <p:txBody>
          <a:bodyPr lIns="50798" tIns="50798" rIns="50798" bIns="50798" anchor="ct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0"/>
              </a:spcBef>
              <a:buClrTx/>
              <a:buSzTx/>
              <a:buFontTx/>
              <a:buNone/>
            </a:pPr>
            <a:endParaRPr lang="en-US" altLang="en-US" sz="1800">
              <a:solidFill>
                <a:schemeClr val="tx1"/>
              </a:solidFill>
              <a:latin typeface="Calibri" pitchFamily="34" charset="0"/>
            </a:endParaRPr>
          </a:p>
        </p:txBody>
      </p:sp>
      <p:sp>
        <p:nvSpPr>
          <p:cNvPr id="19459" name="Rectangle 2"/>
          <p:cNvSpPr>
            <a:spLocks/>
          </p:cNvSpPr>
          <p:nvPr/>
        </p:nvSpPr>
        <p:spPr bwMode="auto">
          <a:xfrm>
            <a:off x="0" y="26988"/>
            <a:ext cx="9144000" cy="2371725"/>
          </a:xfrm>
          <a:prstGeom prst="rect">
            <a:avLst/>
          </a:prstGeom>
          <a:gradFill rotWithShape="0">
            <a:gsLst>
              <a:gs pos="0">
                <a:srgbClr val="9ACA3C"/>
              </a:gs>
              <a:gs pos="100000">
                <a:srgbClr val="EBF4D8"/>
              </a:gs>
            </a:gsLst>
            <a:lin ang="18900000"/>
          </a:gradFill>
          <a:ln w="54186">
            <a:solidFill>
              <a:srgbClr val="303A96"/>
            </a:solidFill>
            <a:round/>
            <a:headEnd/>
            <a:tailEnd/>
          </a:ln>
        </p:spPr>
        <p:txBody>
          <a:bodyPr lIns="50798" tIns="50798" rIns="50798" bIns="50798" anchor="ct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0"/>
              </a:spcBef>
              <a:buClrTx/>
              <a:buSzTx/>
              <a:buFontTx/>
              <a:buNone/>
            </a:pPr>
            <a:endParaRPr lang="en-US" altLang="en-US" sz="1800">
              <a:solidFill>
                <a:schemeClr val="tx1"/>
              </a:solidFill>
              <a:latin typeface="Calibri" pitchFamily="34" charset="0"/>
            </a:endParaRPr>
          </a:p>
        </p:txBody>
      </p:sp>
      <p:pic>
        <p:nvPicPr>
          <p:cNvPr id="19460"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994150" y="4395788"/>
            <a:ext cx="912813" cy="1033462"/>
          </a:xfrm>
        </p:spPr>
      </p:pic>
      <p:sp>
        <p:nvSpPr>
          <p:cNvPr id="19461" name="Rectangle 6"/>
          <p:cNvSpPr>
            <a:spLocks noGrp="1" noChangeArrowheads="1"/>
          </p:cNvSpPr>
          <p:nvPr>
            <p:ph type="title"/>
          </p:nvPr>
        </p:nvSpPr>
        <p:spPr>
          <a:xfrm>
            <a:off x="427038" y="452438"/>
            <a:ext cx="7934325" cy="533400"/>
          </a:xfrm>
        </p:spPr>
        <p:txBody>
          <a:bodyPr lIns="88896" tIns="50798" rIns="88896" bIns="50798">
            <a:normAutofit fontScale="90000"/>
          </a:bodyPr>
          <a:lstStyle/>
          <a:p>
            <a:pPr algn="ctr" defTabSz="911225" eaLnBrk="1" hangingPunct="1"/>
            <a:r>
              <a:rPr lang="en-US" altLang="en-US" b="1" dirty="0" smtClean="0">
                <a:solidFill>
                  <a:schemeClr val="tx1"/>
                </a:solidFill>
                <a:latin typeface="Helvetica" pitchFamily="34" charset="0"/>
                <a:ea typeface="ＭＳ Ｐゴシック" pitchFamily="34" charset="-128"/>
                <a:sym typeface="Helvetica" pitchFamily="34" charset="0"/>
              </a:rPr>
              <a:t/>
            </a:r>
            <a:br>
              <a:rPr lang="en-US" altLang="en-US" b="1" dirty="0" smtClean="0">
                <a:solidFill>
                  <a:schemeClr val="tx1"/>
                </a:solidFill>
                <a:latin typeface="Helvetica" pitchFamily="34" charset="0"/>
                <a:ea typeface="ＭＳ Ｐゴシック" pitchFamily="34" charset="-128"/>
                <a:sym typeface="Helvetica" pitchFamily="34" charset="0"/>
              </a:rPr>
            </a:br>
            <a:r>
              <a:rPr lang="en-US" altLang="en-US" b="1" dirty="0" smtClean="0">
                <a:solidFill>
                  <a:schemeClr val="tx1"/>
                </a:solidFill>
                <a:latin typeface="Helvetica" pitchFamily="34" charset="0"/>
                <a:ea typeface="ＭＳ Ｐゴシック" pitchFamily="34" charset="-128"/>
                <a:sym typeface="Helvetica" pitchFamily="34" charset="0"/>
              </a:rPr>
              <a:t>Kentucky Leadership Networks</a:t>
            </a:r>
            <a:br>
              <a:rPr lang="en-US" altLang="en-US" b="1" dirty="0" smtClean="0">
                <a:solidFill>
                  <a:schemeClr val="tx1"/>
                </a:solidFill>
                <a:latin typeface="Helvetica" pitchFamily="34" charset="0"/>
                <a:ea typeface="ＭＳ Ｐゴシック" pitchFamily="34" charset="-128"/>
                <a:sym typeface="Helvetica" pitchFamily="34" charset="0"/>
              </a:rPr>
            </a:br>
            <a:r>
              <a:rPr lang="en-US" altLang="en-US" b="1" dirty="0" smtClean="0">
                <a:solidFill>
                  <a:schemeClr val="tx1"/>
                </a:solidFill>
                <a:latin typeface="Helvetica" pitchFamily="34" charset="0"/>
                <a:ea typeface="ＭＳ Ｐゴシック" pitchFamily="34" charset="-128"/>
                <a:sym typeface="Helvetica" pitchFamily="34" charset="0"/>
              </a:rPr>
              <a:t> for Social Studies</a:t>
            </a:r>
            <a:endParaRPr lang="en-US" altLang="en-US" b="1" dirty="0" smtClean="0">
              <a:solidFill>
                <a:schemeClr val="tx1"/>
              </a:solidFill>
              <a:ea typeface="ＭＳ Ｐゴシック" pitchFamily="34" charset="-128"/>
            </a:endParaRPr>
          </a:p>
        </p:txBody>
      </p:sp>
      <p:grpSp>
        <p:nvGrpSpPr>
          <p:cNvPr id="2" name="Group 8"/>
          <p:cNvGrpSpPr>
            <a:grpSpLocks/>
          </p:cNvGrpSpPr>
          <p:nvPr/>
        </p:nvGrpSpPr>
        <p:grpSpPr bwMode="auto">
          <a:xfrm>
            <a:off x="6461125" y="4038600"/>
            <a:ext cx="1676400" cy="455613"/>
            <a:chOff x="0" y="0"/>
            <a:chExt cx="188" cy="52"/>
          </a:xfrm>
        </p:grpSpPr>
        <p:sp>
          <p:nvSpPr>
            <p:cNvPr id="19479" name="AutoShape 9"/>
            <p:cNvSpPr>
              <a:spLocks/>
            </p:cNvSpPr>
            <p:nvPr/>
          </p:nvSpPr>
          <p:spPr bwMode="auto">
            <a:xfrm>
              <a:off x="0" y="0"/>
              <a:ext cx="188" cy="52"/>
            </a:xfrm>
            <a:prstGeom prst="roundRect">
              <a:avLst>
                <a:gd name="adj" fmla="val 11718"/>
              </a:avLst>
            </a:prstGeom>
            <a:solidFill>
              <a:srgbClr val="C0504D"/>
            </a:solidFill>
            <a:ln w="13546">
              <a:solidFill>
                <a:srgbClr val="000000"/>
              </a:solidFill>
              <a:round/>
              <a:headEnd/>
              <a:tailEnd/>
            </a:ln>
          </p:spPr>
          <p:txBody>
            <a:bodyPr lIns="72248" tIns="72248" rIns="72248" bIns="72248" anchor="ct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0"/>
                </a:spcBef>
                <a:buClrTx/>
                <a:buSzTx/>
                <a:buFontTx/>
                <a:buNone/>
              </a:pPr>
              <a:endParaRPr lang="en-US" altLang="en-US" sz="1800">
                <a:solidFill>
                  <a:schemeClr val="tx1"/>
                </a:solidFill>
                <a:latin typeface="Calibri" pitchFamily="34" charset="0"/>
              </a:endParaRPr>
            </a:p>
          </p:txBody>
        </p:sp>
        <p:sp>
          <p:nvSpPr>
            <p:cNvPr id="19480" name="Rectangle 10"/>
            <p:cNvSpPr>
              <a:spLocks/>
            </p:cNvSpPr>
            <p:nvPr/>
          </p:nvSpPr>
          <p:spPr bwMode="auto">
            <a:xfrm>
              <a:off x="1" y="1"/>
              <a:ext cx="185"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622" tIns="90311" rIns="180622" bIns="90311"/>
            <a:lstStyle>
              <a:lvl1pPr defTabSz="911225"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defTabSz="911225"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defTabSz="911225"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defTabSz="911225"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defTabSz="911225"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defTabSz="911225"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defTabSz="911225"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defTabSz="911225"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defTabSz="911225"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0"/>
                </a:spcBef>
                <a:buClrTx/>
                <a:buSzTx/>
                <a:buFontTx/>
                <a:buNone/>
              </a:pPr>
              <a:r>
                <a:rPr lang="en-US" altLang="en-US" sz="2000">
                  <a:solidFill>
                    <a:srgbClr val="FFFFFF"/>
                  </a:solidFill>
                  <a:latin typeface="Helvetica" pitchFamily="34" charset="0"/>
                  <a:sym typeface="Helvetica" pitchFamily="34" charset="0"/>
                </a:rPr>
                <a:t>Instruction</a:t>
              </a:r>
              <a:endParaRPr lang="en-US" altLang="en-US" sz="1800">
                <a:solidFill>
                  <a:schemeClr val="tx1"/>
                </a:solidFill>
                <a:latin typeface="Calibri" pitchFamily="34" charset="0"/>
              </a:endParaRPr>
            </a:p>
          </p:txBody>
        </p:sp>
      </p:grpSp>
      <p:grpSp>
        <p:nvGrpSpPr>
          <p:cNvPr id="3" name="Group 11"/>
          <p:cNvGrpSpPr>
            <a:grpSpLocks/>
          </p:cNvGrpSpPr>
          <p:nvPr/>
        </p:nvGrpSpPr>
        <p:grpSpPr bwMode="auto">
          <a:xfrm>
            <a:off x="6461125" y="3200400"/>
            <a:ext cx="1676400" cy="464375"/>
            <a:chOff x="0" y="0"/>
            <a:chExt cx="188" cy="53"/>
          </a:xfrm>
        </p:grpSpPr>
        <p:sp>
          <p:nvSpPr>
            <p:cNvPr id="19477" name="AutoShape 12"/>
            <p:cNvSpPr>
              <a:spLocks/>
            </p:cNvSpPr>
            <p:nvPr/>
          </p:nvSpPr>
          <p:spPr bwMode="auto">
            <a:xfrm>
              <a:off x="0" y="0"/>
              <a:ext cx="188" cy="52"/>
            </a:xfrm>
            <a:prstGeom prst="roundRect">
              <a:avLst>
                <a:gd name="adj" fmla="val 11718"/>
              </a:avLst>
            </a:prstGeom>
            <a:solidFill>
              <a:srgbClr val="C0504D"/>
            </a:solidFill>
            <a:ln w="13546">
              <a:solidFill>
                <a:srgbClr val="000000"/>
              </a:solidFill>
              <a:round/>
              <a:headEnd/>
              <a:tailEnd/>
            </a:ln>
          </p:spPr>
          <p:txBody>
            <a:bodyPr lIns="0" tIns="0" rIns="0" bIns="0" anchor="ct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0"/>
                </a:spcBef>
                <a:buClrTx/>
                <a:buSzTx/>
                <a:buFontTx/>
                <a:buNone/>
              </a:pPr>
              <a:endParaRPr lang="en-US" altLang="en-US" sz="1800">
                <a:solidFill>
                  <a:schemeClr val="tx1"/>
                </a:solidFill>
                <a:latin typeface="Calibri" pitchFamily="34" charset="0"/>
              </a:endParaRPr>
            </a:p>
          </p:txBody>
        </p:sp>
        <p:sp>
          <p:nvSpPr>
            <p:cNvPr id="19478" name="Rectangle 13"/>
            <p:cNvSpPr>
              <a:spLocks/>
            </p:cNvSpPr>
            <p:nvPr/>
          </p:nvSpPr>
          <p:spPr bwMode="auto">
            <a:xfrm>
              <a:off x="3" y="3"/>
              <a:ext cx="185"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622" tIns="90311" rIns="180622" bIns="90311"/>
            <a:lstStyle>
              <a:lvl1pPr defTabSz="911225"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defTabSz="911225"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defTabSz="911225"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defTabSz="911225"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defTabSz="911225"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defTabSz="911225"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defTabSz="911225"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defTabSz="911225"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defTabSz="911225"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0"/>
                </a:spcBef>
                <a:buClrTx/>
                <a:buSzTx/>
                <a:buFontTx/>
                <a:buNone/>
              </a:pPr>
              <a:r>
                <a:rPr lang="en-US" altLang="en-US" sz="2000" dirty="0">
                  <a:solidFill>
                    <a:srgbClr val="FFFFFF"/>
                  </a:solidFill>
                  <a:latin typeface="Helvetica" pitchFamily="34" charset="0"/>
                  <a:sym typeface="Helvetica" pitchFamily="34" charset="0"/>
                </a:rPr>
                <a:t>Curriculum</a:t>
              </a:r>
              <a:endParaRPr lang="en-US" altLang="en-US" sz="1800" dirty="0">
                <a:solidFill>
                  <a:schemeClr val="tx1"/>
                </a:solidFill>
                <a:latin typeface="Calibri" pitchFamily="34" charset="0"/>
              </a:endParaRPr>
            </a:p>
          </p:txBody>
        </p:sp>
      </p:grpSp>
      <p:grpSp>
        <p:nvGrpSpPr>
          <p:cNvPr id="4" name="Group 14"/>
          <p:cNvGrpSpPr>
            <a:grpSpLocks/>
          </p:cNvGrpSpPr>
          <p:nvPr/>
        </p:nvGrpSpPr>
        <p:grpSpPr bwMode="auto">
          <a:xfrm>
            <a:off x="6227395" y="4922430"/>
            <a:ext cx="1920875" cy="754062"/>
            <a:chOff x="0" y="25"/>
            <a:chExt cx="188" cy="85"/>
          </a:xfrm>
        </p:grpSpPr>
        <p:sp>
          <p:nvSpPr>
            <p:cNvPr id="19475" name="AutoShape 15"/>
            <p:cNvSpPr>
              <a:spLocks/>
            </p:cNvSpPr>
            <p:nvPr/>
          </p:nvSpPr>
          <p:spPr bwMode="auto">
            <a:xfrm>
              <a:off x="0" y="25"/>
              <a:ext cx="188" cy="52"/>
            </a:xfrm>
            <a:prstGeom prst="roundRect">
              <a:avLst>
                <a:gd name="adj" fmla="val 11718"/>
              </a:avLst>
            </a:prstGeom>
            <a:solidFill>
              <a:srgbClr val="C0504D"/>
            </a:solidFill>
            <a:ln w="13546">
              <a:solidFill>
                <a:srgbClr val="000000"/>
              </a:solidFill>
              <a:round/>
              <a:headEnd/>
              <a:tailEnd/>
            </a:ln>
          </p:spPr>
          <p:txBody>
            <a:bodyPr lIns="0" tIns="0" rIns="0" bIns="0" anchor="ct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0"/>
                </a:spcBef>
                <a:buClrTx/>
                <a:buSzTx/>
                <a:buFontTx/>
                <a:buNone/>
              </a:pPr>
              <a:endParaRPr lang="en-US" altLang="en-US" sz="1800">
                <a:solidFill>
                  <a:schemeClr val="tx1"/>
                </a:solidFill>
                <a:latin typeface="Calibri" pitchFamily="34" charset="0"/>
              </a:endParaRPr>
            </a:p>
          </p:txBody>
        </p:sp>
        <p:sp>
          <p:nvSpPr>
            <p:cNvPr id="19476" name="Rectangle 16"/>
            <p:cNvSpPr>
              <a:spLocks/>
            </p:cNvSpPr>
            <p:nvPr/>
          </p:nvSpPr>
          <p:spPr bwMode="auto">
            <a:xfrm>
              <a:off x="0" y="26"/>
              <a:ext cx="185" cy="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622" tIns="90311" rIns="180622" bIns="90311"/>
            <a:lstStyle>
              <a:lvl1pPr defTabSz="911225"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defTabSz="911225"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defTabSz="911225"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defTabSz="911225"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defTabSz="911225"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defTabSz="911225"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defTabSz="911225"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defTabSz="911225"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defTabSz="911225"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0"/>
                </a:spcBef>
                <a:buClrTx/>
                <a:buSzTx/>
                <a:buFontTx/>
                <a:buNone/>
              </a:pPr>
              <a:r>
                <a:rPr lang="en-US" altLang="en-US" sz="2000" dirty="0" smtClean="0">
                  <a:solidFill>
                    <a:srgbClr val="FFFFFF"/>
                  </a:solidFill>
                  <a:latin typeface="Helvetica" pitchFamily="34" charset="0"/>
                  <a:sym typeface="Helvetica" pitchFamily="34" charset="0"/>
                </a:rPr>
                <a:t>Assessment</a:t>
              </a:r>
              <a:endParaRPr lang="en-US" altLang="en-US" sz="1800" dirty="0">
                <a:solidFill>
                  <a:schemeClr val="tx1"/>
                </a:solidFill>
                <a:latin typeface="Calibri" pitchFamily="34" charset="0"/>
              </a:endParaRPr>
            </a:p>
          </p:txBody>
        </p:sp>
      </p:grpSp>
      <p:grpSp>
        <p:nvGrpSpPr>
          <p:cNvPr id="5" name="Group 17"/>
          <p:cNvGrpSpPr>
            <a:grpSpLocks/>
          </p:cNvGrpSpPr>
          <p:nvPr/>
        </p:nvGrpSpPr>
        <p:grpSpPr bwMode="auto">
          <a:xfrm>
            <a:off x="6182028" y="2148597"/>
            <a:ext cx="2225675" cy="914400"/>
            <a:chOff x="0" y="0"/>
            <a:chExt cx="215" cy="103"/>
          </a:xfrm>
        </p:grpSpPr>
        <p:sp>
          <p:nvSpPr>
            <p:cNvPr id="19473" name="AutoShape 18"/>
            <p:cNvSpPr>
              <a:spLocks/>
            </p:cNvSpPr>
            <p:nvPr/>
          </p:nvSpPr>
          <p:spPr bwMode="auto">
            <a:xfrm>
              <a:off x="0" y="0"/>
              <a:ext cx="215" cy="103"/>
            </a:xfrm>
            <a:prstGeom prst="roundRect">
              <a:avLst>
                <a:gd name="adj" fmla="val 11718"/>
              </a:avLst>
            </a:prstGeom>
            <a:solidFill>
              <a:srgbClr val="C0504D"/>
            </a:solidFill>
            <a:ln w="13546">
              <a:solidFill>
                <a:srgbClr val="000000"/>
              </a:solidFill>
              <a:round/>
              <a:headEnd/>
              <a:tailEnd/>
            </a:ln>
          </p:spPr>
          <p:txBody>
            <a:bodyPr lIns="0" tIns="0" rIns="0" bIns="0" anchor="ct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0"/>
                </a:spcBef>
                <a:buClrTx/>
                <a:buSzTx/>
                <a:buFontTx/>
                <a:buNone/>
              </a:pPr>
              <a:endParaRPr lang="en-US" altLang="en-US" sz="1800">
                <a:solidFill>
                  <a:schemeClr val="tx1"/>
                </a:solidFill>
                <a:latin typeface="Calibri" pitchFamily="34" charset="0"/>
              </a:endParaRPr>
            </a:p>
          </p:txBody>
        </p:sp>
        <p:sp>
          <p:nvSpPr>
            <p:cNvPr id="19474" name="Rectangle 19"/>
            <p:cNvSpPr>
              <a:spLocks/>
            </p:cNvSpPr>
            <p:nvPr/>
          </p:nvSpPr>
          <p:spPr bwMode="auto">
            <a:xfrm>
              <a:off x="4" y="4"/>
              <a:ext cx="206"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622" tIns="90311" rIns="180622" bIns="90311"/>
            <a:lstStyle>
              <a:lvl1pPr defTabSz="911225"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defTabSz="911225"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defTabSz="911225"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defTabSz="911225"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defTabSz="911225"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defTabSz="911225"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defTabSz="911225"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defTabSz="911225"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defTabSz="911225"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0"/>
                </a:spcBef>
                <a:buClrTx/>
                <a:buSzTx/>
                <a:buFontTx/>
                <a:buNone/>
              </a:pPr>
              <a:r>
                <a:rPr lang="en-US" altLang="en-US" sz="2000">
                  <a:solidFill>
                    <a:srgbClr val="FFFFFF"/>
                  </a:solidFill>
                  <a:latin typeface="Helvetica" pitchFamily="34" charset="0"/>
                  <a:sym typeface="Helvetica" pitchFamily="34" charset="0"/>
                </a:rPr>
                <a:t>Teacher Development</a:t>
              </a:r>
              <a:endParaRPr lang="en-US" altLang="en-US" sz="1800">
                <a:solidFill>
                  <a:schemeClr val="tx1"/>
                </a:solidFill>
                <a:latin typeface="Calibri" pitchFamily="34" charset="0"/>
              </a:endParaRPr>
            </a:p>
          </p:txBody>
        </p:sp>
      </p:grpSp>
      <p:sp>
        <p:nvSpPr>
          <p:cNvPr id="7189" name="AutoShape 21"/>
          <p:cNvSpPr>
            <a:spLocks/>
          </p:cNvSpPr>
          <p:nvPr/>
        </p:nvSpPr>
        <p:spPr bwMode="auto">
          <a:xfrm rot="-2693906">
            <a:off x="5468938" y="3043238"/>
            <a:ext cx="762000" cy="304800"/>
          </a:xfrm>
          <a:prstGeom prst="rightArrow">
            <a:avLst>
              <a:gd name="adj1" fmla="val 50000"/>
              <a:gd name="adj2" fmla="val 35150"/>
            </a:avLst>
          </a:prstGeom>
          <a:solidFill>
            <a:srgbClr val="C0504D"/>
          </a:solidFill>
          <a:ln w="13546">
            <a:solidFill>
              <a:srgbClr val="000000"/>
            </a:solidFill>
            <a:round/>
            <a:headEnd/>
            <a:tailEnd/>
          </a:ln>
        </p:spPr>
        <p:txBody>
          <a:bodyPr lIns="0" tIns="0" rIns="0" bIns="0" anchor="ct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0"/>
              </a:spcBef>
              <a:buClrTx/>
              <a:buSzTx/>
              <a:buFontTx/>
              <a:buNone/>
            </a:pPr>
            <a:endParaRPr lang="en-US" altLang="en-US" sz="1800">
              <a:solidFill>
                <a:schemeClr val="tx1"/>
              </a:solidFill>
              <a:latin typeface="Calibri" pitchFamily="34" charset="0"/>
            </a:endParaRPr>
          </a:p>
        </p:txBody>
      </p:sp>
      <p:sp>
        <p:nvSpPr>
          <p:cNvPr id="7190" name="AutoShape 22"/>
          <p:cNvSpPr>
            <a:spLocks/>
          </p:cNvSpPr>
          <p:nvPr/>
        </p:nvSpPr>
        <p:spPr bwMode="auto">
          <a:xfrm rot="-1234237">
            <a:off x="5572125" y="3508375"/>
            <a:ext cx="762000" cy="304800"/>
          </a:xfrm>
          <a:prstGeom prst="rightArrow">
            <a:avLst>
              <a:gd name="adj1" fmla="val 50000"/>
              <a:gd name="adj2" fmla="val 35150"/>
            </a:avLst>
          </a:prstGeom>
          <a:solidFill>
            <a:srgbClr val="C0504D"/>
          </a:solidFill>
          <a:ln w="13546">
            <a:solidFill>
              <a:srgbClr val="000000"/>
            </a:solidFill>
            <a:round/>
            <a:headEnd/>
            <a:tailEnd/>
          </a:ln>
        </p:spPr>
        <p:txBody>
          <a:bodyPr lIns="0" tIns="0" rIns="0" bIns="0" anchor="ct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0"/>
              </a:spcBef>
              <a:buClrTx/>
              <a:buSzTx/>
              <a:buFontTx/>
              <a:buNone/>
            </a:pPr>
            <a:endParaRPr lang="en-US" altLang="en-US" sz="1800">
              <a:solidFill>
                <a:schemeClr val="tx1"/>
              </a:solidFill>
              <a:latin typeface="Calibri" pitchFamily="34" charset="0"/>
            </a:endParaRPr>
          </a:p>
        </p:txBody>
      </p:sp>
      <p:sp>
        <p:nvSpPr>
          <p:cNvPr id="7191" name="AutoShape 23"/>
          <p:cNvSpPr>
            <a:spLocks/>
          </p:cNvSpPr>
          <p:nvPr/>
        </p:nvSpPr>
        <p:spPr bwMode="auto">
          <a:xfrm rot="954174">
            <a:off x="5548313" y="4038600"/>
            <a:ext cx="762000" cy="304800"/>
          </a:xfrm>
          <a:prstGeom prst="rightArrow">
            <a:avLst>
              <a:gd name="adj1" fmla="val 50000"/>
              <a:gd name="adj2" fmla="val 35150"/>
            </a:avLst>
          </a:prstGeom>
          <a:solidFill>
            <a:srgbClr val="C0504D"/>
          </a:solidFill>
          <a:ln w="13546">
            <a:solidFill>
              <a:srgbClr val="000000"/>
            </a:solidFill>
            <a:round/>
            <a:headEnd/>
            <a:tailEnd/>
          </a:ln>
        </p:spPr>
        <p:txBody>
          <a:bodyPr lIns="0" tIns="0" rIns="0" bIns="0" anchor="ct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0"/>
              </a:spcBef>
              <a:buClrTx/>
              <a:buSzTx/>
              <a:buFontTx/>
              <a:buNone/>
            </a:pPr>
            <a:endParaRPr lang="en-US" altLang="en-US" sz="1800">
              <a:solidFill>
                <a:schemeClr val="tx1"/>
              </a:solidFill>
              <a:latin typeface="Calibri" pitchFamily="34" charset="0"/>
            </a:endParaRPr>
          </a:p>
        </p:txBody>
      </p:sp>
      <p:sp>
        <p:nvSpPr>
          <p:cNvPr id="7192" name="AutoShape 24"/>
          <p:cNvSpPr>
            <a:spLocks/>
          </p:cNvSpPr>
          <p:nvPr/>
        </p:nvSpPr>
        <p:spPr bwMode="auto">
          <a:xfrm rot="1815463">
            <a:off x="5419725" y="4591050"/>
            <a:ext cx="763588" cy="304800"/>
          </a:xfrm>
          <a:prstGeom prst="rightArrow">
            <a:avLst>
              <a:gd name="adj1" fmla="val 50000"/>
              <a:gd name="adj2" fmla="val 35224"/>
            </a:avLst>
          </a:prstGeom>
          <a:solidFill>
            <a:srgbClr val="C0504D"/>
          </a:solidFill>
          <a:ln w="13546">
            <a:solidFill>
              <a:srgbClr val="000000"/>
            </a:solidFill>
            <a:round/>
            <a:headEnd/>
            <a:tailEnd/>
          </a:ln>
        </p:spPr>
        <p:txBody>
          <a:bodyPr lIns="0" tIns="0" rIns="0" bIns="0" anchor="ct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0"/>
              </a:spcBef>
              <a:buClrTx/>
              <a:buSzTx/>
              <a:buFontTx/>
              <a:buNone/>
            </a:pPr>
            <a:endParaRPr lang="en-US" altLang="en-US" sz="1800">
              <a:solidFill>
                <a:schemeClr val="tx1"/>
              </a:solidFill>
              <a:latin typeface="Calibri" pitchFamily="34" charset="0"/>
            </a:endParaRPr>
          </a:p>
        </p:txBody>
      </p:sp>
      <p:pic>
        <p:nvPicPr>
          <p:cNvPr id="19470" name="Picture 28" descr="C:\Users\atreece\AppData\Local\Microsoft\Windows\Temporary Internet Files\Content.Outlook\WHH4E94V\photo (8).PNG"/>
          <p:cNvPicPr>
            <a:picLocks noChangeAspect="1" noChangeArrowheads="1"/>
          </p:cNvPicPr>
          <p:nvPr/>
        </p:nvPicPr>
        <p:blipFill>
          <a:blip r:embed="rId4">
            <a:extLst>
              <a:ext uri="{28A0092B-C50C-407E-A947-70E740481C1C}">
                <a14:useLocalDpi xmlns:a14="http://schemas.microsoft.com/office/drawing/2010/main" val="0"/>
              </a:ext>
            </a:extLst>
          </a:blip>
          <a:srcRect t="7649"/>
          <a:stretch>
            <a:fillRect/>
          </a:stretch>
        </p:blipFill>
        <p:spPr bwMode="auto">
          <a:xfrm>
            <a:off x="0" y="3116263"/>
            <a:ext cx="2601913" cy="221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1" name="TextBox 5"/>
          <p:cNvSpPr txBox="1">
            <a:spLocks noChangeArrowheads="1"/>
          </p:cNvSpPr>
          <p:nvPr/>
        </p:nvSpPr>
        <p:spPr bwMode="auto">
          <a:xfrm>
            <a:off x="3505200" y="2592388"/>
            <a:ext cx="1889125" cy="2862322"/>
          </a:xfrm>
          <a:prstGeom prst="rect">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0"/>
              </a:spcBef>
              <a:buClrTx/>
              <a:buSzTx/>
              <a:buFontTx/>
              <a:buNone/>
            </a:pPr>
            <a:endParaRPr lang="en-US" altLang="en-US" sz="1800" dirty="0">
              <a:solidFill>
                <a:schemeClr val="tx1"/>
              </a:solidFill>
              <a:latin typeface="Arial" charset="0"/>
            </a:endParaRPr>
          </a:p>
          <a:p>
            <a:pPr eaLnBrk="1" hangingPunct="1">
              <a:spcBef>
                <a:spcPct val="0"/>
              </a:spcBef>
              <a:buClrTx/>
              <a:buSzTx/>
              <a:buFontTx/>
              <a:buNone/>
            </a:pPr>
            <a:endParaRPr lang="en-US" altLang="en-US" sz="1800" dirty="0">
              <a:solidFill>
                <a:schemeClr val="tx1"/>
              </a:solidFill>
              <a:latin typeface="Arial" charset="0"/>
            </a:endParaRPr>
          </a:p>
          <a:p>
            <a:pPr eaLnBrk="1" hangingPunct="1">
              <a:spcBef>
                <a:spcPct val="0"/>
              </a:spcBef>
              <a:buClrTx/>
              <a:buSzTx/>
              <a:buFontTx/>
              <a:buNone/>
            </a:pPr>
            <a:r>
              <a:rPr lang="en-US" altLang="en-US" b="1" dirty="0" smtClean="0">
                <a:solidFill>
                  <a:schemeClr val="bg1"/>
                </a:solidFill>
                <a:latin typeface="Arial" charset="0"/>
              </a:rPr>
              <a:t>KCAS </a:t>
            </a:r>
            <a:r>
              <a:rPr lang="en-US" altLang="en-US" b="1" dirty="0">
                <a:solidFill>
                  <a:schemeClr val="bg1"/>
                </a:solidFill>
                <a:latin typeface="Arial" charset="0"/>
              </a:rPr>
              <a:t>SS and Literacy in History/SS</a:t>
            </a:r>
          </a:p>
          <a:p>
            <a:pPr eaLnBrk="1" hangingPunct="1">
              <a:spcBef>
                <a:spcPct val="0"/>
              </a:spcBef>
              <a:buClrTx/>
              <a:buSzTx/>
              <a:buFontTx/>
              <a:buNone/>
            </a:pPr>
            <a:endParaRPr lang="en-US" altLang="en-US" b="1" dirty="0">
              <a:solidFill>
                <a:schemeClr val="bg1"/>
              </a:solidFill>
              <a:latin typeface="Arial" charset="0"/>
            </a:endParaRPr>
          </a:p>
          <a:p>
            <a:pPr eaLnBrk="1" hangingPunct="1">
              <a:spcBef>
                <a:spcPct val="0"/>
              </a:spcBef>
              <a:buClrTx/>
              <a:buSzTx/>
              <a:buFontTx/>
              <a:buNone/>
            </a:pPr>
            <a:endParaRPr lang="en-US" altLang="en-US" b="1" dirty="0">
              <a:solidFill>
                <a:schemeClr val="bg1"/>
              </a:solidFill>
              <a:latin typeface="Arial" charset="0"/>
            </a:endParaRPr>
          </a:p>
        </p:txBody>
      </p:sp>
      <p:sp>
        <p:nvSpPr>
          <p:cNvPr id="19472" name="TextBox 5"/>
          <p:cNvSpPr txBox="1">
            <a:spLocks noChangeArrowheads="1"/>
          </p:cNvSpPr>
          <p:nvPr/>
        </p:nvSpPr>
        <p:spPr bwMode="auto">
          <a:xfrm>
            <a:off x="2601913" y="3571875"/>
            <a:ext cx="9032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0"/>
              </a:spcBef>
              <a:buClrTx/>
              <a:buSzTx/>
              <a:buFontTx/>
              <a:buNone/>
            </a:pPr>
            <a:r>
              <a:rPr lang="en-US" altLang="en-US" sz="6600">
                <a:solidFill>
                  <a:srgbClr val="FF0000"/>
                </a:solidFill>
                <a:latin typeface="Arial" charset="0"/>
              </a:rPr>
              <a:t>+</a:t>
            </a:r>
          </a:p>
        </p:txBody>
      </p:sp>
      <p:sp>
        <p:nvSpPr>
          <p:cNvPr id="6" name="Rectangle 5"/>
          <p:cNvSpPr/>
          <p:nvPr/>
        </p:nvSpPr>
        <p:spPr>
          <a:xfrm>
            <a:off x="197261" y="5707298"/>
            <a:ext cx="5197064" cy="584775"/>
          </a:xfrm>
          <a:prstGeom prst="rect">
            <a:avLst/>
          </a:prstGeom>
        </p:spPr>
        <p:txBody>
          <a:bodyPr wrap="none">
            <a:spAutoFit/>
          </a:bodyPr>
          <a:lstStyle/>
          <a:p>
            <a:pPr algn="ctr"/>
            <a:r>
              <a:rPr lang="en-US" altLang="en-US" sz="3200" b="1" dirty="0"/>
              <a:t>FRAMEWORK </a:t>
            </a:r>
            <a:r>
              <a:rPr lang="en-US" altLang="en-US" sz="3200" b="1" dirty="0">
                <a:solidFill>
                  <a:srgbClr val="FF0000"/>
                </a:solidFill>
              </a:rPr>
              <a:t>≠ </a:t>
            </a:r>
            <a:r>
              <a:rPr lang="en-US" altLang="en-US" sz="3200" b="1" dirty="0"/>
              <a:t>STANDARDS</a:t>
            </a:r>
          </a:p>
        </p:txBody>
      </p:sp>
    </p:spTree>
    <p:extLst>
      <p:ext uri="{BB962C8B-B14F-4D97-AF65-F5344CB8AC3E}">
        <p14:creationId xmlns:p14="http://schemas.microsoft.com/office/powerpoint/2010/main" val="8390445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89"/>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7190"/>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7191"/>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7192"/>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nodeType="afterEffect">
                                  <p:stCondLst>
                                    <p:cond delay="0"/>
                                  </p:stCondLst>
                                  <p:childTnLst>
                                    <p:set>
                                      <p:cBhvr>
                                        <p:cTn id="18" dur="1" fill="hold">
                                          <p:stCondLst>
                                            <p:cond delay="499"/>
                                          </p:stCondLst>
                                        </p:cTn>
                                        <p:tgtEl>
                                          <p:spTgt spid="4"/>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nodeType="afterEffect">
                                  <p:stCondLst>
                                    <p:cond delay="0"/>
                                  </p:stCondLst>
                                  <p:childTnLst>
                                    <p:set>
                                      <p:cBhvr>
                                        <p:cTn id="21" dur="1" fill="hold">
                                          <p:stCondLst>
                                            <p:cond delay="499"/>
                                          </p:stCondLst>
                                        </p:cTn>
                                        <p:tgtEl>
                                          <p:spTgt spid="3"/>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nodeType="afterEffect">
                                  <p:stCondLst>
                                    <p:cond delay="0"/>
                                  </p:stCondLst>
                                  <p:childTnLst>
                                    <p:set>
                                      <p:cBhvr>
                                        <p:cTn id="24" dur="1" fill="hold">
                                          <p:stCondLst>
                                            <p:cond delay="499"/>
                                          </p:stCondLst>
                                        </p:cTn>
                                        <p:tgtEl>
                                          <p:spTgt spid="2"/>
                                        </p:tgtEl>
                                        <p:attrNameLst>
                                          <p:attrName>style.visibility</p:attrName>
                                        </p:attrNameLst>
                                      </p:cBhvr>
                                      <p:to>
                                        <p:strVal val="visible"/>
                                      </p:to>
                                    </p:set>
                                  </p:childTnLst>
                                </p:cTn>
                              </p:par>
                            </p:childTnLst>
                          </p:cTn>
                        </p:par>
                        <p:par>
                          <p:cTn id="25" fill="hold" nodeType="afterGroup">
                            <p:stCondLst>
                              <p:cond delay="3500"/>
                            </p:stCondLst>
                            <p:childTnLst>
                              <p:par>
                                <p:cTn id="26" presetID="1" presetClass="entr" presetSubtype="0" fill="hold" nodeType="afterEffect">
                                  <p:stCondLst>
                                    <p:cond delay="0"/>
                                  </p:stCondLst>
                                  <p:childTnLst>
                                    <p:set>
                                      <p:cBhvr>
                                        <p:cTn id="27"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9" grpId="0" animBg="1"/>
      <p:bldP spid="7190" grpId="0" animBg="1"/>
      <p:bldP spid="7191" grpId="0" animBg="1"/>
      <p:bldP spid="719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62312" y="2991644"/>
            <a:ext cx="2619375" cy="1743075"/>
          </a:xfrm>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0966" y="0"/>
            <a:ext cx="1778398" cy="2206332"/>
          </a:xfrm>
          <a:prstGeom prst="rect">
            <a:avLst/>
          </a:prstGeom>
        </p:spPr>
      </p:pic>
      <p:sp>
        <p:nvSpPr>
          <p:cNvPr id="10" name="Oval 9"/>
          <p:cNvSpPr/>
          <p:nvPr/>
        </p:nvSpPr>
        <p:spPr>
          <a:xfrm>
            <a:off x="2948152" y="1765738"/>
            <a:ext cx="1150882" cy="630621"/>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949670" y="2829910"/>
            <a:ext cx="2480440" cy="630621"/>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430110" y="2829910"/>
            <a:ext cx="2783926" cy="630621"/>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741274" y="3429000"/>
            <a:ext cx="2945525" cy="499241"/>
          </a:xfrm>
          <a:prstGeom prst="ellipse">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085490" y="3959772"/>
            <a:ext cx="2753709" cy="488731"/>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6" name="Oval 15"/>
          <p:cNvSpPr/>
          <p:nvPr/>
        </p:nvSpPr>
        <p:spPr>
          <a:xfrm>
            <a:off x="2722179" y="4805258"/>
            <a:ext cx="3584028" cy="627993"/>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035270" y="3928241"/>
            <a:ext cx="914400" cy="630621"/>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02746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5" grpId="0" animBg="1"/>
      <p:bldP spid="16" grpId="0" animBg="1"/>
      <p:bldP spid="1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Placeholder 3"/>
          <p:cNvSpPr>
            <a:spLocks noGrp="1"/>
          </p:cNvSpPr>
          <p:nvPr>
            <p:ph type="body" sz="half" idx="2"/>
          </p:nvPr>
        </p:nvSpPr>
        <p:spPr>
          <a:xfrm>
            <a:off x="914400" y="3581400"/>
            <a:ext cx="3352800" cy="1905000"/>
          </a:xfrm>
        </p:spPr>
        <p:txBody>
          <a:bodyPr/>
          <a:lstStyle/>
          <a:p>
            <a:pPr eaLnBrk="1" hangingPunct="1">
              <a:spcBef>
                <a:spcPct val="0"/>
              </a:spcBef>
            </a:pPr>
            <a:endParaRPr lang="en-US" altLang="en-US" smtClean="0">
              <a:ea typeface="ＭＳ Ｐゴシック" pitchFamily="34" charset="-128"/>
            </a:endParaRPr>
          </a:p>
        </p:txBody>
      </p:sp>
      <p:sp>
        <p:nvSpPr>
          <p:cNvPr id="15364" name="Content Placeholder 2"/>
          <p:cNvSpPr>
            <a:spLocks noGrp="1"/>
          </p:cNvSpPr>
          <p:nvPr>
            <p:ph idx="1"/>
          </p:nvPr>
        </p:nvSpPr>
        <p:spPr>
          <a:xfrm>
            <a:off x="3171824" y="261156"/>
            <a:ext cx="5719927" cy="6640487"/>
          </a:xfrm>
        </p:spPr>
        <p:txBody>
          <a:bodyPr>
            <a:normAutofit/>
          </a:bodyPr>
          <a:lstStyle/>
          <a:p>
            <a:pPr marL="0" indent="0" eaLnBrk="1" hangingPunct="1">
              <a:buFont typeface="Arial" charset="0"/>
              <a:buNone/>
            </a:pPr>
            <a:endParaRPr lang="en-US" altLang="en-US" sz="2800" b="1" dirty="0" smtClean="0">
              <a:ea typeface="ＭＳ Ｐゴシック" pitchFamily="34" charset="-128"/>
            </a:endParaRPr>
          </a:p>
          <a:p>
            <a:pPr marL="0" indent="0" eaLnBrk="1" hangingPunct="1">
              <a:buFont typeface="Arial" charset="0"/>
              <a:buNone/>
            </a:pPr>
            <a:endParaRPr lang="en-US" altLang="en-US" sz="2800" b="1" dirty="0" smtClean="0">
              <a:ea typeface="ＭＳ Ｐゴシック" pitchFamily="34" charset="-128"/>
            </a:endParaRPr>
          </a:p>
          <a:p>
            <a:pPr marL="0" indent="0" eaLnBrk="1" hangingPunct="1">
              <a:buFont typeface="Arial" charset="0"/>
              <a:buNone/>
            </a:pPr>
            <a:r>
              <a:rPr lang="en-US" altLang="en-US" sz="3600" b="1" dirty="0" smtClean="0">
                <a:ea typeface="ＭＳ Ｐゴシック" pitchFamily="34" charset="-128"/>
              </a:rPr>
              <a:t>“</a:t>
            </a:r>
            <a:r>
              <a:rPr lang="en-US" altLang="en-US" sz="3600" b="1" i="1" dirty="0" smtClean="0">
                <a:ea typeface="ＭＳ Ｐゴシック" pitchFamily="34" charset="-128"/>
              </a:rPr>
              <a:t>Our Democratic Republic will not sustain unless students are aware of their changing cultural and physical environments; know the past; read, write, and think deeply; and act in ways that promote the common good.”</a:t>
            </a:r>
          </a:p>
          <a:p>
            <a:pPr marL="0" indent="0" eaLnBrk="1" hangingPunct="1">
              <a:buFont typeface="Arial" charset="0"/>
              <a:buNone/>
            </a:pPr>
            <a:r>
              <a:rPr lang="en-US" altLang="en-US" sz="1200" dirty="0" smtClean="0">
                <a:ea typeface="ＭＳ Ｐゴシック" pitchFamily="34" charset="-128"/>
              </a:rPr>
              <a:t>The College, Career and Civic Life (</a:t>
            </a:r>
            <a:r>
              <a:rPr lang="en-US" altLang="en-US" sz="1200" i="1" dirty="0" smtClean="0">
                <a:ea typeface="ＭＳ Ｐゴシック" pitchFamily="34" charset="-128"/>
              </a:rPr>
              <a:t>C3) Framework  for Social Studies State Standards: Guidance for Enhancing the Rigor of K-12 Civics, Economics, Geography and History p. 5</a:t>
            </a:r>
          </a:p>
        </p:txBody>
      </p:sp>
      <p:pic>
        <p:nvPicPr>
          <p:cNvPr id="1536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25474"/>
            <a:ext cx="3171825"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952340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365"/>
                                        </p:tgtEl>
                                        <p:attrNameLst>
                                          <p:attrName>style.visibility</p:attrName>
                                        </p:attrNameLst>
                                      </p:cBhvr>
                                      <p:to>
                                        <p:strVal val="visible"/>
                                      </p:to>
                                    </p:set>
                                    <p:anim calcmode="lin" valueType="num">
                                      <p:cBhvr>
                                        <p:cTn id="7" dur="500" fill="hold"/>
                                        <p:tgtEl>
                                          <p:spTgt spid="15365"/>
                                        </p:tgtEl>
                                        <p:attrNameLst>
                                          <p:attrName>ppt_w</p:attrName>
                                        </p:attrNameLst>
                                      </p:cBhvr>
                                      <p:tavLst>
                                        <p:tav tm="0">
                                          <p:val>
                                            <p:fltVal val="0"/>
                                          </p:val>
                                        </p:tav>
                                        <p:tav tm="100000">
                                          <p:val>
                                            <p:strVal val="#ppt_w"/>
                                          </p:val>
                                        </p:tav>
                                      </p:tavLst>
                                    </p:anim>
                                    <p:anim calcmode="lin" valueType="num">
                                      <p:cBhvr>
                                        <p:cTn id="8" dur="500" fill="hold"/>
                                        <p:tgtEl>
                                          <p:spTgt spid="15365"/>
                                        </p:tgtEl>
                                        <p:attrNameLst>
                                          <p:attrName>ppt_h</p:attrName>
                                        </p:attrNameLst>
                                      </p:cBhvr>
                                      <p:tavLst>
                                        <p:tav tm="0">
                                          <p:val>
                                            <p:fltVal val="0"/>
                                          </p:val>
                                        </p:tav>
                                        <p:tav tm="100000">
                                          <p:val>
                                            <p:strVal val="#ppt_h"/>
                                          </p:val>
                                        </p:tav>
                                      </p:tavLst>
                                    </p:anim>
                                    <p:animEffect transition="in" filter="fade">
                                      <p:cBhvr>
                                        <p:cTn id="9" dur="500"/>
                                        <p:tgtEl>
                                          <p:spTgt spid="15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8600" y="5231515"/>
            <a:ext cx="1260764" cy="1564140"/>
          </a:xfrm>
          <a:prstGeom prst="rect">
            <a:avLst/>
          </a:prstGeom>
        </p:spPr>
      </p:pic>
    </p:spTree>
    <p:extLst>
      <p:ext uri="{BB962C8B-B14F-4D97-AF65-F5344CB8AC3E}">
        <p14:creationId xmlns:p14="http://schemas.microsoft.com/office/powerpoint/2010/main" val="3427931592"/>
      </p:ext>
    </p:extLst>
  </p:cSld>
  <p:clrMapOvr>
    <a:masterClrMapping/>
  </p:clrMapOvr>
  <p:transition spd="slow">
    <p:pull/>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537CC710-C139-134D-BCAE-BAD71A1747D8}" type="slidenum">
              <a:rPr lang="en-US" smtClean="0"/>
              <a:t>85</a:t>
            </a:fld>
            <a:endParaRPr lang="en-US" dirty="0"/>
          </a:p>
        </p:txBody>
      </p:sp>
      <p:sp>
        <p:nvSpPr>
          <p:cNvPr id="2" name="Title 1"/>
          <p:cNvSpPr>
            <a:spLocks noGrp="1"/>
          </p:cNvSpPr>
          <p:nvPr>
            <p:ph type="title"/>
          </p:nvPr>
        </p:nvSpPr>
        <p:spPr/>
        <p:txBody>
          <a:bodyPr/>
          <a:lstStyle/>
          <a:p>
            <a:endParaRPr lang="en-US"/>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17046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8600" y="5231515"/>
            <a:ext cx="1260764" cy="1564140"/>
          </a:xfrm>
          <a:prstGeom prst="rect">
            <a:avLst/>
          </a:prstGeom>
        </p:spPr>
      </p:pic>
    </p:spTree>
    <p:extLst>
      <p:ext uri="{BB962C8B-B14F-4D97-AF65-F5344CB8AC3E}">
        <p14:creationId xmlns:p14="http://schemas.microsoft.com/office/powerpoint/2010/main" val="34856928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114" y="5119255"/>
            <a:ext cx="1351250" cy="1676400"/>
          </a:xfrm>
          <a:prstGeom prst="rect">
            <a:avLst/>
          </a:prstGeom>
        </p:spPr>
      </p:pic>
    </p:spTree>
    <p:extLst>
      <p:ext uri="{BB962C8B-B14F-4D97-AF65-F5344CB8AC3E}">
        <p14:creationId xmlns:p14="http://schemas.microsoft.com/office/powerpoint/2010/main" val="3618133744"/>
      </p:ext>
    </p:extLst>
  </p:cSld>
  <p:clrMapOvr>
    <a:masterClrMapping/>
  </p:clrMapOvr>
  <p:transition spd="slow">
    <p:wheel spokes="1"/>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3_title.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99090"/>
            <a:ext cx="9144000" cy="5882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0" y="5108029"/>
            <a:ext cx="9144000" cy="1718606"/>
          </a:xfrm>
          <a:prstGeom prst="rect">
            <a:avLst/>
          </a:prstGeom>
          <a:solidFill>
            <a:srgbClr val="04243C"/>
          </a:solidFill>
          <a:ln w="9525">
            <a:solidFill>
              <a:srgbClr val="04243C"/>
            </a:solidFill>
            <a:miter lim="800000"/>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sz="2400" dirty="0">
              <a:solidFill>
                <a:schemeClr val="lt1"/>
              </a:solidFill>
              <a:latin typeface="+mn-lt"/>
              <a:ea typeface="+mn-ea"/>
            </a:endParaRPr>
          </a:p>
          <a:p>
            <a:pPr algn="ctr" fontAlgn="auto">
              <a:spcBef>
                <a:spcPts val="0"/>
              </a:spcBef>
              <a:spcAft>
                <a:spcPts val="0"/>
              </a:spcAft>
              <a:defRPr/>
            </a:pPr>
            <a:endParaRPr lang="en-US" sz="2400" dirty="0">
              <a:solidFill>
                <a:schemeClr val="lt1"/>
              </a:solidFill>
              <a:latin typeface="+mn-lt"/>
              <a:ea typeface="+mn-ea"/>
            </a:endParaRPr>
          </a:p>
          <a:p>
            <a:pPr algn="ctr" fontAlgn="auto">
              <a:spcBef>
                <a:spcPts val="0"/>
              </a:spcBef>
              <a:spcAft>
                <a:spcPts val="0"/>
              </a:spcAft>
              <a:defRPr/>
            </a:pPr>
            <a:r>
              <a:rPr lang="en-US" sz="2800" b="1" dirty="0">
                <a:solidFill>
                  <a:schemeClr val="lt1"/>
                </a:solidFill>
                <a:latin typeface="+mn-lt"/>
                <a:ea typeface="+mn-ea"/>
              </a:rPr>
              <a:t>Picture Prediction</a:t>
            </a:r>
            <a:r>
              <a:rPr lang="en-US" sz="2800" dirty="0">
                <a:solidFill>
                  <a:schemeClr val="lt1"/>
                </a:solidFill>
                <a:latin typeface="+mn-lt"/>
                <a:ea typeface="+mn-ea"/>
              </a:rPr>
              <a:t>:  </a:t>
            </a:r>
            <a:r>
              <a:rPr lang="en-US" sz="2800" b="1" dirty="0">
                <a:solidFill>
                  <a:schemeClr val="lt1"/>
                </a:solidFill>
                <a:latin typeface="+mn-lt"/>
                <a:ea typeface="+mn-ea"/>
              </a:rPr>
              <a:t>Based on the symbols included in this graphic, predict what you think might be the critical components of the C3 framework.</a:t>
            </a:r>
            <a:endParaRPr lang="en-US" sz="2800" dirty="0">
              <a:solidFill>
                <a:schemeClr val="lt1"/>
              </a:solidFill>
              <a:latin typeface="+mn-lt"/>
              <a:ea typeface="+mn-ea"/>
            </a:endParaRPr>
          </a:p>
          <a:p>
            <a:pPr algn="ctr" fontAlgn="auto">
              <a:spcBef>
                <a:spcPts val="0"/>
              </a:spcBef>
              <a:spcAft>
                <a:spcPts val="0"/>
              </a:spcAft>
              <a:defRPr/>
            </a:pPr>
            <a:endParaRPr lang="en-US" sz="2800" dirty="0">
              <a:solidFill>
                <a:schemeClr val="lt1"/>
              </a:solidFill>
              <a:latin typeface="+mn-lt"/>
              <a:ea typeface="+mn-ea"/>
            </a:endParaRPr>
          </a:p>
          <a:p>
            <a:pPr marL="342900" indent="-342900" fontAlgn="auto">
              <a:spcBef>
                <a:spcPts val="0"/>
              </a:spcBef>
              <a:spcAft>
                <a:spcPts val="0"/>
              </a:spcAft>
              <a:buFontTx/>
              <a:buAutoNum type="arabicPeriod"/>
              <a:defRPr/>
            </a:pPr>
            <a:endParaRPr lang="en-US" u="sng" dirty="0">
              <a:solidFill>
                <a:schemeClr val="lt1"/>
              </a:solidFill>
              <a:latin typeface="+mn-lt"/>
              <a:ea typeface="+mn-ea"/>
            </a:endParaRPr>
          </a:p>
        </p:txBody>
      </p:sp>
      <p:cxnSp>
        <p:nvCxnSpPr>
          <p:cNvPr id="7" name="Straight Connector 6"/>
          <p:cNvCxnSpPr>
            <a:cxnSpLocks noChangeShapeType="1"/>
          </p:cNvCxnSpPr>
          <p:nvPr/>
        </p:nvCxnSpPr>
        <p:spPr bwMode="auto">
          <a:xfrm>
            <a:off x="0" y="5109781"/>
            <a:ext cx="9144000" cy="0"/>
          </a:xfrm>
          <a:prstGeom prst="line">
            <a:avLst/>
          </a:prstGeom>
          <a:noFill/>
          <a:ln w="5715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101"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10181964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77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46841" y="4591050"/>
            <a:ext cx="1390124" cy="1569660"/>
          </a:xfrm>
          <a:prstGeom prst="rect">
            <a:avLst/>
          </a:prstGeom>
          <a:noFill/>
        </p:spPr>
        <p:txBody>
          <a:bodyPr wrap="none" rtlCol="0">
            <a:spAutoFit/>
          </a:bodyPr>
          <a:lstStyle/>
          <a:p>
            <a:r>
              <a:rPr lang="en-US" sz="9600" b="1" dirty="0" smtClean="0"/>
              <a:t>D1</a:t>
            </a:r>
            <a:endParaRPr lang="en-US" sz="9600" b="1" dirty="0"/>
          </a:p>
        </p:txBody>
      </p:sp>
      <p:sp>
        <p:nvSpPr>
          <p:cNvPr id="3" name="Rounded Rectangle 2"/>
          <p:cNvSpPr/>
          <p:nvPr/>
        </p:nvSpPr>
        <p:spPr>
          <a:xfrm>
            <a:off x="126125" y="110359"/>
            <a:ext cx="2648606" cy="4480691"/>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33448180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733821"/>
            <a:ext cx="7319632" cy="584775"/>
          </a:xfrm>
          <a:prstGeom prst="rect">
            <a:avLst/>
          </a:prstGeom>
          <a:noFill/>
        </p:spPr>
        <p:txBody>
          <a:bodyPr wrap="none" rtlCol="0">
            <a:spAutoFit/>
          </a:bodyPr>
          <a:lstStyle/>
          <a:p>
            <a:r>
              <a:rPr lang="en-US"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Characteristics of a Network Participant</a:t>
            </a:r>
            <a:endPar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267208" y="1924853"/>
            <a:ext cx="8458200" cy="1384995"/>
          </a:xfrm>
          <a:prstGeom prst="rect">
            <a:avLst/>
          </a:prstGeom>
          <a:solidFill>
            <a:schemeClr val="accent2">
              <a:lumMod val="75000"/>
            </a:schemeClr>
          </a:solidFill>
        </p:spPr>
        <p:txBody>
          <a:bodyPr wrap="square" rtlCol="0">
            <a:spAutoFit/>
          </a:bodyPr>
          <a:lstStyle/>
          <a:p>
            <a:r>
              <a:rPr lang="en-US" sz="2800" b="1" dirty="0" smtClean="0">
                <a:solidFill>
                  <a:schemeClr val="bg1"/>
                </a:solidFill>
                <a:latin typeface="Times New Roman" panose="02020603050405020304" pitchFamily="18" charset="0"/>
                <a:cs typeface="Times New Roman" panose="02020603050405020304" pitchFamily="18" charset="0"/>
              </a:rPr>
              <a:t>What role are your teacher leader network participants taking in the classroom, in the school and on the district leadership team?</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97872" y="3886200"/>
            <a:ext cx="8396873" cy="1815882"/>
          </a:xfrm>
          <a:prstGeom prst="rect">
            <a:avLst/>
          </a:prstGeom>
          <a:solidFill>
            <a:schemeClr val="accent1">
              <a:lumMod val="75000"/>
            </a:schemeClr>
          </a:solidFill>
        </p:spPr>
        <p:txBody>
          <a:bodyPr wrap="square" rtlCol="0">
            <a:spAutoFit/>
          </a:bodyPr>
          <a:lstStyle/>
          <a:p>
            <a:r>
              <a:rPr lang="en-US" sz="2800" b="1" dirty="0" smtClean="0">
                <a:solidFill>
                  <a:schemeClr val="bg1"/>
                </a:solidFill>
                <a:latin typeface="Times New Roman" panose="02020603050405020304" pitchFamily="18" charset="0"/>
                <a:cs typeface="Times New Roman" panose="02020603050405020304" pitchFamily="18" charset="0"/>
              </a:rPr>
              <a:t>Activity</a:t>
            </a:r>
            <a:r>
              <a:rPr lang="en-US" sz="2800" dirty="0" smtClean="0">
                <a:solidFill>
                  <a:schemeClr val="bg1"/>
                </a:solidFill>
                <a:latin typeface="Times New Roman" panose="02020603050405020304" pitchFamily="18" charset="0"/>
                <a:cs typeface="Times New Roman" panose="02020603050405020304" pitchFamily="18" charset="0"/>
              </a:rPr>
              <a:t>:  Find the large manila envelope; empty the contents on to the table.  As a group, discuss and decide which descriptors (green </a:t>
            </a:r>
            <a:r>
              <a:rPr lang="en-US" sz="2800" smtClean="0">
                <a:solidFill>
                  <a:schemeClr val="bg1"/>
                </a:solidFill>
                <a:latin typeface="Times New Roman" panose="02020603050405020304" pitchFamily="18" charset="0"/>
                <a:cs typeface="Times New Roman" panose="02020603050405020304" pitchFamily="18" charset="0"/>
              </a:rPr>
              <a:t>or lavender</a:t>
            </a:r>
            <a:r>
              <a:rPr lang="en-US" sz="2800" dirty="0" smtClean="0">
                <a:solidFill>
                  <a:schemeClr val="bg1"/>
                </a:solidFill>
                <a:latin typeface="Times New Roman" panose="02020603050405020304" pitchFamily="18" charset="0"/>
                <a:cs typeface="Times New Roman" panose="02020603050405020304" pitchFamily="18" charset="0"/>
              </a:rPr>
              <a:t>) go under the appropriate characteristics (red or yellow).</a:t>
            </a:r>
            <a:endParaRPr lang="en-US"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506106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7CC710-C139-134D-BCAE-BAD71A1747D8}" type="slidenum">
              <a:rPr lang="en-US" smtClean="0"/>
              <a:t>90</a:t>
            </a:fld>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659" y="805682"/>
            <a:ext cx="2620765" cy="4570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445969" y="207458"/>
            <a:ext cx="5312979" cy="2123658"/>
          </a:xfrm>
          <a:prstGeom prst="rect">
            <a:avLst/>
          </a:prstGeom>
          <a:noFill/>
        </p:spPr>
        <p:txBody>
          <a:bodyPr wrap="square" rtlCol="0">
            <a:spAutoFit/>
          </a:bodyPr>
          <a:lstStyle/>
          <a:p>
            <a:r>
              <a:rPr lang="en-US" sz="4400" b="1" dirty="0" smtClean="0">
                <a:effectLst>
                  <a:outerShdw blurRad="38100" dist="38100" dir="2700000" algn="tl">
                    <a:srgbClr val="000000">
                      <a:alpha val="43137"/>
                    </a:srgbClr>
                  </a:outerShdw>
                </a:effectLst>
              </a:rPr>
              <a:t>DIMENSION ONE: </a:t>
            </a:r>
            <a:r>
              <a:rPr lang="en-US" sz="4400" b="1" i="1" dirty="0" smtClean="0">
                <a:effectLst>
                  <a:outerShdw blurRad="38100" dist="38100" dir="2700000" algn="tl">
                    <a:srgbClr val="000000">
                      <a:alpha val="43137"/>
                    </a:srgbClr>
                  </a:outerShdw>
                </a:effectLst>
              </a:rPr>
              <a:t>Developing Questions and Planning Inquires</a:t>
            </a:r>
            <a:endParaRPr lang="en-US" sz="4400" b="1" i="1" dirty="0">
              <a:effectLst>
                <a:outerShdw blurRad="38100" dist="38100" dir="2700000" algn="tl">
                  <a:srgbClr val="000000">
                    <a:alpha val="43137"/>
                  </a:srgbClr>
                </a:outerShdw>
              </a:effectLst>
            </a:endParaRPr>
          </a:p>
        </p:txBody>
      </p:sp>
      <p:sp>
        <p:nvSpPr>
          <p:cNvPr id="4" name="TextBox 3"/>
          <p:cNvSpPr txBox="1"/>
          <p:nvPr/>
        </p:nvSpPr>
        <p:spPr>
          <a:xfrm>
            <a:off x="3445969" y="2668471"/>
            <a:ext cx="5067409" cy="3416320"/>
          </a:xfrm>
          <a:prstGeom prst="rect">
            <a:avLst/>
          </a:prstGeom>
          <a:noFill/>
        </p:spPr>
        <p:txBody>
          <a:bodyPr wrap="square" rtlCol="0">
            <a:spAutoFit/>
          </a:bodyPr>
          <a:lstStyle/>
          <a:p>
            <a:pPr marL="457200" indent="-457200">
              <a:buFont typeface="Arial" panose="020B0604020202020204" pitchFamily="34" charset="0"/>
              <a:buChar char="•"/>
            </a:pPr>
            <a:r>
              <a:rPr lang="en-US" sz="3600" b="1" dirty="0" smtClean="0"/>
              <a:t>Constructing </a:t>
            </a:r>
            <a:r>
              <a:rPr lang="en-US" sz="3600" b="1" i="1" u="sng" dirty="0" smtClean="0"/>
              <a:t>Compelling </a:t>
            </a:r>
            <a:r>
              <a:rPr lang="en-US" sz="3600" b="1" dirty="0" smtClean="0"/>
              <a:t>Questions</a:t>
            </a:r>
          </a:p>
          <a:p>
            <a:pPr marL="457200" indent="-457200">
              <a:buFont typeface="Arial" panose="020B0604020202020204" pitchFamily="34" charset="0"/>
              <a:buChar char="•"/>
            </a:pPr>
            <a:r>
              <a:rPr lang="en-US" sz="3600" b="1" dirty="0" smtClean="0"/>
              <a:t>Constructing </a:t>
            </a:r>
            <a:r>
              <a:rPr lang="en-US" sz="3600" b="1" i="1" u="sng" dirty="0" smtClean="0"/>
              <a:t>Supporting</a:t>
            </a:r>
            <a:r>
              <a:rPr lang="en-US" sz="3600" b="1" dirty="0" smtClean="0"/>
              <a:t> Questions</a:t>
            </a:r>
          </a:p>
          <a:p>
            <a:pPr marL="457200" indent="-457200">
              <a:buFont typeface="Arial" panose="020B0604020202020204" pitchFamily="34" charset="0"/>
              <a:buChar char="•"/>
            </a:pPr>
            <a:r>
              <a:rPr lang="en-US" sz="3600" b="1" dirty="0" smtClean="0"/>
              <a:t>Determining </a:t>
            </a:r>
            <a:r>
              <a:rPr lang="en-US" sz="3600" b="1" i="1" u="sng" dirty="0" smtClean="0"/>
              <a:t>Helpful Resources</a:t>
            </a:r>
            <a:endParaRPr lang="en-US" sz="3600" b="1" i="1" u="sng" dirty="0"/>
          </a:p>
        </p:txBody>
      </p:sp>
      <p:cxnSp>
        <p:nvCxnSpPr>
          <p:cNvPr id="6" name="Straight Arrow Connector 5"/>
          <p:cNvCxnSpPr/>
          <p:nvPr/>
        </p:nvCxnSpPr>
        <p:spPr>
          <a:xfrm flipH="1">
            <a:off x="2918892" y="2938463"/>
            <a:ext cx="770240" cy="498420"/>
          </a:xfrm>
          <a:prstGeom prst="straightConnector1">
            <a:avLst/>
          </a:prstGeom>
          <a:ln w="762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1608084" y="4127421"/>
            <a:ext cx="2022528" cy="0"/>
          </a:xfrm>
          <a:prstGeom prst="straightConnector1">
            <a:avLst/>
          </a:prstGeom>
          <a:ln w="762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2207172" y="4997669"/>
            <a:ext cx="1423440" cy="133490"/>
          </a:xfrm>
          <a:prstGeom prst="straightConnector1">
            <a:avLst/>
          </a:prstGeom>
          <a:ln w="76200">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899547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444"/>
            <a:ext cx="9144000" cy="6877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46841" y="4591050"/>
            <a:ext cx="1568058" cy="1569660"/>
          </a:xfrm>
          <a:prstGeom prst="rect">
            <a:avLst/>
          </a:prstGeom>
          <a:noFill/>
        </p:spPr>
        <p:txBody>
          <a:bodyPr wrap="none" rtlCol="0">
            <a:spAutoFit/>
          </a:bodyPr>
          <a:lstStyle/>
          <a:p>
            <a:r>
              <a:rPr lang="en-US" sz="9600" b="1" dirty="0" smtClean="0"/>
              <a:t>D2</a:t>
            </a:r>
            <a:endParaRPr lang="en-US" sz="9600" b="1" dirty="0"/>
          </a:p>
        </p:txBody>
      </p:sp>
      <p:sp>
        <p:nvSpPr>
          <p:cNvPr id="6" name="Rounded Rectangle 5"/>
          <p:cNvSpPr/>
          <p:nvPr/>
        </p:nvSpPr>
        <p:spPr>
          <a:xfrm>
            <a:off x="2376899" y="38888"/>
            <a:ext cx="2648606" cy="6858000"/>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2065031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124" y="0"/>
            <a:ext cx="250980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537CC710-C139-134D-BCAE-BAD71A1747D8}" type="slidenum">
              <a:rPr lang="en-US" smtClean="0"/>
              <a:t>92</a:t>
            </a:fld>
            <a:endParaRPr lang="en-US" dirty="0"/>
          </a:p>
        </p:txBody>
      </p:sp>
      <p:sp>
        <p:nvSpPr>
          <p:cNvPr id="4" name="TextBox 3"/>
          <p:cNvSpPr txBox="1"/>
          <p:nvPr/>
        </p:nvSpPr>
        <p:spPr>
          <a:xfrm>
            <a:off x="3058510" y="207458"/>
            <a:ext cx="5659821" cy="2308324"/>
          </a:xfrm>
          <a:prstGeom prst="rect">
            <a:avLst/>
          </a:prstGeom>
          <a:noFill/>
        </p:spPr>
        <p:txBody>
          <a:bodyPr wrap="square" rtlCol="0">
            <a:spAutoFit/>
          </a:bodyPr>
          <a:lstStyle/>
          <a:p>
            <a:r>
              <a:rPr lang="en-US" sz="4800" b="1" dirty="0" smtClean="0">
                <a:effectLst>
                  <a:outerShdw blurRad="38100" dist="38100" dir="2700000" algn="tl">
                    <a:srgbClr val="000000">
                      <a:alpha val="43137"/>
                    </a:srgbClr>
                  </a:outerShdw>
                </a:effectLst>
              </a:rPr>
              <a:t>DIMENSION TWO: </a:t>
            </a:r>
            <a:r>
              <a:rPr lang="en-US" sz="4800" b="1" i="1" dirty="0" smtClean="0">
                <a:effectLst>
                  <a:outerShdw blurRad="38100" dist="38100" dir="2700000" algn="tl">
                    <a:srgbClr val="000000">
                      <a:alpha val="43137"/>
                    </a:srgbClr>
                  </a:outerShdw>
                </a:effectLst>
              </a:rPr>
              <a:t>Applying Disciplinary Concepts and Tools</a:t>
            </a:r>
            <a:endParaRPr lang="en-US" sz="4800" b="1" i="1" dirty="0">
              <a:effectLst>
                <a:outerShdw blurRad="38100" dist="38100" dir="2700000" algn="tl">
                  <a:srgbClr val="000000">
                    <a:alpha val="43137"/>
                  </a:srgbClr>
                </a:outerShdw>
              </a:effectLst>
            </a:endParaRPr>
          </a:p>
        </p:txBody>
      </p:sp>
      <p:sp>
        <p:nvSpPr>
          <p:cNvPr id="5" name="TextBox 4"/>
          <p:cNvSpPr txBox="1"/>
          <p:nvPr/>
        </p:nvSpPr>
        <p:spPr>
          <a:xfrm>
            <a:off x="3991088" y="2626141"/>
            <a:ext cx="5067409" cy="3416320"/>
          </a:xfrm>
          <a:prstGeom prst="rect">
            <a:avLst/>
          </a:prstGeom>
          <a:noFill/>
        </p:spPr>
        <p:txBody>
          <a:bodyPr wrap="square" rtlCol="0">
            <a:spAutoFit/>
          </a:bodyPr>
          <a:lstStyle/>
          <a:p>
            <a:pPr marL="457200" indent="-457200">
              <a:buFont typeface="Arial" panose="020B0604020202020204" pitchFamily="34" charset="0"/>
              <a:buChar char="•"/>
            </a:pPr>
            <a:r>
              <a:rPr lang="en-US" sz="5400" b="1" dirty="0" smtClean="0"/>
              <a:t>CIVICS</a:t>
            </a:r>
          </a:p>
          <a:p>
            <a:pPr marL="457200" indent="-457200">
              <a:buFont typeface="Arial" panose="020B0604020202020204" pitchFamily="34" charset="0"/>
              <a:buChar char="•"/>
            </a:pPr>
            <a:r>
              <a:rPr lang="en-US" sz="5400" b="1" dirty="0"/>
              <a:t>GEOGRAPHY</a:t>
            </a:r>
          </a:p>
          <a:p>
            <a:pPr marL="457200" indent="-457200">
              <a:buFont typeface="Arial" panose="020B0604020202020204" pitchFamily="34" charset="0"/>
              <a:buChar char="•"/>
            </a:pPr>
            <a:r>
              <a:rPr lang="en-US" sz="5400" b="1" dirty="0" smtClean="0"/>
              <a:t>ECONOMICS</a:t>
            </a:r>
          </a:p>
          <a:p>
            <a:pPr marL="457200" indent="-457200">
              <a:buFont typeface="Arial" panose="020B0604020202020204" pitchFamily="34" charset="0"/>
              <a:buChar char="•"/>
            </a:pPr>
            <a:r>
              <a:rPr lang="en-US" sz="5400" b="1" dirty="0" smtClean="0"/>
              <a:t>HISTORY</a:t>
            </a:r>
            <a:endParaRPr lang="en-US" sz="5400" b="1" dirty="0"/>
          </a:p>
        </p:txBody>
      </p:sp>
      <p:cxnSp>
        <p:nvCxnSpPr>
          <p:cNvPr id="7" name="Straight Arrow Connector 6"/>
          <p:cNvCxnSpPr/>
          <p:nvPr/>
        </p:nvCxnSpPr>
        <p:spPr>
          <a:xfrm flipH="1" flipV="1">
            <a:off x="2468512" y="2853559"/>
            <a:ext cx="1718441" cy="268013"/>
          </a:xfrm>
          <a:prstGeom prst="straightConnector1">
            <a:avLst/>
          </a:prstGeom>
          <a:ln w="762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2468511" y="3888827"/>
            <a:ext cx="1718442" cy="1"/>
          </a:xfrm>
          <a:prstGeom prst="straightConnector1">
            <a:avLst/>
          </a:prstGeom>
          <a:ln w="762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2468511" y="4671850"/>
            <a:ext cx="1718442" cy="199695"/>
          </a:xfrm>
          <a:prstGeom prst="straightConnector1">
            <a:avLst/>
          </a:prstGeom>
          <a:ln w="762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2468512" y="5565229"/>
            <a:ext cx="1718441" cy="199695"/>
          </a:xfrm>
          <a:prstGeom prst="straightConnector1">
            <a:avLst/>
          </a:prstGeom>
          <a:ln w="76200">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662529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par>
                                <p:cTn id="11" presetID="21" presetClass="entr" presetSubtype="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2000"/>
                                        <p:tgtEl>
                                          <p:spTgt spid="8"/>
                                        </p:tgtEl>
                                      </p:cBhvr>
                                    </p:animEffect>
                                  </p:childTnLst>
                                </p:cTn>
                              </p:par>
                              <p:par>
                                <p:cTn id="14" presetID="21" presetClass="entr" presetSubtype="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heel(1)">
                                      <p:cBhvr>
                                        <p:cTn id="16" dur="2000"/>
                                        <p:tgtEl>
                                          <p:spTgt spid="10"/>
                                        </p:tgtEl>
                                      </p:cBhvr>
                                    </p:animEffect>
                                  </p:childTnLst>
                                </p:cTn>
                              </p:par>
                              <p:par>
                                <p:cTn id="17" presetID="21" presetClass="entr" presetSubtype="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heel(1)">
                                      <p:cBhvr>
                                        <p:cTn id="1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descr="historypathway.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58875"/>
            <a:ext cx="9144000"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9"/>
          <p:cNvSpPr>
            <a:spLocks noChangeArrowheads="1"/>
          </p:cNvSpPr>
          <p:nvPr/>
        </p:nvSpPr>
        <p:spPr bwMode="auto">
          <a:xfrm>
            <a:off x="884238" y="334963"/>
            <a:ext cx="73755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400">
                <a:solidFill>
                  <a:srgbClr val="6B2C83"/>
                </a:solidFill>
              </a:rPr>
              <a:t>History K-12 Pathway</a:t>
            </a:r>
          </a:p>
        </p:txBody>
      </p:sp>
    </p:spTree>
    <p:extLst>
      <p:ext uri="{BB962C8B-B14F-4D97-AF65-F5344CB8AC3E}">
        <p14:creationId xmlns:p14="http://schemas.microsoft.com/office/powerpoint/2010/main" val="2422607472"/>
      </p:ext>
    </p:extLst>
  </p:cSld>
  <p:clrMapOvr>
    <a:masterClrMapping/>
  </p:clrMapOvr>
  <p:transition spd="slow">
    <p:randomBar dir="vert"/>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59" y="-63560"/>
            <a:ext cx="9254359" cy="6960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062952" y="4882545"/>
            <a:ext cx="1558440" cy="1569660"/>
          </a:xfrm>
          <a:prstGeom prst="rect">
            <a:avLst/>
          </a:prstGeom>
          <a:noFill/>
        </p:spPr>
        <p:txBody>
          <a:bodyPr wrap="none" rtlCol="0">
            <a:spAutoFit/>
          </a:bodyPr>
          <a:lstStyle/>
          <a:p>
            <a:r>
              <a:rPr lang="en-US" sz="9600" b="1" dirty="0" smtClean="0"/>
              <a:t>D3</a:t>
            </a:r>
            <a:endParaRPr lang="en-US" sz="9600" b="1" dirty="0"/>
          </a:p>
        </p:txBody>
      </p:sp>
      <p:sp>
        <p:nvSpPr>
          <p:cNvPr id="5" name="Rounded Rectangle 4"/>
          <p:cNvSpPr/>
          <p:nvPr/>
        </p:nvSpPr>
        <p:spPr>
          <a:xfrm>
            <a:off x="4729656" y="0"/>
            <a:ext cx="2033751" cy="6716110"/>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37776101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7CC710-C139-134D-BCAE-BAD71A1747D8}" type="slidenum">
              <a:rPr lang="en-US" smtClean="0"/>
              <a:t>95</a:t>
            </a:fld>
            <a:endParaRPr lang="en-US" dirty="0"/>
          </a:p>
        </p:txBody>
      </p:sp>
      <p:sp>
        <p:nvSpPr>
          <p:cNvPr id="4" name="TextBox 3"/>
          <p:cNvSpPr txBox="1"/>
          <p:nvPr/>
        </p:nvSpPr>
        <p:spPr>
          <a:xfrm>
            <a:off x="3058510" y="207457"/>
            <a:ext cx="5659821" cy="2308324"/>
          </a:xfrm>
          <a:prstGeom prst="rect">
            <a:avLst/>
          </a:prstGeom>
          <a:noFill/>
        </p:spPr>
        <p:txBody>
          <a:bodyPr wrap="square" rtlCol="0">
            <a:spAutoFit/>
          </a:bodyPr>
          <a:lstStyle/>
          <a:p>
            <a:r>
              <a:rPr lang="en-US" sz="4800" b="1" dirty="0" smtClean="0">
                <a:effectLst>
                  <a:outerShdw blurRad="38100" dist="38100" dir="2700000" algn="tl">
                    <a:srgbClr val="000000">
                      <a:alpha val="43137"/>
                    </a:srgbClr>
                  </a:outerShdw>
                </a:effectLst>
              </a:rPr>
              <a:t>DIMENSION THREE: </a:t>
            </a:r>
            <a:r>
              <a:rPr lang="en-US" sz="4800" b="1" i="1" dirty="0" smtClean="0">
                <a:effectLst>
                  <a:outerShdw blurRad="38100" dist="38100" dir="2700000" algn="tl">
                    <a:srgbClr val="000000">
                      <a:alpha val="43137"/>
                    </a:srgbClr>
                  </a:outerShdw>
                </a:effectLst>
              </a:rPr>
              <a:t>Evaluating Sources and Using Evidence</a:t>
            </a:r>
            <a:endParaRPr lang="en-US" sz="4800" b="1" i="1" dirty="0">
              <a:effectLst>
                <a:outerShdw blurRad="38100" dist="38100" dir="2700000" algn="tl">
                  <a:srgbClr val="000000">
                    <a:alpha val="43137"/>
                  </a:srgbClr>
                </a:outerShdw>
              </a:effectLst>
            </a:endParaRPr>
          </a:p>
        </p:txBody>
      </p:sp>
      <p:sp>
        <p:nvSpPr>
          <p:cNvPr id="5" name="TextBox 4"/>
          <p:cNvSpPr txBox="1"/>
          <p:nvPr/>
        </p:nvSpPr>
        <p:spPr>
          <a:xfrm>
            <a:off x="2459421" y="2603675"/>
            <a:ext cx="6385034" cy="3416320"/>
          </a:xfrm>
          <a:prstGeom prst="rect">
            <a:avLst/>
          </a:prstGeom>
          <a:noFill/>
        </p:spPr>
        <p:txBody>
          <a:bodyPr wrap="square" rtlCol="0">
            <a:spAutoFit/>
          </a:bodyPr>
          <a:lstStyle/>
          <a:p>
            <a:pPr marL="457200" indent="-457200">
              <a:buFont typeface="Arial" panose="020B0604020202020204" pitchFamily="34" charset="0"/>
              <a:buChar char="•"/>
            </a:pPr>
            <a:r>
              <a:rPr lang="en-US" sz="5400" b="1" dirty="0" smtClean="0"/>
              <a:t>Gathering and Evaluating Sources</a:t>
            </a:r>
          </a:p>
          <a:p>
            <a:pPr marL="457200" indent="-457200">
              <a:buFont typeface="Arial" panose="020B0604020202020204" pitchFamily="34" charset="0"/>
              <a:buChar char="•"/>
            </a:pPr>
            <a:r>
              <a:rPr lang="en-US" sz="5400" b="1" dirty="0" smtClean="0"/>
              <a:t>Developing Claims Using Evidence</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022" y="207457"/>
            <a:ext cx="1859509" cy="6625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flipH="1">
            <a:off x="1387776" y="3053257"/>
            <a:ext cx="1276596" cy="210205"/>
          </a:xfrm>
          <a:prstGeom prst="straightConnector1">
            <a:avLst/>
          </a:prstGeom>
          <a:ln w="762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1513490" y="4734912"/>
            <a:ext cx="1150882" cy="830316"/>
          </a:xfrm>
          <a:prstGeom prst="straightConnector1">
            <a:avLst/>
          </a:prstGeom>
          <a:ln w="76200">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089944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1" presetClass="entr" presetSubtype="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1)">
                                      <p:cBhvr>
                                        <p:cTn id="23" dur="2000"/>
                                        <p:tgtEl>
                                          <p:spTgt spid="6"/>
                                        </p:tgtEl>
                                      </p:cBhvr>
                                    </p:animEffect>
                                  </p:childTnLst>
                                </p:cTn>
                              </p:par>
                              <p:par>
                                <p:cTn id="24" presetID="21" presetClass="entr" presetSubtype="1"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heel(1)">
                                      <p:cBhvr>
                                        <p:cTn id="2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444"/>
            <a:ext cx="9144000" cy="6877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42234" y="4827533"/>
            <a:ext cx="1638590" cy="1569660"/>
          </a:xfrm>
          <a:prstGeom prst="rect">
            <a:avLst/>
          </a:prstGeom>
          <a:noFill/>
        </p:spPr>
        <p:txBody>
          <a:bodyPr wrap="none" rtlCol="0">
            <a:spAutoFit/>
          </a:bodyPr>
          <a:lstStyle/>
          <a:p>
            <a:r>
              <a:rPr lang="en-US" sz="9600" b="1" dirty="0" smtClean="0"/>
              <a:t>D4</a:t>
            </a:r>
            <a:endParaRPr lang="en-US" sz="9600" b="1" dirty="0"/>
          </a:p>
        </p:txBody>
      </p:sp>
      <p:sp>
        <p:nvSpPr>
          <p:cNvPr id="5" name="Rounded Rectangle 4"/>
          <p:cNvSpPr/>
          <p:nvPr/>
        </p:nvSpPr>
        <p:spPr>
          <a:xfrm>
            <a:off x="6337226" y="346842"/>
            <a:ext cx="2648606" cy="4480691"/>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10521563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7CC710-C139-134D-BCAE-BAD71A1747D8}" type="slidenum">
              <a:rPr lang="en-US" smtClean="0"/>
              <a:t>97</a:t>
            </a:fld>
            <a:endParaRPr lang="en-US" dirty="0"/>
          </a:p>
        </p:txBody>
      </p:sp>
      <p:sp>
        <p:nvSpPr>
          <p:cNvPr id="4" name="TextBox 3"/>
          <p:cNvSpPr txBox="1"/>
          <p:nvPr/>
        </p:nvSpPr>
        <p:spPr>
          <a:xfrm>
            <a:off x="2648608" y="207457"/>
            <a:ext cx="6495392" cy="2862322"/>
          </a:xfrm>
          <a:prstGeom prst="rect">
            <a:avLst/>
          </a:prstGeom>
          <a:noFill/>
        </p:spPr>
        <p:txBody>
          <a:bodyPr wrap="square" rtlCol="0">
            <a:spAutoFit/>
          </a:bodyPr>
          <a:lstStyle/>
          <a:p>
            <a:r>
              <a:rPr lang="en-US" sz="4800" b="1" dirty="0" smtClean="0">
                <a:effectLst>
                  <a:outerShdw blurRad="38100" dist="38100" dir="2700000" algn="tl">
                    <a:srgbClr val="000000">
                      <a:alpha val="43137"/>
                    </a:srgbClr>
                  </a:outerShdw>
                </a:effectLst>
              </a:rPr>
              <a:t>DIMENSION FOUR: </a:t>
            </a:r>
            <a:r>
              <a:rPr lang="en-US" sz="4400" b="1" i="1" dirty="0" smtClean="0">
                <a:effectLst>
                  <a:outerShdw blurRad="38100" dist="38100" dir="2700000" algn="tl">
                    <a:srgbClr val="000000">
                      <a:alpha val="43137"/>
                    </a:srgbClr>
                  </a:outerShdw>
                </a:effectLst>
              </a:rPr>
              <a:t>Communicating Conclusions and </a:t>
            </a:r>
          </a:p>
          <a:p>
            <a:r>
              <a:rPr lang="en-US" sz="4400" b="1" i="1" dirty="0" smtClean="0">
                <a:effectLst>
                  <a:outerShdw blurRad="38100" dist="38100" dir="2700000" algn="tl">
                    <a:srgbClr val="000000">
                      <a:alpha val="43137"/>
                    </a:srgbClr>
                  </a:outerShdw>
                </a:effectLst>
              </a:rPr>
              <a:t>Taking Informed Action</a:t>
            </a:r>
            <a:endParaRPr lang="en-US" sz="4400" b="1" i="1" dirty="0">
              <a:effectLst>
                <a:outerShdw blurRad="38100" dist="38100" dir="2700000" algn="tl">
                  <a:srgbClr val="000000">
                    <a:alpha val="43137"/>
                  </a:srgbClr>
                </a:outerShdw>
              </a:effectLst>
            </a:endParaRPr>
          </a:p>
        </p:txBody>
      </p:sp>
      <p:sp>
        <p:nvSpPr>
          <p:cNvPr id="5" name="TextBox 4"/>
          <p:cNvSpPr txBox="1"/>
          <p:nvPr/>
        </p:nvSpPr>
        <p:spPr>
          <a:xfrm>
            <a:off x="2534002" y="3187000"/>
            <a:ext cx="6385034" cy="2800767"/>
          </a:xfrm>
          <a:prstGeom prst="rect">
            <a:avLst/>
          </a:prstGeom>
          <a:noFill/>
        </p:spPr>
        <p:txBody>
          <a:bodyPr wrap="square" rtlCol="0">
            <a:spAutoFit/>
          </a:bodyPr>
          <a:lstStyle/>
          <a:p>
            <a:pPr marL="457200" indent="-457200">
              <a:buFont typeface="Arial" panose="020B0604020202020204" pitchFamily="34" charset="0"/>
              <a:buChar char="•"/>
            </a:pPr>
            <a:r>
              <a:rPr lang="en-US" sz="4400" b="1" dirty="0" smtClean="0"/>
              <a:t>Communicating Conclusions</a:t>
            </a:r>
          </a:p>
          <a:p>
            <a:pPr marL="457200" indent="-457200">
              <a:buFont typeface="Arial" panose="020B0604020202020204" pitchFamily="34" charset="0"/>
              <a:buChar char="•"/>
            </a:pPr>
            <a:r>
              <a:rPr lang="en-US" sz="4400" b="1" dirty="0" smtClean="0"/>
              <a:t>Critiquing Conclusions</a:t>
            </a:r>
          </a:p>
          <a:p>
            <a:pPr marL="457200" indent="-457200">
              <a:buFont typeface="Arial" panose="020B0604020202020204" pitchFamily="34" charset="0"/>
              <a:buChar char="•"/>
            </a:pPr>
            <a:r>
              <a:rPr lang="en-US" sz="4400" b="1" dirty="0" smtClean="0"/>
              <a:t>Taking Informed Action</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34" y="570063"/>
            <a:ext cx="2386468" cy="4632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flipH="1">
            <a:off x="1576552" y="3578772"/>
            <a:ext cx="1072056" cy="704191"/>
          </a:xfrm>
          <a:prstGeom prst="straightConnector1">
            <a:avLst/>
          </a:prstGeom>
          <a:ln w="762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1970690" y="3421117"/>
            <a:ext cx="746236" cy="1429407"/>
          </a:xfrm>
          <a:prstGeom prst="straightConnector1">
            <a:avLst/>
          </a:prstGeom>
          <a:ln w="762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599090" y="3767959"/>
            <a:ext cx="2117836" cy="1823542"/>
          </a:xfrm>
          <a:prstGeom prst="straightConnector1">
            <a:avLst/>
          </a:prstGeom>
          <a:ln w="76200">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65143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21" presetClass="entr" presetSubtype="1"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par>
                                <p:cTn id="13" presetID="21" presetClass="entr" presetSubtype="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2000"/>
                                        <p:tgtEl>
                                          <p:spTgt spid="10"/>
                                        </p:tgtEl>
                                      </p:cBhvr>
                                    </p:animEffect>
                                  </p:childTnLst>
                                </p:cTn>
                              </p:par>
                              <p:par>
                                <p:cTn id="16" presetID="21" presetClass="entr" presetSubtype="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114" y="5119255"/>
            <a:ext cx="1351250" cy="1676400"/>
          </a:xfrm>
          <a:prstGeom prst="rect">
            <a:avLst/>
          </a:prstGeom>
        </p:spPr>
      </p:pic>
    </p:spTree>
    <p:extLst>
      <p:ext uri="{BB962C8B-B14F-4D97-AF65-F5344CB8AC3E}">
        <p14:creationId xmlns:p14="http://schemas.microsoft.com/office/powerpoint/2010/main" val="11147066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586" y="0"/>
            <a:ext cx="6921062" cy="5190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8928" y="897203"/>
            <a:ext cx="1575072" cy="1954080"/>
          </a:xfrm>
          <a:prstGeom prst="rect">
            <a:avLst/>
          </a:prstGeom>
        </p:spPr>
      </p:pic>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l="9148" t="41579" r="73904" b="35817"/>
          <a:stretch>
            <a:fillRect/>
          </a:stretch>
        </p:blipFill>
        <p:spPr bwMode="auto">
          <a:xfrm>
            <a:off x="1105745" y="1181070"/>
            <a:ext cx="760582" cy="819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l="31865" t="36987" r="51712" b="41113"/>
          <a:stretch>
            <a:fillRect/>
          </a:stretch>
        </p:blipFill>
        <p:spPr bwMode="auto">
          <a:xfrm>
            <a:off x="1103586" y="2001042"/>
            <a:ext cx="762741" cy="819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l="54738" t="37114" r="29601" b="41992"/>
          <a:stretch>
            <a:fillRect/>
          </a:stretch>
        </p:blipFill>
        <p:spPr bwMode="auto">
          <a:xfrm>
            <a:off x="1103585" y="2821013"/>
            <a:ext cx="762742" cy="819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rcRect l="77371" t="42603" r="6889" b="36406"/>
          <a:stretch>
            <a:fillRect/>
          </a:stretch>
        </p:blipFill>
        <p:spPr bwMode="auto">
          <a:xfrm>
            <a:off x="1105746" y="3599355"/>
            <a:ext cx="760581" cy="819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34636" y="4427838"/>
            <a:ext cx="9109364" cy="2051789"/>
          </a:xfrm>
          <a:solidFill>
            <a:schemeClr val="bg1"/>
          </a:solidFill>
        </p:spPr>
        <p:txBody>
          <a:bodyPr>
            <a:noAutofit/>
          </a:bodyPr>
          <a:lstStyle/>
          <a:p>
            <a:r>
              <a:rPr lang="en-US" sz="3200" dirty="0" smtClean="0"/>
              <a:t>Where do you see each of the four dimensions from the C3 Framework in the </a:t>
            </a:r>
            <a:r>
              <a:rPr lang="en-US" sz="3200" i="1" dirty="0" smtClean="0"/>
              <a:t>Framework for Teaching?  </a:t>
            </a:r>
          </a:p>
          <a:p>
            <a:r>
              <a:rPr lang="en-US" sz="3200" dirty="0" smtClean="0"/>
              <a:t>Review pages 37-42 to compare 1A, 1D, 3B, 3C</a:t>
            </a:r>
            <a:endParaRPr lang="en-US" sz="3200" dirty="0"/>
          </a:p>
        </p:txBody>
      </p:sp>
    </p:spTree>
    <p:extLst>
      <p:ext uri="{BB962C8B-B14F-4D97-AF65-F5344CB8AC3E}">
        <p14:creationId xmlns:p14="http://schemas.microsoft.com/office/powerpoint/2010/main" val="378961142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24159</TotalTime>
  <Words>5539</Words>
  <Application>Microsoft Office PowerPoint</Application>
  <PresentationFormat>On-screen Show (4:3)</PresentationFormat>
  <Paragraphs>1053</Paragraphs>
  <Slides>113</Slides>
  <Notes>69</Notes>
  <HiddenSlides>0</HiddenSlides>
  <MMClips>0</MMClips>
  <ScaleCrop>false</ScaleCrop>
  <HeadingPairs>
    <vt:vector size="4" baseType="variant">
      <vt:variant>
        <vt:lpstr>Theme</vt:lpstr>
      </vt:variant>
      <vt:variant>
        <vt:i4>1</vt:i4>
      </vt:variant>
      <vt:variant>
        <vt:lpstr>Slide Titles</vt:lpstr>
      </vt:variant>
      <vt:variant>
        <vt:i4>113</vt:i4>
      </vt:variant>
    </vt:vector>
  </HeadingPairs>
  <TitlesOfParts>
    <vt:vector size="114" baseType="lpstr">
      <vt:lpstr>Waveform</vt:lpstr>
      <vt:lpstr>CKEC Instructional Support Leadership Network  </vt:lpstr>
      <vt:lpstr>CKEC ISLN Facilitation Team</vt:lpstr>
      <vt:lpstr>PowerPoint Presentation</vt:lpstr>
      <vt:lpstr>     Norms</vt:lpstr>
      <vt:lpstr>ISLN Meeting     IMPORTANT NOTES</vt:lpstr>
      <vt:lpstr>PowerPoint Presentation</vt:lpstr>
      <vt:lpstr>Pillars again</vt:lpstr>
      <vt:lpstr>Building Capacity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PGES Sources of Evidence</vt:lpstr>
      <vt:lpstr>PowerPoint Presentation</vt:lpstr>
      <vt:lpstr>Measures of Effective Teaching (MET) Project</vt:lpstr>
      <vt:lpstr>Evidence of Effective Teaching (MET) Project Results</vt:lpstr>
      <vt:lpstr>It was only when I discovered that feedback was most powerful when it was from the student to the teacher that I started to understand it better.        - J. Hattie</vt:lpstr>
      <vt:lpstr>PowerPoint Presentation</vt:lpstr>
      <vt:lpstr>PowerPoint Presentation</vt:lpstr>
      <vt:lpstr>SO WHAT DOES THIS MEAN?</vt:lpstr>
      <vt:lpstr>PowerPoint Presentation</vt:lpstr>
      <vt:lpstr>The Student Voice Survey - </vt:lpstr>
      <vt:lpstr>Kentucky’s Administration  of the      Student Voice Survey  </vt:lpstr>
      <vt:lpstr>KY is administering an abbreviated version of the Tripod Survey </vt:lpstr>
      <vt:lpstr>PowerPoint Presentation</vt:lpstr>
      <vt:lpstr>KY’s Administration of the Survey :</vt:lpstr>
      <vt:lpstr>Guidance for Survey Implementation</vt:lpstr>
      <vt:lpstr>Guidance for Survey Implementation</vt:lpstr>
      <vt:lpstr>K-2 Survey Protocol</vt:lpstr>
      <vt:lpstr>K-2 Survey Protocol</vt:lpstr>
      <vt:lpstr>Connections</vt:lpstr>
      <vt:lpstr>PowerPoint Presentation</vt:lpstr>
      <vt:lpstr>PowerPoint Presentation</vt:lpstr>
      <vt:lpstr>PowerPoint Presentation</vt:lpstr>
      <vt:lpstr> Now you know… - the value of student perception data. -  how student perception data ties to     the Framework for Teaching. </vt:lpstr>
      <vt:lpstr> Educator Development area of CIITS</vt:lpstr>
      <vt:lpstr>Student Perception Results</vt:lpstr>
      <vt:lpstr>Examining Survey Results</vt:lpstr>
      <vt:lpstr>Examining Survey Results</vt:lpstr>
      <vt:lpstr>Examining Survey Results</vt:lpstr>
      <vt:lpstr>Examining Survey Results</vt:lpstr>
      <vt:lpstr>PowerPoint Presentation</vt:lpstr>
      <vt:lpstr>My PD Profile</vt:lpstr>
      <vt:lpstr> Using CIITS to Address Areas for Growth</vt:lpstr>
      <vt:lpstr>PowerPoint Presentation</vt:lpstr>
      <vt:lpstr>PowerPoint Presentation</vt:lpstr>
      <vt:lpstr>PowerPoint Presentation</vt:lpstr>
      <vt:lpstr>PowerPoint Presentation</vt:lpstr>
      <vt:lpstr>PowerPoint Presentation</vt:lpstr>
      <vt:lpstr>Viewing Student Voice Survey Results-Teacher</vt:lpstr>
      <vt:lpstr>Accessing Student Voice  Survey Results         </vt:lpstr>
      <vt:lpstr>PD 360 Focus Area for Framework How can these results inform a teacher’s professional learning?</vt:lpstr>
      <vt:lpstr>Contact Information</vt:lpstr>
      <vt:lpstr>Concurrent Sessions</vt:lpstr>
      <vt:lpstr>Science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Concurrent Sessions</vt:lpstr>
      <vt:lpstr>PowerPoint Presentation</vt:lpstr>
      <vt:lpstr> Kentucky Leadership Networks  for Social Studies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Thinking Like A Historian…</vt:lpstr>
      <vt:lpstr>Thinking Like A Historian</vt:lpstr>
      <vt:lpstr>PowerPoint Presentation</vt:lpstr>
      <vt:lpstr>Concurrent Sessions</vt:lpstr>
      <vt:lpstr>ANALYZING STUDENT WORK</vt:lpstr>
      <vt:lpstr>TUNING PROTOCOL</vt:lpstr>
      <vt:lpstr>Literacy Design Collaborative</vt:lpstr>
      <vt:lpstr>Concurrent Sessions</vt:lpstr>
      <vt:lpstr>Wednesday, February 26  CKEC Certified Evaluation Plan Training NorthEast Christian Church 9:00am – 4:00pm</vt:lpstr>
      <vt:lpstr>     As we move into     2014…</vt:lpstr>
      <vt:lpstr>Please complete your (yellow) evaluation before you leave.   We need your feedback!</vt:lpstr>
      <vt:lpstr>CKEC Instructional Support Leadership Network 2013-2014 </vt:lpstr>
      <vt:lpstr>PowerPoint Presentation</vt:lpstr>
      <vt:lpstr>Thank you!   We’re excited to be your Facilitation Team and look forward to serving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 Williams</dc:creator>
  <cp:lastModifiedBy>dwaggon</cp:lastModifiedBy>
  <cp:revision>933</cp:revision>
  <cp:lastPrinted>2014-01-02T15:31:41Z</cp:lastPrinted>
  <dcterms:created xsi:type="dcterms:W3CDTF">2012-08-25T16:18:07Z</dcterms:created>
  <dcterms:modified xsi:type="dcterms:W3CDTF">2014-01-17T05:24:58Z</dcterms:modified>
</cp:coreProperties>
</file>