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334" r:id="rId4"/>
    <p:sldId id="300" r:id="rId5"/>
    <p:sldId id="301" r:id="rId6"/>
    <p:sldId id="283" r:id="rId7"/>
    <p:sldId id="282" r:id="rId8"/>
    <p:sldId id="284" r:id="rId9"/>
    <p:sldId id="319" r:id="rId10"/>
    <p:sldId id="318" r:id="rId11"/>
    <p:sldId id="303" r:id="rId12"/>
    <p:sldId id="293" r:id="rId13"/>
    <p:sldId id="302" r:id="rId14"/>
    <p:sldId id="335" r:id="rId15"/>
    <p:sldId id="327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6" autoAdjust="0"/>
  </p:normalViewPr>
  <p:slideViewPr>
    <p:cSldViewPr snapToGrid="0" snapToObjects="1"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8D55-DE63-4450-9347-055D6B9BD59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B0831-55B0-4C9B-B23D-65390956D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4070-182D-104C-9198-0384A805664E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EF609-F7D3-B749-A781-6B56C7178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8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Most of us would probably agree that understanding the new standards is</a:t>
            </a:r>
            <a:r>
              <a:rPr lang="en-US" altLang="en-US" baseline="0" dirty="0" smtClean="0"/>
              <a:t> not </a:t>
            </a:r>
            <a:r>
              <a:rPr lang="en-US" altLang="en-US" dirty="0" smtClean="0"/>
              <a:t>an easy process.  </a:t>
            </a:r>
          </a:p>
          <a:p>
            <a:r>
              <a:rPr lang="en-US" altLang="en-US" dirty="0" smtClean="0"/>
              <a:t>Now that we are going to give each other constructive feedback we may find that being told we could improve to be a bit disturbing.  </a:t>
            </a:r>
          </a:p>
          <a:p>
            <a:r>
              <a:rPr lang="en-US" altLang="en-US" dirty="0" smtClean="0"/>
              <a:t>How can we learn and grow without being disturbed?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4475B-FF5C-456D-8AC2-DAADC23872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amount of new information we each come in contact with daily is greater than at any time in history.  </a:t>
            </a:r>
          </a:p>
          <a:p>
            <a:r>
              <a:rPr lang="en-US" altLang="en-US" dirty="0" smtClean="0"/>
              <a:t>We can’t expect to keep doing things the same way and keep up, we have all ourselves to be disturbed so we can learn from one another.  </a:t>
            </a:r>
          </a:p>
          <a:p>
            <a:r>
              <a:rPr lang="en-US" altLang="en-US" dirty="0" smtClean="0"/>
              <a:t>This video shows how the world has already changed just in the time these young kids have been alive.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9E239-15C2-4BC3-92E3-5D39A8E52C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EF609-F7D3-B749-A781-6B56C71782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C7F21-85BE-4258-9158-92A8F3DA2629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69586-265A-47EA-AADE-DF8C79C5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6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i0iPphcgt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03"/>
            <a:ext cx="7772400" cy="9906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CKEC Social Studies Update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" y="3316305"/>
            <a:ext cx="1685535" cy="15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184" y="3316306"/>
            <a:ext cx="1977004" cy="14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1683" y="1189703"/>
            <a:ext cx="688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Debbie Waggoner, KDE Instructional Specialist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1690" y="1917290"/>
            <a:ext cx="3637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CKEC SS Network Meetings: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Tues Mar 24</a:t>
            </a:r>
            <a:r>
              <a:rPr lang="en-US" sz="24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Tues Apr 21</a:t>
            </a:r>
            <a:r>
              <a:rPr lang="en-US" sz="24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2015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0348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03" y="675943"/>
            <a:ext cx="9160003" cy="61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013" y="3126658"/>
            <a:ext cx="48964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Evaluate approaches to solve various economic problems and offer alternative solutions.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4013" y="1917290"/>
            <a:ext cx="390832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Explain how economic decisions are affected by opportunity cost.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4013" y="4758813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 smtClean="0"/>
              <a:t>HS3: Analyze marginal benefits and marginal costs of the solution for an economic issue. 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003" y="294403"/>
            <a:ext cx="914400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Anchor Standard #4 E</a:t>
            </a:r>
            <a:r>
              <a:rPr kumimoji="0" lang="en-U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conomic Decision Making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Analyze and explain how resource availability, opportunity cost, and incentives are an essential part of economic decision making.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2414673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27" grpId="0" animBg="1"/>
      <p:bldP spid="10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8835" y="34925"/>
            <a:ext cx="5712737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angla MN"/>
                <a:cs typeface="Bangla MN"/>
              </a:rPr>
              <a:t>CKEC Summer SS Network</a:t>
            </a:r>
            <a:endParaRPr lang="en-US" sz="3600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929547"/>
              </p:ext>
            </p:extLst>
          </p:nvPr>
        </p:nvGraphicFramePr>
        <p:xfrm>
          <a:off x="443620" y="1445034"/>
          <a:ext cx="8489673" cy="1219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60483"/>
                <a:gridCol w="2855263"/>
                <a:gridCol w="26739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Thurs.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June 11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Tues. July 21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Thurs. July 23rd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Curriculum</a:t>
                      </a:r>
                      <a:r>
                        <a:rPr lang="en-US" sz="2000" baseline="0" dirty="0" smtClean="0"/>
                        <a:t> Planning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Curriculum Planning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Joint</a:t>
                      </a:r>
                      <a:r>
                        <a:rPr lang="en-US" sz="2000" baseline="0" dirty="0" smtClean="0"/>
                        <a:t> Science and Social Studies LDC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10685" y="3250194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is your district team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going to attend?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8454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3491" y="2416627"/>
            <a:ext cx="3380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capacities are in place to make curricula decisions?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How </a:t>
            </a:r>
            <a:r>
              <a:rPr lang="en-US" sz="2800" dirty="0">
                <a:solidFill>
                  <a:schemeClr val="bg1"/>
                </a:solidFill>
              </a:rPr>
              <a:t>do we prepare our </a:t>
            </a:r>
            <a:r>
              <a:rPr lang="en-US" sz="2800" dirty="0" smtClean="0">
                <a:solidFill>
                  <a:schemeClr val="bg1"/>
                </a:solidFill>
              </a:rPr>
              <a:t>district, school, and team </a:t>
            </a:r>
            <a:r>
              <a:rPr lang="en-US" sz="2800" dirty="0">
                <a:solidFill>
                  <a:schemeClr val="bg1"/>
                </a:solidFill>
              </a:rPr>
              <a:t>to write SS curriculum?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330" y="283026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00228"/>
            <a:ext cx="5763491" cy="53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9289423">
            <a:off x="457172" y="3118200"/>
            <a:ext cx="47937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 a picture for your records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turn in once finished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88" y="1375610"/>
            <a:ext cx="43290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*Add District Name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147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8437"/>
            <a:ext cx="6553200" cy="8382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Kentucky Rising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02" y="996637"/>
            <a:ext cx="6553200" cy="5099363"/>
          </a:xfrm>
        </p:spPr>
        <p:txBody>
          <a:bodyPr/>
          <a:lstStyle/>
          <a:p>
            <a:r>
              <a:rPr lang="en-US" i="1" dirty="0" smtClean="0"/>
              <a:t>Kentucky Rising </a:t>
            </a:r>
            <a:r>
              <a:rPr lang="en-US" dirty="0" smtClean="0"/>
              <a:t>establishes criteria for a high school diploma, certificate, or endorsement that certifies a graduate meets the employment requirements of foreign industries that are directly investing in the state and industries that are creating trade with other countries.  </a:t>
            </a:r>
          </a:p>
          <a:p>
            <a:r>
              <a:rPr lang="en-US" dirty="0" smtClean="0"/>
              <a:t>By ensuring Kentucky’s workforce is an asset to global development, Kentucky can continue to create jobs for residents that grow the state’s economy.  “Global ready diploma”</a:t>
            </a:r>
          </a:p>
          <a:p>
            <a:r>
              <a:rPr lang="en-US" i="1" dirty="0" smtClean="0"/>
              <a:t>Kentucky </a:t>
            </a:r>
            <a:r>
              <a:rPr lang="en-US" i="1" dirty="0"/>
              <a:t>Rising</a:t>
            </a:r>
            <a:r>
              <a:rPr lang="en-US" dirty="0"/>
              <a:t> both supports and intersects with ALL content areas, </a:t>
            </a:r>
            <a:r>
              <a:rPr lang="en-US" u="sng" dirty="0"/>
              <a:t>especially social studies</a:t>
            </a:r>
            <a:r>
              <a:rPr lang="en-US" dirty="0"/>
              <a:t>. An emphasis on </a:t>
            </a:r>
            <a:r>
              <a:rPr lang="en-US" i="1" dirty="0"/>
              <a:t>Kentucky Rising</a:t>
            </a:r>
            <a:r>
              <a:rPr lang="en-US" dirty="0"/>
              <a:t> as an intentional focus aligns the rigor of KCAS, PGES, 21</a:t>
            </a:r>
            <a:r>
              <a:rPr lang="en-US" baseline="30000" dirty="0"/>
              <a:t>st</a:t>
            </a:r>
            <a:r>
              <a:rPr lang="en-US" dirty="0"/>
              <a:t> Century Skills and Program Reviews while developing a skilled and highly adaptable workforce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17920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35" y="-2"/>
            <a:ext cx="5849860" cy="68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2157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28712" y="290760"/>
            <a:ext cx="7167563" cy="53974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Focus on Inquiry enhances classroom practice…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6" y="1290638"/>
            <a:ext cx="9070974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35" y="1198594"/>
            <a:ext cx="4709386" cy="56594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2333" y="2625505"/>
            <a:ext cx="4309449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12332" y="2918233"/>
            <a:ext cx="3014805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12333" y="3212469"/>
            <a:ext cx="1801639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12334" y="4154032"/>
            <a:ext cx="3286408" cy="280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12332" y="4449777"/>
            <a:ext cx="1507402" cy="280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437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 Waggoners\AppData\Local\Microsoft\Windows Live Mail\WLMDSS.tmp\WLM7DA9.tmp\FullSizeRend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4742"/>
            <a:ext cx="9172833" cy="64032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51"/>
            <a:ext cx="9143999" cy="1484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BIG BLUE! #BBN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WeAreUK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PursuitOfPerfection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TimeForNINE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32" y="68995"/>
            <a:ext cx="7894618" cy="838200"/>
          </a:xfrm>
        </p:spPr>
        <p:txBody>
          <a:bodyPr/>
          <a:lstStyle/>
          <a:p>
            <a:pPr algn="ctr"/>
            <a:r>
              <a:rPr lang="en-US" dirty="0" smtClean="0"/>
              <a:t>Update on SS Standards </a:t>
            </a:r>
            <a:r>
              <a:rPr lang="en-US" sz="3600" dirty="0" smtClean="0"/>
              <a:t>(Mar. 2015)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7" y="907195"/>
            <a:ext cx="8824424" cy="49156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Revisions have been occurring as a result of public and focus group feedback.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The majority of responses (approx. 80%) were to make NO changes to the existing draft.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Supplementary resources (appendices) are in the works: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Curriculum considerations documents for K-8 (See Kindergarten copy)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High school suggested course options – tradition vs. integrated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K-2 Integrated unit samples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Glossary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Ky. BOE to have second read in June. 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Statement of Considerations presented in                                   August with KDE rationale regarding decisions around                   public feedback. </a:t>
            </a:r>
          </a:p>
          <a:p>
            <a:r>
              <a:rPr lang="en-US" sz="2200" b="1" u="sng" dirty="0" smtClean="0">
                <a:solidFill>
                  <a:srgbClr val="C00000"/>
                </a:solidFill>
                <a:latin typeface="Bangla MN"/>
                <a:cs typeface="Bangla MN"/>
              </a:rPr>
              <a:t>Implementation still planned for Fall 2015</a:t>
            </a:r>
            <a:endParaRPr lang="en-US" sz="2200" b="1" u="sng" dirty="0">
              <a:solidFill>
                <a:srgbClr val="C00000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4308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50" y="0"/>
            <a:ext cx="5658198" cy="68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02986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563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Are you Willing to Be Disturbed?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913393"/>
            <a:ext cx="8534400" cy="4343400"/>
          </a:xfrm>
        </p:spPr>
        <p:txBody>
          <a:bodyPr rtlCol="0"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Read the short one-page passage.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While reading</a:t>
            </a:r>
            <a:r>
              <a:rPr lang="en-US" b="1" i="1" dirty="0" smtClean="0"/>
              <a:t>, highlight the one statement </a:t>
            </a:r>
            <a:r>
              <a:rPr lang="en-US" dirty="0" smtClean="0"/>
              <a:t>that resonates with you.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Beginning with the person at your table whose birthday is closest to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Easter,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share your statement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 a table group discuss how this passage might be helpful as you distill content from the standards today, and as you go back and lead it in your district.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8229600" y="6019800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81D64CA7-00E3-4914-8C28-F59CA6A320BE}" type="slidenum">
              <a:rPr lang="en-US" altLang="en-US" sz="2000" b="1">
                <a:cs typeface="Arial" pitchFamily="34" charset="0"/>
              </a:rPr>
              <a:pPr algn="ctr" eaLnBrk="1" hangingPunct="1"/>
              <a:t>4</a:t>
            </a:fld>
            <a:endParaRPr lang="en-US" altLang="en-US" sz="2000" b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613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Are you Willing to Be Disturbed?</a:t>
            </a:r>
            <a:endParaRPr lang="en-US" sz="60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1" y="1905000"/>
            <a:ext cx="657583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Video Clip “I remember” by Intel</a:t>
            </a:r>
          </a:p>
          <a:p>
            <a:r>
              <a:rPr lang="en-US" altLang="en-US" u="sng" dirty="0" smtClean="0">
                <a:hlinkClick r:id="rId3"/>
              </a:rPr>
              <a:t>http://www.youtube.com/watch?v=8i0iPphcgtU</a:t>
            </a:r>
            <a:endParaRPr lang="en-US" altLang="en-US" u="sng" dirty="0" smtClean="0"/>
          </a:p>
          <a:p>
            <a:r>
              <a:rPr lang="en-US" altLang="en-US" dirty="0" smtClean="0"/>
              <a:t>Discuss with your table group the implications this </a:t>
            </a:r>
            <a:r>
              <a:rPr lang="en-US" altLang="en-US" b="1" i="1" dirty="0" smtClean="0"/>
              <a:t>video</a:t>
            </a:r>
            <a:r>
              <a:rPr lang="en-US" altLang="en-US" dirty="0" smtClean="0"/>
              <a:t> and the </a:t>
            </a:r>
            <a:r>
              <a:rPr lang="en-US" altLang="en-US" i="1" u="sng" dirty="0" smtClean="0"/>
              <a:t>Are you willing to be disturbed?</a:t>
            </a:r>
            <a:r>
              <a:rPr lang="en-US" altLang="en-US" dirty="0" smtClean="0"/>
              <a:t> passage have on:</a:t>
            </a:r>
          </a:p>
          <a:p>
            <a:pPr lvl="1"/>
            <a:r>
              <a:rPr lang="en-US" altLang="en-US" dirty="0" smtClean="0"/>
              <a:t>the need for the new focus on social studies standards for the next generation and </a:t>
            </a:r>
          </a:p>
          <a:p>
            <a:pPr lvl="1"/>
            <a:r>
              <a:rPr lang="en-US" altLang="en-US" dirty="0" smtClean="0"/>
              <a:t>your role as a social studies leader in your school and district to help prepare teachers for this shift…</a:t>
            </a:r>
            <a:endParaRPr lang="en-US" altLang="en-US" sz="2000" i="1" dirty="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8229600" y="6019800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3304CB88-FFA2-4CAD-8171-3249499C4A2E}" type="slidenum">
              <a:rPr lang="en-US" altLang="en-US" sz="2000" b="1">
                <a:cs typeface="Arial" pitchFamily="34" charset="0"/>
              </a:rPr>
              <a:pPr algn="ctr" eaLnBrk="1" hangingPunct="1"/>
              <a:t>5</a:t>
            </a:fld>
            <a:endParaRPr lang="en-US" altLang="en-US" sz="2000" b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88736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65" y="1257300"/>
            <a:ext cx="6553200" cy="838200"/>
          </a:xfrm>
        </p:spPr>
        <p:txBody>
          <a:bodyPr/>
          <a:lstStyle/>
          <a:p>
            <a:r>
              <a:rPr lang="en-US" sz="4000" dirty="0" smtClean="0">
                <a:latin typeface="Bangla MN"/>
                <a:cs typeface="Bangla MN"/>
              </a:rPr>
              <a:t>Target</a:t>
            </a:r>
            <a:endParaRPr lang="en-US" sz="40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0413"/>
            <a:ext cx="6553200" cy="43434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sz="3200" b="1" dirty="0">
                <a:latin typeface="Bangla MN"/>
                <a:cs typeface="Bangla MN"/>
              </a:rPr>
              <a:t>Participants can distill content from draft standards through a process for curricular design.</a:t>
            </a:r>
            <a:endParaRPr lang="en-US" sz="32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C:\Users\The Waggoners\AppData\Local\Microsoft\Windows\Temporary Internet Files\Content.IE5\Y8E0VLJN\targ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657" y="280713"/>
            <a:ext cx="1903000" cy="1953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04884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1992"/>
            <a:ext cx="65532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Bangla MN"/>
                <a:cs typeface="Bangla MN"/>
              </a:rPr>
              <a:t>Modeling a </a:t>
            </a:r>
            <a:r>
              <a:rPr lang="en-US" sz="40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Protocol</a:t>
            </a:r>
            <a:r>
              <a:rPr lang="en-US" sz="4000" b="1" dirty="0" smtClean="0">
                <a:latin typeface="Bangla MN"/>
                <a:cs typeface="Bangla MN"/>
              </a:rPr>
              <a:t> for Distilling Content from Standards</a:t>
            </a:r>
            <a:endParaRPr lang="en-US" sz="4000" b="1" dirty="0">
              <a:latin typeface="Bangla MN"/>
              <a:cs typeface="Bangla M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986" y="2289727"/>
            <a:ext cx="4489279" cy="2677656"/>
          </a:xfrm>
          <a:prstGeom prst="rect">
            <a:avLst/>
          </a:prstGeom>
          <a:solidFill>
            <a:schemeClr val="accent6"/>
          </a:solidFill>
          <a:ln w="381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Architecture Study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Anchor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Bangla MN"/>
                <a:cs typeface="Bangla MN"/>
              </a:rPr>
              <a:t>Grade-level Narrative</a:t>
            </a:r>
            <a:endParaRPr lang="en-US" sz="2800" dirty="0" smtClean="0">
              <a:solidFill>
                <a:schemeClr val="tx2"/>
              </a:solidFill>
              <a:latin typeface="Bangla MN"/>
              <a:cs typeface="Bangla MN"/>
            </a:endParaRP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Grade-level Standard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Context Examples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Connections</a:t>
            </a:r>
            <a:endParaRPr lang="en-US" sz="2800" dirty="0">
              <a:solidFill>
                <a:schemeClr val="tx2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157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42" y="25470"/>
            <a:ext cx="89280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Work through steps 1-8 </a:t>
            </a:r>
            <a:r>
              <a:rPr lang="en-US" sz="2800" b="1" dirty="0" smtClean="0">
                <a:solidFill>
                  <a:srgbClr val="F79646"/>
                </a:solidFill>
                <a:latin typeface="Bangla MN"/>
                <a:cs typeface="Bangla MN"/>
              </a:rPr>
              <a:t>of the PROTOCOL with your table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089" y="1622113"/>
            <a:ext cx="7604911" cy="523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1835886" y="1250551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7002230" y="1188980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2800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42" y="25470"/>
            <a:ext cx="89280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Work through steps 1-8 </a:t>
            </a:r>
            <a:r>
              <a:rPr lang="en-US" sz="2800" b="1" dirty="0" smtClean="0">
                <a:solidFill>
                  <a:srgbClr val="F79646"/>
                </a:solidFill>
                <a:latin typeface="Bangla MN"/>
                <a:cs typeface="Bangla MN"/>
              </a:rPr>
              <a:t>of the PROTOCOL with your table group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834" y="1970805"/>
            <a:ext cx="9210834" cy="44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7002230" y="1188980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835886" y="1250551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11424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 Studies.thmx</Template>
  <TotalTime>1916</TotalTime>
  <Words>753</Words>
  <Application>Microsoft Office PowerPoint</Application>
  <PresentationFormat>On-screen Show (4:3)</PresentationFormat>
  <Paragraphs>75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Social Studies</vt:lpstr>
      <vt:lpstr>CKEC Social Studies Update</vt:lpstr>
      <vt:lpstr>Update on SS Standards (Mar. 2015)</vt:lpstr>
      <vt:lpstr>Slide 3</vt:lpstr>
      <vt:lpstr>Are you Willing to Be Disturbed?</vt:lpstr>
      <vt:lpstr>Are you Willing to Be Disturbed?</vt:lpstr>
      <vt:lpstr>Target</vt:lpstr>
      <vt:lpstr>Modeling a Protocol for Distilling Content from Standards</vt:lpstr>
      <vt:lpstr>Slide 8</vt:lpstr>
      <vt:lpstr>Slide 9</vt:lpstr>
      <vt:lpstr>Slide 10</vt:lpstr>
      <vt:lpstr>CKEC Summer SS Network</vt:lpstr>
      <vt:lpstr>Slide 12</vt:lpstr>
      <vt:lpstr>Kentucky Rising</vt:lpstr>
      <vt:lpstr>Slide 14</vt:lpstr>
      <vt:lpstr>Focus on Inquiry enhances classroom practice…</vt:lpstr>
      <vt:lpstr>GO BIG BLUE! #BBN #WeAreUK #PursuitOfPerfection #TimeForNINE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 Ralston</dc:creator>
  <cp:lastModifiedBy>The Waggoners</cp:lastModifiedBy>
  <cp:revision>174</cp:revision>
  <dcterms:created xsi:type="dcterms:W3CDTF">2015-02-17T14:31:32Z</dcterms:created>
  <dcterms:modified xsi:type="dcterms:W3CDTF">2015-03-19T13:15:28Z</dcterms:modified>
</cp:coreProperties>
</file>