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76" r:id="rId3"/>
    <p:sldId id="256" r:id="rId4"/>
    <p:sldId id="271" r:id="rId5"/>
    <p:sldId id="272" r:id="rId6"/>
    <p:sldId id="273" r:id="rId7"/>
    <p:sldId id="274" r:id="rId8"/>
    <p:sldId id="277" r:id="rId9"/>
    <p:sldId id="278" r:id="rId10"/>
    <p:sldId id="279" r:id="rId11"/>
    <p:sldId id="258" r:id="rId12"/>
    <p:sldId id="259" r:id="rId13"/>
    <p:sldId id="268" r:id="rId14"/>
    <p:sldId id="260"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839E"/>
    <a:srgbClr val="FFFFE7"/>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sorterViewPr>
    <p:cViewPr>
      <p:scale>
        <a:sx n="100" d="100"/>
        <a:sy n="100" d="100"/>
      </p:scale>
      <p:origin x="0" y="3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7DCE74-E6FB-44DF-89CA-66648FEBA088}" type="doc">
      <dgm:prSet loTypeId="urn:microsoft.com/office/officeart/2005/8/layout/hList7" loCatId="process" qsTypeId="urn:microsoft.com/office/officeart/2005/8/quickstyle/simple2" qsCatId="simple" csTypeId="urn:microsoft.com/office/officeart/2005/8/colors/colorful5" csCatId="colorful" phldr="1"/>
      <dgm:spPr/>
      <dgm:t>
        <a:bodyPr/>
        <a:lstStyle/>
        <a:p>
          <a:endParaRPr lang="en-US"/>
        </a:p>
      </dgm:t>
    </dgm:pt>
    <dgm:pt modelId="{8C74C609-4E9F-4814-8D28-A49B511B1EEA}">
      <dgm:prSet phldrT="[Text]" custT="1"/>
      <dgm:spPr/>
      <dgm:t>
        <a:bodyPr/>
        <a:lstStyle/>
        <a:p>
          <a:r>
            <a:rPr lang="en-US" sz="2600" b="1" dirty="0" smtClean="0">
              <a:solidFill>
                <a:srgbClr val="002060"/>
              </a:solidFill>
              <a:effectLst>
                <a:outerShdw blurRad="38100" dist="38100" dir="2700000" algn="tl">
                  <a:srgbClr val="000000">
                    <a:alpha val="43137"/>
                  </a:srgbClr>
                </a:outerShdw>
              </a:effectLst>
            </a:rPr>
            <a:t>Human Capacity:     </a:t>
          </a:r>
        </a:p>
        <a:p>
          <a:r>
            <a:rPr lang="en-US" sz="2600" b="1" dirty="0" smtClean="0">
              <a:solidFill>
                <a:srgbClr val="002060"/>
              </a:solidFill>
              <a:effectLst>
                <a:outerShdw blurRad="38100" dist="38100" dir="2700000" algn="tl">
                  <a:srgbClr val="000000">
                    <a:alpha val="43137"/>
                  </a:srgbClr>
                </a:outerShdw>
              </a:effectLst>
            </a:rPr>
            <a:t>Will and Skill</a:t>
          </a:r>
          <a:endParaRPr lang="en-US" sz="2600" b="1" dirty="0">
            <a:solidFill>
              <a:srgbClr val="002060"/>
            </a:solidFill>
            <a:effectLst>
              <a:outerShdw blurRad="38100" dist="38100" dir="2700000" algn="tl">
                <a:srgbClr val="000000">
                  <a:alpha val="43137"/>
                </a:srgbClr>
              </a:outerShdw>
            </a:effectLst>
          </a:endParaRPr>
        </a:p>
      </dgm:t>
    </dgm:pt>
    <dgm:pt modelId="{B12B6B19-CD90-4155-8862-6C947B05BAF0}" type="parTrans" cxnId="{DA8D66CF-3769-4619-8229-836EF2D03942}">
      <dgm:prSet/>
      <dgm:spPr/>
      <dgm:t>
        <a:bodyPr/>
        <a:lstStyle/>
        <a:p>
          <a:endParaRPr lang="en-US" sz="2100" b="1">
            <a:solidFill>
              <a:schemeClr val="bg1"/>
            </a:solidFill>
          </a:endParaRPr>
        </a:p>
      </dgm:t>
    </dgm:pt>
    <dgm:pt modelId="{C38B8006-3CFF-4AB6-9C33-26F3A5663134}" type="sibTrans" cxnId="{DA8D66CF-3769-4619-8229-836EF2D03942}">
      <dgm:prSet/>
      <dgm:spPr/>
      <dgm:t>
        <a:bodyPr/>
        <a:lstStyle/>
        <a:p>
          <a:endParaRPr lang="en-US" sz="2100" b="1">
            <a:solidFill>
              <a:schemeClr val="bg1"/>
            </a:solidFill>
          </a:endParaRPr>
        </a:p>
      </dgm:t>
    </dgm:pt>
    <dgm:pt modelId="{1A745670-5D57-4C1C-8325-24B5E86B1151}">
      <dgm:prSet phldrT="[Text]" custT="1"/>
      <dgm:spPr/>
      <dgm:t>
        <a:bodyPr/>
        <a:lstStyle/>
        <a:p>
          <a:r>
            <a:rPr lang="en-US" sz="2600" b="1" dirty="0" smtClean="0">
              <a:solidFill>
                <a:srgbClr val="002060"/>
              </a:solidFill>
              <a:effectLst>
                <a:outerShdw blurRad="38100" dist="38100" dir="2700000" algn="tl">
                  <a:srgbClr val="000000">
                    <a:alpha val="43137"/>
                  </a:srgbClr>
                </a:outerShdw>
              </a:effectLst>
            </a:rPr>
            <a:t>Structural Capacity:</a:t>
          </a:r>
        </a:p>
        <a:p>
          <a:r>
            <a:rPr lang="en-US" sz="2600" b="1" dirty="0" smtClean="0">
              <a:solidFill>
                <a:srgbClr val="002060"/>
              </a:solidFill>
              <a:effectLst>
                <a:outerShdw blurRad="38100" dist="38100" dir="2700000" algn="tl">
                  <a:srgbClr val="000000">
                    <a:alpha val="43137"/>
                  </a:srgbClr>
                </a:outerShdw>
              </a:effectLst>
            </a:rPr>
            <a:t>Procedures and Policies </a:t>
          </a:r>
          <a:endParaRPr lang="en-US" sz="2600" b="1" dirty="0">
            <a:solidFill>
              <a:srgbClr val="002060"/>
            </a:solidFill>
            <a:effectLst>
              <a:outerShdw blurRad="38100" dist="38100" dir="2700000" algn="tl">
                <a:srgbClr val="000000">
                  <a:alpha val="43137"/>
                </a:srgbClr>
              </a:outerShdw>
            </a:effectLst>
          </a:endParaRPr>
        </a:p>
      </dgm:t>
    </dgm:pt>
    <dgm:pt modelId="{78E3223C-6806-4255-8DAD-EDC2258970C0}" type="parTrans" cxnId="{191413DC-9620-4536-80C8-62C903B15C9F}">
      <dgm:prSet/>
      <dgm:spPr/>
      <dgm:t>
        <a:bodyPr/>
        <a:lstStyle/>
        <a:p>
          <a:endParaRPr lang="en-US" sz="2100" b="1">
            <a:solidFill>
              <a:schemeClr val="bg1"/>
            </a:solidFill>
          </a:endParaRPr>
        </a:p>
      </dgm:t>
    </dgm:pt>
    <dgm:pt modelId="{5BCDD697-E206-4F02-B702-E2278F261B47}" type="sibTrans" cxnId="{191413DC-9620-4536-80C8-62C903B15C9F}">
      <dgm:prSet/>
      <dgm:spPr/>
      <dgm:t>
        <a:bodyPr/>
        <a:lstStyle/>
        <a:p>
          <a:endParaRPr lang="en-US" sz="2100" b="1">
            <a:solidFill>
              <a:schemeClr val="bg1"/>
            </a:solidFill>
          </a:endParaRPr>
        </a:p>
      </dgm:t>
    </dgm:pt>
    <dgm:pt modelId="{675F896C-7BE5-4C9A-9162-EB1A8015B512}">
      <dgm:prSet phldrT="[Text]" custT="1"/>
      <dgm:spPr/>
      <dgm:t>
        <a:bodyPr/>
        <a:lstStyle/>
        <a:p>
          <a:r>
            <a:rPr lang="en-US" sz="2300" b="1" dirty="0" smtClean="0">
              <a:solidFill>
                <a:srgbClr val="002060"/>
              </a:solidFill>
              <a:effectLst>
                <a:outerShdw blurRad="38100" dist="38100" dir="2700000" algn="tl">
                  <a:srgbClr val="000000">
                    <a:alpha val="43137"/>
                  </a:srgbClr>
                </a:outerShdw>
              </a:effectLst>
            </a:rPr>
            <a:t>Organizational Capacity: </a:t>
          </a:r>
        </a:p>
        <a:p>
          <a:r>
            <a:rPr lang="en-US" sz="2300" b="1" dirty="0" smtClean="0">
              <a:solidFill>
                <a:srgbClr val="002060"/>
              </a:solidFill>
              <a:effectLst>
                <a:outerShdw blurRad="38100" dist="38100" dir="2700000" algn="tl">
                  <a:srgbClr val="000000">
                    <a:alpha val="43137"/>
                  </a:srgbClr>
                </a:outerShdw>
              </a:effectLst>
            </a:rPr>
            <a:t>Collaboration, </a:t>
          </a:r>
          <a:r>
            <a:rPr lang="en-US" sz="2100" b="1" dirty="0" smtClean="0">
              <a:solidFill>
                <a:srgbClr val="002060"/>
              </a:solidFill>
              <a:effectLst>
                <a:outerShdw blurRad="38100" dist="38100" dir="2700000" algn="tl">
                  <a:srgbClr val="000000">
                    <a:alpha val="43137"/>
                  </a:srgbClr>
                </a:outerShdw>
              </a:effectLst>
            </a:rPr>
            <a:t>Communication</a:t>
          </a:r>
          <a:r>
            <a:rPr lang="en-US" sz="2300" b="1" dirty="0" smtClean="0">
              <a:solidFill>
                <a:srgbClr val="002060"/>
              </a:solidFill>
              <a:effectLst>
                <a:outerShdw blurRad="38100" dist="38100" dir="2700000" algn="tl">
                  <a:srgbClr val="000000">
                    <a:alpha val="43137"/>
                  </a:srgbClr>
                </a:outerShdw>
              </a:effectLst>
            </a:rPr>
            <a:t> and Interaction</a:t>
          </a:r>
          <a:endParaRPr lang="en-US" sz="2300" b="1" dirty="0">
            <a:solidFill>
              <a:srgbClr val="002060"/>
            </a:solidFill>
            <a:effectLst>
              <a:outerShdw blurRad="38100" dist="38100" dir="2700000" algn="tl">
                <a:srgbClr val="000000">
                  <a:alpha val="43137"/>
                </a:srgbClr>
              </a:outerShdw>
            </a:effectLst>
          </a:endParaRPr>
        </a:p>
      </dgm:t>
    </dgm:pt>
    <dgm:pt modelId="{CBD445E8-A39F-48C1-B465-52DEE9A2D5FF}" type="parTrans" cxnId="{F2A69DC6-16AB-445B-9E24-C934C27C4E1B}">
      <dgm:prSet/>
      <dgm:spPr/>
      <dgm:t>
        <a:bodyPr/>
        <a:lstStyle/>
        <a:p>
          <a:endParaRPr lang="en-US">
            <a:solidFill>
              <a:schemeClr val="bg1"/>
            </a:solidFill>
          </a:endParaRPr>
        </a:p>
      </dgm:t>
    </dgm:pt>
    <dgm:pt modelId="{40E11BBC-45E1-4C87-B430-566D157E9792}" type="sibTrans" cxnId="{F2A69DC6-16AB-445B-9E24-C934C27C4E1B}">
      <dgm:prSet/>
      <dgm:spPr/>
      <dgm:t>
        <a:bodyPr/>
        <a:lstStyle/>
        <a:p>
          <a:endParaRPr lang="en-US">
            <a:solidFill>
              <a:schemeClr val="bg1"/>
            </a:solidFill>
          </a:endParaRPr>
        </a:p>
      </dgm:t>
    </dgm:pt>
    <dgm:pt modelId="{300EB31F-A8B3-4878-9094-B6BCFB543B4F}">
      <dgm:prSet phldrT="[Text]" custT="1"/>
      <dgm:spPr/>
      <dgm:t>
        <a:bodyPr/>
        <a:lstStyle/>
        <a:p>
          <a:r>
            <a:rPr lang="en-US" sz="2600" b="1" dirty="0" smtClean="0">
              <a:solidFill>
                <a:srgbClr val="002060"/>
              </a:solidFill>
              <a:effectLst>
                <a:outerShdw blurRad="38100" dist="38100" dir="2700000" algn="tl">
                  <a:srgbClr val="000000">
                    <a:alpha val="43137"/>
                  </a:srgbClr>
                </a:outerShdw>
              </a:effectLst>
            </a:rPr>
            <a:t>Material Capacity:</a:t>
          </a:r>
        </a:p>
        <a:p>
          <a:r>
            <a:rPr lang="en-US" sz="2600" b="1" dirty="0" smtClean="0">
              <a:solidFill>
                <a:srgbClr val="002060"/>
              </a:solidFill>
              <a:effectLst>
                <a:outerShdw blurRad="38100" dist="38100" dir="2700000" algn="tl">
                  <a:srgbClr val="000000">
                    <a:alpha val="43137"/>
                  </a:srgbClr>
                </a:outerShdw>
              </a:effectLst>
            </a:rPr>
            <a:t>Fiscal and Physical</a:t>
          </a:r>
          <a:endParaRPr lang="en-US" sz="2600" b="1" dirty="0">
            <a:solidFill>
              <a:srgbClr val="002060"/>
            </a:solidFill>
            <a:effectLst>
              <a:outerShdw blurRad="38100" dist="38100" dir="2700000" algn="tl">
                <a:srgbClr val="000000">
                  <a:alpha val="43137"/>
                </a:srgbClr>
              </a:outerShdw>
            </a:effectLst>
          </a:endParaRPr>
        </a:p>
      </dgm:t>
    </dgm:pt>
    <dgm:pt modelId="{D67F3481-1618-4CD3-8222-86AE8A7C3923}" type="parTrans" cxnId="{E1525397-1474-4399-B067-3D0C0887ADF3}">
      <dgm:prSet/>
      <dgm:spPr/>
      <dgm:t>
        <a:bodyPr/>
        <a:lstStyle/>
        <a:p>
          <a:endParaRPr lang="en-US">
            <a:solidFill>
              <a:schemeClr val="bg1"/>
            </a:solidFill>
          </a:endParaRPr>
        </a:p>
      </dgm:t>
    </dgm:pt>
    <dgm:pt modelId="{E2EAB7E5-72C4-43BD-9008-0259BA52E6A9}" type="sibTrans" cxnId="{E1525397-1474-4399-B067-3D0C0887ADF3}">
      <dgm:prSet/>
      <dgm:spPr/>
      <dgm:t>
        <a:bodyPr/>
        <a:lstStyle/>
        <a:p>
          <a:endParaRPr lang="en-US">
            <a:solidFill>
              <a:schemeClr val="bg1"/>
            </a:solidFill>
          </a:endParaRPr>
        </a:p>
      </dgm:t>
    </dgm:pt>
    <dgm:pt modelId="{CB15BD53-F55E-42A1-B4B0-59B691650EF3}" type="pres">
      <dgm:prSet presAssocID="{B97DCE74-E6FB-44DF-89CA-66648FEBA088}" presName="Name0" presStyleCnt="0">
        <dgm:presLayoutVars>
          <dgm:dir/>
          <dgm:resizeHandles val="exact"/>
        </dgm:presLayoutVars>
      </dgm:prSet>
      <dgm:spPr/>
      <dgm:t>
        <a:bodyPr/>
        <a:lstStyle/>
        <a:p>
          <a:endParaRPr lang="en-US"/>
        </a:p>
      </dgm:t>
    </dgm:pt>
    <dgm:pt modelId="{AB41A579-CA3B-4664-87FA-77750F638859}" type="pres">
      <dgm:prSet presAssocID="{B97DCE74-E6FB-44DF-89CA-66648FEBA088}" presName="fgShape" presStyleLbl="fgShp" presStyleIdx="0" presStyleCnt="1"/>
      <dgm:spPr/>
    </dgm:pt>
    <dgm:pt modelId="{6F0AD32D-60D3-4224-91B2-313F88FA73DD}" type="pres">
      <dgm:prSet presAssocID="{B97DCE74-E6FB-44DF-89CA-66648FEBA088}" presName="linComp" presStyleCnt="0"/>
      <dgm:spPr/>
    </dgm:pt>
    <dgm:pt modelId="{69AF5930-FDDA-4E21-8E6F-503A7DEBDBB2}" type="pres">
      <dgm:prSet presAssocID="{8C74C609-4E9F-4814-8D28-A49B511B1EEA}" presName="compNode" presStyleCnt="0"/>
      <dgm:spPr/>
    </dgm:pt>
    <dgm:pt modelId="{16B0A1E2-3B42-42E1-A062-51DE537138D7}" type="pres">
      <dgm:prSet presAssocID="{8C74C609-4E9F-4814-8D28-A49B511B1EEA}" presName="bkgdShape" presStyleLbl="node1" presStyleIdx="0" presStyleCnt="4"/>
      <dgm:spPr/>
      <dgm:t>
        <a:bodyPr/>
        <a:lstStyle/>
        <a:p>
          <a:endParaRPr lang="en-US"/>
        </a:p>
      </dgm:t>
    </dgm:pt>
    <dgm:pt modelId="{E7ABCB2F-FAF5-419E-88E5-9D8384090CC0}" type="pres">
      <dgm:prSet presAssocID="{8C74C609-4E9F-4814-8D28-A49B511B1EEA}" presName="nodeTx" presStyleLbl="node1" presStyleIdx="0" presStyleCnt="4">
        <dgm:presLayoutVars>
          <dgm:bulletEnabled val="1"/>
        </dgm:presLayoutVars>
      </dgm:prSet>
      <dgm:spPr/>
      <dgm:t>
        <a:bodyPr/>
        <a:lstStyle/>
        <a:p>
          <a:endParaRPr lang="en-US"/>
        </a:p>
      </dgm:t>
    </dgm:pt>
    <dgm:pt modelId="{08022E03-048E-427C-92E3-378F7C7F065A}" type="pres">
      <dgm:prSet presAssocID="{8C74C609-4E9F-4814-8D28-A49B511B1EEA}" presName="invisiNode" presStyleLbl="node1" presStyleIdx="0" presStyleCnt="4"/>
      <dgm:spPr/>
    </dgm:pt>
    <dgm:pt modelId="{AA291653-E7DB-46C2-9872-BF2189680CFD}" type="pres">
      <dgm:prSet presAssocID="{8C74C609-4E9F-4814-8D28-A49B511B1EEA}" presName="imagNode" presStyleLbl="fgImgPlace1" presStyleIdx="0" presStyleCnt="4" custLinFactNeighborX="283" custLinFactNeighborY="988"/>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36" t="-721" r="-736" b="-49279"/>
          </a:stretch>
        </a:blipFill>
      </dgm:spPr>
      <dgm:t>
        <a:bodyPr/>
        <a:lstStyle/>
        <a:p>
          <a:endParaRPr lang="en-US"/>
        </a:p>
      </dgm:t>
    </dgm:pt>
    <dgm:pt modelId="{3D4555E3-3FC3-4585-8A38-EFF0D193E67A}" type="pres">
      <dgm:prSet presAssocID="{C38B8006-3CFF-4AB6-9C33-26F3A5663134}" presName="sibTrans" presStyleLbl="sibTrans2D1" presStyleIdx="0" presStyleCnt="0"/>
      <dgm:spPr/>
      <dgm:t>
        <a:bodyPr/>
        <a:lstStyle/>
        <a:p>
          <a:endParaRPr lang="en-US"/>
        </a:p>
      </dgm:t>
    </dgm:pt>
    <dgm:pt modelId="{20E4C471-2DD2-488B-901D-CDF5FE469FB7}" type="pres">
      <dgm:prSet presAssocID="{675F896C-7BE5-4C9A-9162-EB1A8015B512}" presName="compNode" presStyleCnt="0"/>
      <dgm:spPr/>
    </dgm:pt>
    <dgm:pt modelId="{B4BB7C91-F201-47F5-8B50-F1007DBEC81E}" type="pres">
      <dgm:prSet presAssocID="{675F896C-7BE5-4C9A-9162-EB1A8015B512}" presName="bkgdShape" presStyleLbl="node1" presStyleIdx="1" presStyleCnt="4"/>
      <dgm:spPr/>
      <dgm:t>
        <a:bodyPr/>
        <a:lstStyle/>
        <a:p>
          <a:endParaRPr lang="en-US"/>
        </a:p>
      </dgm:t>
    </dgm:pt>
    <dgm:pt modelId="{8B03E86A-7139-4BE7-9099-5F9638EAA2B9}" type="pres">
      <dgm:prSet presAssocID="{675F896C-7BE5-4C9A-9162-EB1A8015B512}" presName="nodeTx" presStyleLbl="node1" presStyleIdx="1" presStyleCnt="4">
        <dgm:presLayoutVars>
          <dgm:bulletEnabled val="1"/>
        </dgm:presLayoutVars>
      </dgm:prSet>
      <dgm:spPr/>
      <dgm:t>
        <a:bodyPr/>
        <a:lstStyle/>
        <a:p>
          <a:endParaRPr lang="en-US"/>
        </a:p>
      </dgm:t>
    </dgm:pt>
    <dgm:pt modelId="{7ABFDC8F-8B3B-4F26-8A44-71F9DD0CFD3B}" type="pres">
      <dgm:prSet presAssocID="{675F896C-7BE5-4C9A-9162-EB1A8015B512}" presName="invisiNode" presStyleLbl="node1" presStyleIdx="1" presStyleCnt="4"/>
      <dgm:spPr/>
    </dgm:pt>
    <dgm:pt modelId="{0E3001DB-6C6B-4030-8096-FB928578CCAD}" type="pres">
      <dgm:prSet presAssocID="{675F896C-7BE5-4C9A-9162-EB1A8015B512}"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pt>
    <dgm:pt modelId="{7493986D-1DC9-46A1-918C-5E4EE9518699}" type="pres">
      <dgm:prSet presAssocID="{40E11BBC-45E1-4C87-B430-566D157E9792}" presName="sibTrans" presStyleLbl="sibTrans2D1" presStyleIdx="0" presStyleCnt="0"/>
      <dgm:spPr/>
      <dgm:t>
        <a:bodyPr/>
        <a:lstStyle/>
        <a:p>
          <a:endParaRPr lang="en-US"/>
        </a:p>
      </dgm:t>
    </dgm:pt>
    <dgm:pt modelId="{264B581B-45F3-4F9E-9EFC-EF99C34F2F26}" type="pres">
      <dgm:prSet presAssocID="{1A745670-5D57-4C1C-8325-24B5E86B1151}" presName="compNode" presStyleCnt="0"/>
      <dgm:spPr/>
    </dgm:pt>
    <dgm:pt modelId="{CE7825B3-49AC-4CD6-8E89-6345FEA22DB6}" type="pres">
      <dgm:prSet presAssocID="{1A745670-5D57-4C1C-8325-24B5E86B1151}" presName="bkgdShape" presStyleLbl="node1" presStyleIdx="2" presStyleCnt="4"/>
      <dgm:spPr/>
      <dgm:t>
        <a:bodyPr/>
        <a:lstStyle/>
        <a:p>
          <a:endParaRPr lang="en-US"/>
        </a:p>
      </dgm:t>
    </dgm:pt>
    <dgm:pt modelId="{5B125D68-2DEC-4179-A9DE-B26DDB5ED41C}" type="pres">
      <dgm:prSet presAssocID="{1A745670-5D57-4C1C-8325-24B5E86B1151}" presName="nodeTx" presStyleLbl="node1" presStyleIdx="2" presStyleCnt="4">
        <dgm:presLayoutVars>
          <dgm:bulletEnabled val="1"/>
        </dgm:presLayoutVars>
      </dgm:prSet>
      <dgm:spPr/>
      <dgm:t>
        <a:bodyPr/>
        <a:lstStyle/>
        <a:p>
          <a:endParaRPr lang="en-US"/>
        </a:p>
      </dgm:t>
    </dgm:pt>
    <dgm:pt modelId="{1DAC15F1-A0AB-4000-8A4C-EB1F8855D0EA}" type="pres">
      <dgm:prSet presAssocID="{1A745670-5D57-4C1C-8325-24B5E86B1151}" presName="invisiNode" presStyleLbl="node1" presStyleIdx="2" presStyleCnt="4"/>
      <dgm:spPr/>
    </dgm:pt>
    <dgm:pt modelId="{76989AE8-E259-4C6C-BC70-2195222FF304}" type="pres">
      <dgm:prSet presAssocID="{1A745670-5D57-4C1C-8325-24B5E86B1151}" presName="imagNode"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50" t="1471" r="-40450" b="-1471"/>
          </a:stretch>
        </a:blipFill>
      </dgm:spPr>
    </dgm:pt>
    <dgm:pt modelId="{66773FE8-BEF8-4DCF-B8C7-E8E3C6588389}" type="pres">
      <dgm:prSet presAssocID="{5BCDD697-E206-4F02-B702-E2278F261B47}" presName="sibTrans" presStyleLbl="sibTrans2D1" presStyleIdx="0" presStyleCnt="0"/>
      <dgm:spPr/>
      <dgm:t>
        <a:bodyPr/>
        <a:lstStyle/>
        <a:p>
          <a:endParaRPr lang="en-US"/>
        </a:p>
      </dgm:t>
    </dgm:pt>
    <dgm:pt modelId="{ACA77371-1957-42E9-AB53-690EC2D3357D}" type="pres">
      <dgm:prSet presAssocID="{300EB31F-A8B3-4878-9094-B6BCFB543B4F}" presName="compNode" presStyleCnt="0"/>
      <dgm:spPr/>
    </dgm:pt>
    <dgm:pt modelId="{8CF2F512-20DF-44CF-81A1-E2F9C56F7660}" type="pres">
      <dgm:prSet presAssocID="{300EB31F-A8B3-4878-9094-B6BCFB543B4F}" presName="bkgdShape" presStyleLbl="node1" presStyleIdx="3" presStyleCnt="4"/>
      <dgm:spPr/>
      <dgm:t>
        <a:bodyPr/>
        <a:lstStyle/>
        <a:p>
          <a:endParaRPr lang="en-US"/>
        </a:p>
      </dgm:t>
    </dgm:pt>
    <dgm:pt modelId="{EE539BF3-4CCC-4CB0-9A70-226041693406}" type="pres">
      <dgm:prSet presAssocID="{300EB31F-A8B3-4878-9094-B6BCFB543B4F}" presName="nodeTx" presStyleLbl="node1" presStyleIdx="3" presStyleCnt="4">
        <dgm:presLayoutVars>
          <dgm:bulletEnabled val="1"/>
        </dgm:presLayoutVars>
      </dgm:prSet>
      <dgm:spPr/>
      <dgm:t>
        <a:bodyPr/>
        <a:lstStyle/>
        <a:p>
          <a:endParaRPr lang="en-US"/>
        </a:p>
      </dgm:t>
    </dgm:pt>
    <dgm:pt modelId="{D2E18677-DD25-47F5-8B62-1702E19943CC}" type="pres">
      <dgm:prSet presAssocID="{300EB31F-A8B3-4878-9094-B6BCFB543B4F}" presName="invisiNode" presStyleLbl="node1" presStyleIdx="3" presStyleCnt="4"/>
      <dgm:spPr/>
    </dgm:pt>
    <dgm:pt modelId="{C5EDBBB3-1F4E-4D80-8E0F-1A008C8F5CE5}" type="pres">
      <dgm:prSet presAssocID="{300EB31F-A8B3-4878-9094-B6BCFB543B4F}" presName="imagNode"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51" t="-2207" r="-50751" b="2207"/>
          </a:stretch>
        </a:blipFill>
      </dgm:spPr>
    </dgm:pt>
  </dgm:ptLst>
  <dgm:cxnLst>
    <dgm:cxn modelId="{817A6B4B-AF7F-45DD-B353-9520BCA1DACC}" type="presOf" srcId="{1A745670-5D57-4C1C-8325-24B5E86B1151}" destId="{CE7825B3-49AC-4CD6-8E89-6345FEA22DB6}" srcOrd="0" destOrd="0" presId="urn:microsoft.com/office/officeart/2005/8/layout/hList7"/>
    <dgm:cxn modelId="{720A18EF-062E-4EFC-A677-C2E55EA69493}" type="presOf" srcId="{8C74C609-4E9F-4814-8D28-A49B511B1EEA}" destId="{E7ABCB2F-FAF5-419E-88E5-9D8384090CC0}" srcOrd="1" destOrd="0" presId="urn:microsoft.com/office/officeart/2005/8/layout/hList7"/>
    <dgm:cxn modelId="{8B039679-2776-4736-BBFB-0AAF6EB5127B}" type="presOf" srcId="{C38B8006-3CFF-4AB6-9C33-26F3A5663134}" destId="{3D4555E3-3FC3-4585-8A38-EFF0D193E67A}" srcOrd="0" destOrd="0" presId="urn:microsoft.com/office/officeart/2005/8/layout/hList7"/>
    <dgm:cxn modelId="{4F6ACD48-319C-49E6-A5AB-17210616F417}" type="presOf" srcId="{5BCDD697-E206-4F02-B702-E2278F261B47}" destId="{66773FE8-BEF8-4DCF-B8C7-E8E3C6588389}" srcOrd="0" destOrd="0" presId="urn:microsoft.com/office/officeart/2005/8/layout/hList7"/>
    <dgm:cxn modelId="{E1525397-1474-4399-B067-3D0C0887ADF3}" srcId="{B97DCE74-E6FB-44DF-89CA-66648FEBA088}" destId="{300EB31F-A8B3-4878-9094-B6BCFB543B4F}" srcOrd="3" destOrd="0" parTransId="{D67F3481-1618-4CD3-8222-86AE8A7C3923}" sibTransId="{E2EAB7E5-72C4-43BD-9008-0259BA52E6A9}"/>
    <dgm:cxn modelId="{191413DC-9620-4536-80C8-62C903B15C9F}" srcId="{B97DCE74-E6FB-44DF-89CA-66648FEBA088}" destId="{1A745670-5D57-4C1C-8325-24B5E86B1151}" srcOrd="2" destOrd="0" parTransId="{78E3223C-6806-4255-8DAD-EDC2258970C0}" sibTransId="{5BCDD697-E206-4F02-B702-E2278F261B47}"/>
    <dgm:cxn modelId="{A8DD3399-D6DD-48AE-836F-C24F9CF27474}" type="presOf" srcId="{675F896C-7BE5-4C9A-9162-EB1A8015B512}" destId="{8B03E86A-7139-4BE7-9099-5F9638EAA2B9}" srcOrd="1" destOrd="0" presId="urn:microsoft.com/office/officeart/2005/8/layout/hList7"/>
    <dgm:cxn modelId="{AD6211BC-A109-4B6E-A0BF-18B12ACA33FC}" type="presOf" srcId="{300EB31F-A8B3-4878-9094-B6BCFB543B4F}" destId="{8CF2F512-20DF-44CF-81A1-E2F9C56F7660}" srcOrd="0" destOrd="0" presId="urn:microsoft.com/office/officeart/2005/8/layout/hList7"/>
    <dgm:cxn modelId="{5D6E4983-FB0A-41C8-8D37-9DBC06F50B72}" type="presOf" srcId="{8C74C609-4E9F-4814-8D28-A49B511B1EEA}" destId="{16B0A1E2-3B42-42E1-A062-51DE537138D7}" srcOrd="0" destOrd="0" presId="urn:microsoft.com/office/officeart/2005/8/layout/hList7"/>
    <dgm:cxn modelId="{DA8D66CF-3769-4619-8229-836EF2D03942}" srcId="{B97DCE74-E6FB-44DF-89CA-66648FEBA088}" destId="{8C74C609-4E9F-4814-8D28-A49B511B1EEA}" srcOrd="0" destOrd="0" parTransId="{B12B6B19-CD90-4155-8862-6C947B05BAF0}" sibTransId="{C38B8006-3CFF-4AB6-9C33-26F3A5663134}"/>
    <dgm:cxn modelId="{A4AB2656-1B40-4D03-BC07-4FEBA744CA84}" type="presOf" srcId="{675F896C-7BE5-4C9A-9162-EB1A8015B512}" destId="{B4BB7C91-F201-47F5-8B50-F1007DBEC81E}" srcOrd="0" destOrd="0" presId="urn:microsoft.com/office/officeart/2005/8/layout/hList7"/>
    <dgm:cxn modelId="{99847B46-3ED7-41CB-B689-2D900F449864}" type="presOf" srcId="{B97DCE74-E6FB-44DF-89CA-66648FEBA088}" destId="{CB15BD53-F55E-42A1-B4B0-59B691650EF3}" srcOrd="0" destOrd="0" presId="urn:microsoft.com/office/officeart/2005/8/layout/hList7"/>
    <dgm:cxn modelId="{F2A69DC6-16AB-445B-9E24-C934C27C4E1B}" srcId="{B97DCE74-E6FB-44DF-89CA-66648FEBA088}" destId="{675F896C-7BE5-4C9A-9162-EB1A8015B512}" srcOrd="1" destOrd="0" parTransId="{CBD445E8-A39F-48C1-B465-52DEE9A2D5FF}" sibTransId="{40E11BBC-45E1-4C87-B430-566D157E9792}"/>
    <dgm:cxn modelId="{2A236634-62B4-4DB5-A2F4-A7638D072AF0}" type="presOf" srcId="{1A745670-5D57-4C1C-8325-24B5E86B1151}" destId="{5B125D68-2DEC-4179-A9DE-B26DDB5ED41C}" srcOrd="1" destOrd="0" presId="urn:microsoft.com/office/officeart/2005/8/layout/hList7"/>
    <dgm:cxn modelId="{7073A347-963C-4209-96E8-393B3599CAF8}" type="presOf" srcId="{40E11BBC-45E1-4C87-B430-566D157E9792}" destId="{7493986D-1DC9-46A1-918C-5E4EE9518699}" srcOrd="0" destOrd="0" presId="urn:microsoft.com/office/officeart/2005/8/layout/hList7"/>
    <dgm:cxn modelId="{D20F1DD7-3412-44D9-BFC2-78147EC11636}" type="presOf" srcId="{300EB31F-A8B3-4878-9094-B6BCFB543B4F}" destId="{EE539BF3-4CCC-4CB0-9A70-226041693406}" srcOrd="1" destOrd="0" presId="urn:microsoft.com/office/officeart/2005/8/layout/hList7"/>
    <dgm:cxn modelId="{F5550FFF-2438-4AEC-87F6-32248ED03172}" type="presParOf" srcId="{CB15BD53-F55E-42A1-B4B0-59B691650EF3}" destId="{AB41A579-CA3B-4664-87FA-77750F638859}" srcOrd="0" destOrd="0" presId="urn:microsoft.com/office/officeart/2005/8/layout/hList7"/>
    <dgm:cxn modelId="{6B7A7B40-937E-4D78-925D-A8C86FBB80DD}" type="presParOf" srcId="{CB15BD53-F55E-42A1-B4B0-59B691650EF3}" destId="{6F0AD32D-60D3-4224-91B2-313F88FA73DD}" srcOrd="1" destOrd="0" presId="urn:microsoft.com/office/officeart/2005/8/layout/hList7"/>
    <dgm:cxn modelId="{A1A05659-9CAE-4829-8EB6-C408403504E0}" type="presParOf" srcId="{6F0AD32D-60D3-4224-91B2-313F88FA73DD}" destId="{69AF5930-FDDA-4E21-8E6F-503A7DEBDBB2}" srcOrd="0" destOrd="0" presId="urn:microsoft.com/office/officeart/2005/8/layout/hList7"/>
    <dgm:cxn modelId="{3714A22C-207E-4CB5-9AE8-AFA2D61922EE}" type="presParOf" srcId="{69AF5930-FDDA-4E21-8E6F-503A7DEBDBB2}" destId="{16B0A1E2-3B42-42E1-A062-51DE537138D7}" srcOrd="0" destOrd="0" presId="urn:microsoft.com/office/officeart/2005/8/layout/hList7"/>
    <dgm:cxn modelId="{77BF3F94-9DF3-4CB8-B24B-88E6B46B9B87}" type="presParOf" srcId="{69AF5930-FDDA-4E21-8E6F-503A7DEBDBB2}" destId="{E7ABCB2F-FAF5-419E-88E5-9D8384090CC0}" srcOrd="1" destOrd="0" presId="urn:microsoft.com/office/officeart/2005/8/layout/hList7"/>
    <dgm:cxn modelId="{0E6AE7E5-B6CE-4528-BF21-EB0862CBAEB4}" type="presParOf" srcId="{69AF5930-FDDA-4E21-8E6F-503A7DEBDBB2}" destId="{08022E03-048E-427C-92E3-378F7C7F065A}" srcOrd="2" destOrd="0" presId="urn:microsoft.com/office/officeart/2005/8/layout/hList7"/>
    <dgm:cxn modelId="{5B4C705A-1AC0-4280-ADC5-9F13A434426C}" type="presParOf" srcId="{69AF5930-FDDA-4E21-8E6F-503A7DEBDBB2}" destId="{AA291653-E7DB-46C2-9872-BF2189680CFD}" srcOrd="3" destOrd="0" presId="urn:microsoft.com/office/officeart/2005/8/layout/hList7"/>
    <dgm:cxn modelId="{C09E6B16-96EF-49FF-9091-6BC16E0F0EA2}" type="presParOf" srcId="{6F0AD32D-60D3-4224-91B2-313F88FA73DD}" destId="{3D4555E3-3FC3-4585-8A38-EFF0D193E67A}" srcOrd="1" destOrd="0" presId="urn:microsoft.com/office/officeart/2005/8/layout/hList7"/>
    <dgm:cxn modelId="{B6E79D40-2883-4539-9C9F-999D57770696}" type="presParOf" srcId="{6F0AD32D-60D3-4224-91B2-313F88FA73DD}" destId="{20E4C471-2DD2-488B-901D-CDF5FE469FB7}" srcOrd="2" destOrd="0" presId="urn:microsoft.com/office/officeart/2005/8/layout/hList7"/>
    <dgm:cxn modelId="{FB2A2DE4-91B8-4F2F-9289-A177E2568832}" type="presParOf" srcId="{20E4C471-2DD2-488B-901D-CDF5FE469FB7}" destId="{B4BB7C91-F201-47F5-8B50-F1007DBEC81E}" srcOrd="0" destOrd="0" presId="urn:microsoft.com/office/officeart/2005/8/layout/hList7"/>
    <dgm:cxn modelId="{44FB91B0-C66A-4015-8BBC-23767579929A}" type="presParOf" srcId="{20E4C471-2DD2-488B-901D-CDF5FE469FB7}" destId="{8B03E86A-7139-4BE7-9099-5F9638EAA2B9}" srcOrd="1" destOrd="0" presId="urn:microsoft.com/office/officeart/2005/8/layout/hList7"/>
    <dgm:cxn modelId="{71E406C5-FD6B-4BEF-813D-02380BA18A46}" type="presParOf" srcId="{20E4C471-2DD2-488B-901D-CDF5FE469FB7}" destId="{7ABFDC8F-8B3B-4F26-8A44-71F9DD0CFD3B}" srcOrd="2" destOrd="0" presId="urn:microsoft.com/office/officeart/2005/8/layout/hList7"/>
    <dgm:cxn modelId="{EA7F3CB3-560A-4EE9-96E9-5CB6FA53E30B}" type="presParOf" srcId="{20E4C471-2DD2-488B-901D-CDF5FE469FB7}" destId="{0E3001DB-6C6B-4030-8096-FB928578CCAD}" srcOrd="3" destOrd="0" presId="urn:microsoft.com/office/officeart/2005/8/layout/hList7"/>
    <dgm:cxn modelId="{F0F16F73-7DDA-488F-A60D-4F77EB738C6F}" type="presParOf" srcId="{6F0AD32D-60D3-4224-91B2-313F88FA73DD}" destId="{7493986D-1DC9-46A1-918C-5E4EE9518699}" srcOrd="3" destOrd="0" presId="urn:microsoft.com/office/officeart/2005/8/layout/hList7"/>
    <dgm:cxn modelId="{9F0CD9AF-F9D9-4C6C-8B1F-D2E5CF32357E}" type="presParOf" srcId="{6F0AD32D-60D3-4224-91B2-313F88FA73DD}" destId="{264B581B-45F3-4F9E-9EFC-EF99C34F2F26}" srcOrd="4" destOrd="0" presId="urn:microsoft.com/office/officeart/2005/8/layout/hList7"/>
    <dgm:cxn modelId="{C81FEB64-5610-48B7-B8BD-E8110C967E1A}" type="presParOf" srcId="{264B581B-45F3-4F9E-9EFC-EF99C34F2F26}" destId="{CE7825B3-49AC-4CD6-8E89-6345FEA22DB6}" srcOrd="0" destOrd="0" presId="urn:microsoft.com/office/officeart/2005/8/layout/hList7"/>
    <dgm:cxn modelId="{EDB6502B-66AC-467C-B680-3E9576703E33}" type="presParOf" srcId="{264B581B-45F3-4F9E-9EFC-EF99C34F2F26}" destId="{5B125D68-2DEC-4179-A9DE-B26DDB5ED41C}" srcOrd="1" destOrd="0" presId="urn:microsoft.com/office/officeart/2005/8/layout/hList7"/>
    <dgm:cxn modelId="{E603417A-03F5-4D1A-9A8F-B352CE4B8269}" type="presParOf" srcId="{264B581B-45F3-4F9E-9EFC-EF99C34F2F26}" destId="{1DAC15F1-A0AB-4000-8A4C-EB1F8855D0EA}" srcOrd="2" destOrd="0" presId="urn:microsoft.com/office/officeart/2005/8/layout/hList7"/>
    <dgm:cxn modelId="{10FF20C0-64B8-40EE-B7FA-9E79FC970E15}" type="presParOf" srcId="{264B581B-45F3-4F9E-9EFC-EF99C34F2F26}" destId="{76989AE8-E259-4C6C-BC70-2195222FF304}" srcOrd="3" destOrd="0" presId="urn:microsoft.com/office/officeart/2005/8/layout/hList7"/>
    <dgm:cxn modelId="{59DBB2A3-6084-4A09-A2DF-2DE44BBE956D}" type="presParOf" srcId="{6F0AD32D-60D3-4224-91B2-313F88FA73DD}" destId="{66773FE8-BEF8-4DCF-B8C7-E8E3C6588389}" srcOrd="5" destOrd="0" presId="urn:microsoft.com/office/officeart/2005/8/layout/hList7"/>
    <dgm:cxn modelId="{4657A7AA-3A75-4A26-BC2D-DCAE9701E2AB}" type="presParOf" srcId="{6F0AD32D-60D3-4224-91B2-313F88FA73DD}" destId="{ACA77371-1957-42E9-AB53-690EC2D3357D}" srcOrd="6" destOrd="0" presId="urn:microsoft.com/office/officeart/2005/8/layout/hList7"/>
    <dgm:cxn modelId="{80B1874E-ECCE-4A69-88BA-1F5B2A666DD1}" type="presParOf" srcId="{ACA77371-1957-42E9-AB53-690EC2D3357D}" destId="{8CF2F512-20DF-44CF-81A1-E2F9C56F7660}" srcOrd="0" destOrd="0" presId="urn:microsoft.com/office/officeart/2005/8/layout/hList7"/>
    <dgm:cxn modelId="{084ECDC8-331F-4C85-A323-ACA9F00A2622}" type="presParOf" srcId="{ACA77371-1957-42E9-AB53-690EC2D3357D}" destId="{EE539BF3-4CCC-4CB0-9A70-226041693406}" srcOrd="1" destOrd="0" presId="urn:microsoft.com/office/officeart/2005/8/layout/hList7"/>
    <dgm:cxn modelId="{513CC2B3-1C6A-4005-8670-CCB629018293}" type="presParOf" srcId="{ACA77371-1957-42E9-AB53-690EC2D3357D}" destId="{D2E18677-DD25-47F5-8B62-1702E19943CC}" srcOrd="2" destOrd="0" presId="urn:microsoft.com/office/officeart/2005/8/layout/hList7"/>
    <dgm:cxn modelId="{5FB74CA1-BEC3-4376-9E66-8566D9D8E6F1}" type="presParOf" srcId="{ACA77371-1957-42E9-AB53-690EC2D3357D}" destId="{C5EDBBB3-1F4E-4D80-8E0F-1A008C8F5CE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0A1E2-3B42-42E1-A062-51DE537138D7}">
      <dsp:nvSpPr>
        <dsp:cNvPr id="0" name=""/>
        <dsp:cNvSpPr/>
      </dsp:nvSpPr>
      <dsp:spPr>
        <a:xfrm>
          <a:off x="2043" y="0"/>
          <a:ext cx="2141543" cy="601980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Human Capacity:     </a:t>
          </a:r>
        </a:p>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Will and Skill</a:t>
          </a:r>
          <a:endParaRPr lang="en-US" sz="2600" b="1" kern="1200" dirty="0">
            <a:solidFill>
              <a:srgbClr val="002060"/>
            </a:solidFill>
            <a:effectLst>
              <a:outerShdw blurRad="38100" dist="38100" dir="2700000" algn="tl">
                <a:srgbClr val="000000">
                  <a:alpha val="43137"/>
                </a:srgbClr>
              </a:outerShdw>
            </a:effectLst>
          </a:endParaRPr>
        </a:p>
      </dsp:txBody>
      <dsp:txXfrm>
        <a:off x="2043" y="2407920"/>
        <a:ext cx="2141543" cy="2407920"/>
      </dsp:txXfrm>
    </dsp:sp>
    <dsp:sp modelId="{AA291653-E7DB-46C2-9872-BF2189680CFD}">
      <dsp:nvSpPr>
        <dsp:cNvPr id="0" name=""/>
        <dsp:cNvSpPr/>
      </dsp:nvSpPr>
      <dsp:spPr>
        <a:xfrm>
          <a:off x="76191" y="380993"/>
          <a:ext cx="2004593" cy="2004593"/>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36" t="-721" r="-736" b="-49279"/>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4BB7C91-F201-47F5-8B50-F1007DBEC81E}">
      <dsp:nvSpPr>
        <dsp:cNvPr id="0" name=""/>
        <dsp:cNvSpPr/>
      </dsp:nvSpPr>
      <dsp:spPr>
        <a:xfrm>
          <a:off x="2207833" y="0"/>
          <a:ext cx="2141543" cy="6019800"/>
        </a:xfrm>
        <a:prstGeom prst="roundRect">
          <a:avLst>
            <a:gd name="adj" fmla="val 10000"/>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2060"/>
              </a:solidFill>
              <a:effectLst>
                <a:outerShdw blurRad="38100" dist="38100" dir="2700000" algn="tl">
                  <a:srgbClr val="000000">
                    <a:alpha val="43137"/>
                  </a:srgbClr>
                </a:outerShdw>
              </a:effectLst>
            </a:rPr>
            <a:t>Organizational Capacity: </a:t>
          </a:r>
        </a:p>
        <a:p>
          <a:pPr lvl="0" algn="ctr" defTabSz="1022350">
            <a:lnSpc>
              <a:spcPct val="90000"/>
            </a:lnSpc>
            <a:spcBef>
              <a:spcPct val="0"/>
            </a:spcBef>
            <a:spcAft>
              <a:spcPct val="35000"/>
            </a:spcAft>
          </a:pPr>
          <a:r>
            <a:rPr lang="en-US" sz="2300" b="1" kern="1200" dirty="0" smtClean="0">
              <a:solidFill>
                <a:srgbClr val="002060"/>
              </a:solidFill>
              <a:effectLst>
                <a:outerShdw blurRad="38100" dist="38100" dir="2700000" algn="tl">
                  <a:srgbClr val="000000">
                    <a:alpha val="43137"/>
                  </a:srgbClr>
                </a:outerShdw>
              </a:effectLst>
            </a:rPr>
            <a:t>Collaboration, </a:t>
          </a:r>
          <a:r>
            <a:rPr lang="en-US" sz="2100" b="1" kern="1200" dirty="0" smtClean="0">
              <a:solidFill>
                <a:srgbClr val="002060"/>
              </a:solidFill>
              <a:effectLst>
                <a:outerShdw blurRad="38100" dist="38100" dir="2700000" algn="tl">
                  <a:srgbClr val="000000">
                    <a:alpha val="43137"/>
                  </a:srgbClr>
                </a:outerShdw>
              </a:effectLst>
            </a:rPr>
            <a:t>Communication</a:t>
          </a:r>
          <a:r>
            <a:rPr lang="en-US" sz="2300" b="1" kern="1200" dirty="0" smtClean="0">
              <a:solidFill>
                <a:srgbClr val="002060"/>
              </a:solidFill>
              <a:effectLst>
                <a:outerShdw blurRad="38100" dist="38100" dir="2700000" algn="tl">
                  <a:srgbClr val="000000">
                    <a:alpha val="43137"/>
                  </a:srgbClr>
                </a:outerShdw>
              </a:effectLst>
            </a:rPr>
            <a:t> and Interaction</a:t>
          </a:r>
          <a:endParaRPr lang="en-US" sz="2300" b="1" kern="1200" dirty="0">
            <a:solidFill>
              <a:srgbClr val="002060"/>
            </a:solidFill>
            <a:effectLst>
              <a:outerShdw blurRad="38100" dist="38100" dir="2700000" algn="tl">
                <a:srgbClr val="000000">
                  <a:alpha val="43137"/>
                </a:srgbClr>
              </a:outerShdw>
            </a:effectLst>
          </a:endParaRPr>
        </a:p>
      </dsp:txBody>
      <dsp:txXfrm>
        <a:off x="2207833" y="2407920"/>
        <a:ext cx="2141543" cy="2407920"/>
      </dsp:txXfrm>
    </dsp:sp>
    <dsp:sp modelId="{0E3001DB-6C6B-4030-8096-FB928578CCAD}">
      <dsp:nvSpPr>
        <dsp:cNvPr id="0" name=""/>
        <dsp:cNvSpPr/>
      </dsp:nvSpPr>
      <dsp:spPr>
        <a:xfrm>
          <a:off x="2276308" y="361188"/>
          <a:ext cx="2004593" cy="20045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E7825B3-49AC-4CD6-8E89-6345FEA22DB6}">
      <dsp:nvSpPr>
        <dsp:cNvPr id="0" name=""/>
        <dsp:cNvSpPr/>
      </dsp:nvSpPr>
      <dsp:spPr>
        <a:xfrm>
          <a:off x="4413623" y="0"/>
          <a:ext cx="2141543" cy="6019800"/>
        </a:xfrm>
        <a:prstGeom prst="roundRect">
          <a:avLst>
            <a:gd name="adj" fmla="val 10000"/>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Structural Capacity:</a:t>
          </a:r>
        </a:p>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Procedures and Policies </a:t>
          </a:r>
          <a:endParaRPr lang="en-US" sz="2600" b="1" kern="1200" dirty="0">
            <a:solidFill>
              <a:srgbClr val="002060"/>
            </a:solidFill>
            <a:effectLst>
              <a:outerShdw blurRad="38100" dist="38100" dir="2700000" algn="tl">
                <a:srgbClr val="000000">
                  <a:alpha val="43137"/>
                </a:srgbClr>
              </a:outerShdw>
            </a:effectLst>
          </a:endParaRPr>
        </a:p>
      </dsp:txBody>
      <dsp:txXfrm>
        <a:off x="4413623" y="2407920"/>
        <a:ext cx="2141543" cy="2407920"/>
      </dsp:txXfrm>
    </dsp:sp>
    <dsp:sp modelId="{76989AE8-E259-4C6C-BC70-2195222FF304}">
      <dsp:nvSpPr>
        <dsp:cNvPr id="0" name=""/>
        <dsp:cNvSpPr/>
      </dsp:nvSpPr>
      <dsp:spPr>
        <a:xfrm>
          <a:off x="4482098" y="361188"/>
          <a:ext cx="2004593" cy="2004593"/>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50" t="1471" r="-40450" b="-1471"/>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CF2F512-20DF-44CF-81A1-E2F9C56F7660}">
      <dsp:nvSpPr>
        <dsp:cNvPr id="0" name=""/>
        <dsp:cNvSpPr/>
      </dsp:nvSpPr>
      <dsp:spPr>
        <a:xfrm>
          <a:off x="6619413" y="0"/>
          <a:ext cx="2141543" cy="6019800"/>
        </a:xfrm>
        <a:prstGeom prst="roundRect">
          <a:avLst>
            <a:gd name="adj" fmla="val 1000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Material Capacity:</a:t>
          </a:r>
        </a:p>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Fiscal and Physical</a:t>
          </a:r>
          <a:endParaRPr lang="en-US" sz="2600" b="1" kern="1200" dirty="0">
            <a:solidFill>
              <a:srgbClr val="002060"/>
            </a:solidFill>
            <a:effectLst>
              <a:outerShdw blurRad="38100" dist="38100" dir="2700000" algn="tl">
                <a:srgbClr val="000000">
                  <a:alpha val="43137"/>
                </a:srgbClr>
              </a:outerShdw>
            </a:effectLst>
          </a:endParaRPr>
        </a:p>
      </dsp:txBody>
      <dsp:txXfrm>
        <a:off x="6619413" y="2407920"/>
        <a:ext cx="2141543" cy="2407920"/>
      </dsp:txXfrm>
    </dsp:sp>
    <dsp:sp modelId="{C5EDBBB3-1F4E-4D80-8E0F-1A008C8F5CE5}">
      <dsp:nvSpPr>
        <dsp:cNvPr id="0" name=""/>
        <dsp:cNvSpPr/>
      </dsp:nvSpPr>
      <dsp:spPr>
        <a:xfrm>
          <a:off x="6687888" y="361188"/>
          <a:ext cx="2004593" cy="2004593"/>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51" t="-2207" r="-50751" b="2207"/>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B41A579-CA3B-4664-87FA-77750F638859}">
      <dsp:nvSpPr>
        <dsp:cNvPr id="0" name=""/>
        <dsp:cNvSpPr/>
      </dsp:nvSpPr>
      <dsp:spPr>
        <a:xfrm>
          <a:off x="350519" y="4815840"/>
          <a:ext cx="8061960" cy="902970"/>
        </a:xfrm>
        <a:prstGeom prst="leftRightArrow">
          <a:avLst/>
        </a:prstGeom>
        <a:solidFill>
          <a:schemeClr val="accent5">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E713B-7200-4F52-94FB-FE890AE1FC89}" type="datetimeFigureOut">
              <a:rPr lang="en-US" smtClean="0"/>
              <a:t>2/16/2014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3F4A1-7BD5-454B-8F37-953B0DFDD3A2}" type="slidenum">
              <a:rPr lang="en-US" smtClean="0"/>
              <a:t>‹#›</a:t>
            </a:fld>
            <a:endParaRPr lang="en-US"/>
          </a:p>
        </p:txBody>
      </p:sp>
    </p:spTree>
    <p:extLst>
      <p:ext uri="{BB962C8B-B14F-4D97-AF65-F5344CB8AC3E}">
        <p14:creationId xmlns:p14="http://schemas.microsoft.com/office/powerpoint/2010/main" val="63034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3F4A1-7BD5-454B-8F37-953B0DFDD3A2}" type="slidenum">
              <a:rPr lang="en-US" smtClean="0"/>
              <a:t>3</a:t>
            </a:fld>
            <a:endParaRPr lang="en-US"/>
          </a:p>
        </p:txBody>
      </p:sp>
    </p:spTree>
    <p:extLst>
      <p:ext uri="{BB962C8B-B14F-4D97-AF65-F5344CB8AC3E}">
        <p14:creationId xmlns:p14="http://schemas.microsoft.com/office/powerpoint/2010/main" val="48217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690E3-F23C-4F1A-B0E8-C6D409F04474}" type="slidenum">
              <a:rPr lang="en-US" smtClean="0"/>
              <a:t>7</a:t>
            </a:fld>
            <a:endParaRPr lang="en-US"/>
          </a:p>
        </p:txBody>
      </p:sp>
    </p:spTree>
    <p:extLst>
      <p:ext uri="{BB962C8B-B14F-4D97-AF65-F5344CB8AC3E}">
        <p14:creationId xmlns:p14="http://schemas.microsoft.com/office/powerpoint/2010/main" val="417187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participants about the March 19-April 2 Student Voice Survey window.  Encourage participants to review the provided links.  The first link is the Student Voice page on KDE’s website.  The second link is for the Student Voice video series housed on KDE’s media portal.  Emphasize the recent change of K-2 students not participating in the upcoming SV window.  Explain that a Beta Test using the K-2 survey is happening with identified districts now- information will be solicited from those districts concerning the K-2 administration.  </a:t>
            </a:r>
            <a:endParaRPr lang="en-US" dirty="0"/>
          </a:p>
        </p:txBody>
      </p:sp>
      <p:sp>
        <p:nvSpPr>
          <p:cNvPr id="4" name="Slide Number Placeholder 3"/>
          <p:cNvSpPr>
            <a:spLocks noGrp="1"/>
          </p:cNvSpPr>
          <p:nvPr>
            <p:ph type="sldNum" sz="quarter" idx="10"/>
          </p:nvPr>
        </p:nvSpPr>
        <p:spPr/>
        <p:txBody>
          <a:bodyPr/>
          <a:lstStyle/>
          <a:p>
            <a:fld id="{7D33F4A1-7BD5-454B-8F37-953B0DFDD3A2}" type="slidenum">
              <a:rPr lang="en-US" smtClean="0"/>
              <a:t>11</a:t>
            </a:fld>
            <a:endParaRPr lang="en-US"/>
          </a:p>
        </p:txBody>
      </p:sp>
    </p:spTree>
    <p:extLst>
      <p:ext uri="{BB962C8B-B14F-4D97-AF65-F5344CB8AC3E}">
        <p14:creationId xmlns:p14="http://schemas.microsoft.com/office/powerpoint/2010/main" val="63282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a:t>
            </a:r>
            <a:r>
              <a:rPr lang="en-US" baseline="0" dirty="0" smtClean="0"/>
              <a:t> that Window 3 closes on February 28.  The fourth and final window runs from March 1-April 30.  </a:t>
            </a:r>
            <a:endParaRPr lang="en-US" dirty="0"/>
          </a:p>
        </p:txBody>
      </p:sp>
      <p:sp>
        <p:nvSpPr>
          <p:cNvPr id="4" name="Slide Number Placeholder 3"/>
          <p:cNvSpPr>
            <a:spLocks noGrp="1"/>
          </p:cNvSpPr>
          <p:nvPr>
            <p:ph type="sldNum" sz="quarter" idx="10"/>
          </p:nvPr>
        </p:nvSpPr>
        <p:spPr/>
        <p:txBody>
          <a:bodyPr/>
          <a:lstStyle/>
          <a:p>
            <a:fld id="{7D33F4A1-7BD5-454B-8F37-953B0DFDD3A2}" type="slidenum">
              <a:rPr lang="en-US" smtClean="0"/>
              <a:t>12</a:t>
            </a:fld>
            <a:endParaRPr lang="en-US"/>
          </a:p>
        </p:txBody>
      </p:sp>
    </p:spTree>
    <p:extLst>
      <p:ext uri="{BB962C8B-B14F-4D97-AF65-F5344CB8AC3E}">
        <p14:creationId xmlns:p14="http://schemas.microsoft.com/office/powerpoint/2010/main" val="170030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45170C-D2A4-4D5B-B13E-2DC24AFA0127}"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96AC-CF8C-4038-8366-2598DA68F108}" type="slidenum">
              <a:rPr lang="en-US" smtClean="0"/>
              <a:t>‹#›</a:t>
            </a:fld>
            <a:endParaRPr lang="en-US"/>
          </a:p>
        </p:txBody>
      </p:sp>
    </p:spTree>
    <p:extLst>
      <p:ext uri="{BB962C8B-B14F-4D97-AF65-F5344CB8AC3E}">
        <p14:creationId xmlns:p14="http://schemas.microsoft.com/office/powerpoint/2010/main" val="209523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5170C-D2A4-4D5B-B13E-2DC24AFA0127}"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96AC-CF8C-4038-8366-2598DA68F108}" type="slidenum">
              <a:rPr lang="en-US" smtClean="0"/>
              <a:t>‹#›</a:t>
            </a:fld>
            <a:endParaRPr lang="en-US"/>
          </a:p>
        </p:txBody>
      </p:sp>
    </p:spTree>
    <p:extLst>
      <p:ext uri="{BB962C8B-B14F-4D97-AF65-F5344CB8AC3E}">
        <p14:creationId xmlns:p14="http://schemas.microsoft.com/office/powerpoint/2010/main" val="242005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5170C-D2A4-4D5B-B13E-2DC24AFA0127}"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96AC-CF8C-4038-8366-2598DA68F108}" type="slidenum">
              <a:rPr lang="en-US" smtClean="0"/>
              <a:t>‹#›</a:t>
            </a:fld>
            <a:endParaRPr lang="en-US"/>
          </a:p>
        </p:txBody>
      </p:sp>
    </p:spTree>
    <p:extLst>
      <p:ext uri="{BB962C8B-B14F-4D97-AF65-F5344CB8AC3E}">
        <p14:creationId xmlns:p14="http://schemas.microsoft.com/office/powerpoint/2010/main" val="314989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5170C-D2A4-4D5B-B13E-2DC24AFA0127}"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96AC-CF8C-4038-8366-2598DA68F108}" type="slidenum">
              <a:rPr lang="en-US" smtClean="0"/>
              <a:t>‹#›</a:t>
            </a:fld>
            <a:endParaRPr lang="en-US"/>
          </a:p>
        </p:txBody>
      </p:sp>
    </p:spTree>
    <p:extLst>
      <p:ext uri="{BB962C8B-B14F-4D97-AF65-F5344CB8AC3E}">
        <p14:creationId xmlns:p14="http://schemas.microsoft.com/office/powerpoint/2010/main" val="321558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45170C-D2A4-4D5B-B13E-2DC24AFA0127}"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96AC-CF8C-4038-8366-2598DA68F108}" type="slidenum">
              <a:rPr lang="en-US" smtClean="0"/>
              <a:t>‹#›</a:t>
            </a:fld>
            <a:endParaRPr lang="en-US"/>
          </a:p>
        </p:txBody>
      </p:sp>
    </p:spTree>
    <p:extLst>
      <p:ext uri="{BB962C8B-B14F-4D97-AF65-F5344CB8AC3E}">
        <p14:creationId xmlns:p14="http://schemas.microsoft.com/office/powerpoint/2010/main" val="151430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45170C-D2A4-4D5B-B13E-2DC24AFA0127}" type="datetimeFigureOut">
              <a:rPr lang="en-US" smtClean="0"/>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E96AC-CF8C-4038-8366-2598DA68F108}" type="slidenum">
              <a:rPr lang="en-US" smtClean="0"/>
              <a:t>‹#›</a:t>
            </a:fld>
            <a:endParaRPr lang="en-US"/>
          </a:p>
        </p:txBody>
      </p:sp>
    </p:spTree>
    <p:extLst>
      <p:ext uri="{BB962C8B-B14F-4D97-AF65-F5344CB8AC3E}">
        <p14:creationId xmlns:p14="http://schemas.microsoft.com/office/powerpoint/2010/main" val="211654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45170C-D2A4-4D5B-B13E-2DC24AFA0127}" type="datetimeFigureOut">
              <a:rPr lang="en-US" smtClean="0"/>
              <a:t>2/16/2014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E96AC-CF8C-4038-8366-2598DA68F108}" type="slidenum">
              <a:rPr lang="en-US" smtClean="0"/>
              <a:t>‹#›</a:t>
            </a:fld>
            <a:endParaRPr lang="en-US"/>
          </a:p>
        </p:txBody>
      </p:sp>
    </p:spTree>
    <p:extLst>
      <p:ext uri="{BB962C8B-B14F-4D97-AF65-F5344CB8AC3E}">
        <p14:creationId xmlns:p14="http://schemas.microsoft.com/office/powerpoint/2010/main" val="9215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45170C-D2A4-4D5B-B13E-2DC24AFA0127}" type="datetimeFigureOut">
              <a:rPr lang="en-US" smtClean="0"/>
              <a:t>2/16/2014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E96AC-CF8C-4038-8366-2598DA68F108}" type="slidenum">
              <a:rPr lang="en-US" smtClean="0"/>
              <a:t>‹#›</a:t>
            </a:fld>
            <a:endParaRPr lang="en-US"/>
          </a:p>
        </p:txBody>
      </p:sp>
    </p:spTree>
    <p:extLst>
      <p:ext uri="{BB962C8B-B14F-4D97-AF65-F5344CB8AC3E}">
        <p14:creationId xmlns:p14="http://schemas.microsoft.com/office/powerpoint/2010/main" val="41493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5170C-D2A4-4D5B-B13E-2DC24AFA0127}" type="datetimeFigureOut">
              <a:rPr lang="en-US" smtClean="0"/>
              <a:t>2/16/2014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E96AC-CF8C-4038-8366-2598DA68F108}" type="slidenum">
              <a:rPr lang="en-US" smtClean="0"/>
              <a:t>‹#›</a:t>
            </a:fld>
            <a:endParaRPr lang="en-US"/>
          </a:p>
        </p:txBody>
      </p:sp>
    </p:spTree>
    <p:extLst>
      <p:ext uri="{BB962C8B-B14F-4D97-AF65-F5344CB8AC3E}">
        <p14:creationId xmlns:p14="http://schemas.microsoft.com/office/powerpoint/2010/main" val="391945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5170C-D2A4-4D5B-B13E-2DC24AFA0127}" type="datetimeFigureOut">
              <a:rPr lang="en-US" smtClean="0"/>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E96AC-CF8C-4038-8366-2598DA68F108}" type="slidenum">
              <a:rPr lang="en-US" smtClean="0"/>
              <a:t>‹#›</a:t>
            </a:fld>
            <a:endParaRPr lang="en-US"/>
          </a:p>
        </p:txBody>
      </p:sp>
    </p:spTree>
    <p:extLst>
      <p:ext uri="{BB962C8B-B14F-4D97-AF65-F5344CB8AC3E}">
        <p14:creationId xmlns:p14="http://schemas.microsoft.com/office/powerpoint/2010/main" val="78887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5170C-D2A4-4D5B-B13E-2DC24AFA0127}" type="datetimeFigureOut">
              <a:rPr lang="en-US" smtClean="0"/>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E96AC-CF8C-4038-8366-2598DA68F108}" type="slidenum">
              <a:rPr lang="en-US" smtClean="0"/>
              <a:t>‹#›</a:t>
            </a:fld>
            <a:endParaRPr lang="en-US"/>
          </a:p>
        </p:txBody>
      </p:sp>
    </p:spTree>
    <p:extLst>
      <p:ext uri="{BB962C8B-B14F-4D97-AF65-F5344CB8AC3E}">
        <p14:creationId xmlns:p14="http://schemas.microsoft.com/office/powerpoint/2010/main" val="239996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5170C-D2A4-4D5B-B13E-2DC24AFA0127}" type="datetimeFigureOut">
              <a:rPr lang="en-US" smtClean="0"/>
              <a:t>2/16/2014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E96AC-CF8C-4038-8366-2598DA68F108}" type="slidenum">
              <a:rPr lang="en-US" smtClean="0"/>
              <a:t>‹#›</a:t>
            </a:fld>
            <a:endParaRPr lang="en-US"/>
          </a:p>
        </p:txBody>
      </p:sp>
    </p:spTree>
    <p:extLst>
      <p:ext uri="{BB962C8B-B14F-4D97-AF65-F5344CB8AC3E}">
        <p14:creationId xmlns:p14="http://schemas.microsoft.com/office/powerpoint/2010/main" val="702206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ducation.ky.gov/teachers/HiEffTeach/Pages/Student-Voice-Survey.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mediaportal.education.ky.gov/educator-effectivenes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6.jpg"/><Relationship Id="rId4" Type="http://schemas.openxmlformats.org/officeDocument/2006/relationships/image" Target="../media/image25.gif"/></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1" y="609600"/>
            <a:ext cx="5271506" cy="3352800"/>
          </a:xfrm>
        </p:spPr>
        <p:txBody>
          <a:bodyPr>
            <a:noAutofit/>
          </a:bodyPr>
          <a:lstStyle/>
          <a:p>
            <a:r>
              <a:rPr lang="en-US" sz="6000" b="1" dirty="0" smtClean="0">
                <a:effectLst>
                  <a:outerShdw blurRad="38100" dist="38100" dir="2700000" algn="tl">
                    <a:srgbClr val="000000">
                      <a:alpha val="43137"/>
                    </a:srgbClr>
                  </a:outerShdw>
                </a:effectLst>
              </a:rPr>
              <a:t>District Planning </a:t>
            </a:r>
            <a:br>
              <a:rPr lang="en-US" sz="6000" b="1" dirty="0" smtClean="0">
                <a:effectLst>
                  <a:outerShdw blurRad="38100" dist="38100" dir="2700000" algn="tl">
                    <a:srgbClr val="000000">
                      <a:alpha val="43137"/>
                    </a:srgbClr>
                  </a:outerShdw>
                </a:effectLst>
              </a:rPr>
            </a:br>
            <a:r>
              <a:rPr lang="en-US" sz="6000" b="1" dirty="0" smtClean="0">
                <a:effectLst>
                  <a:outerShdw blurRad="38100" dist="38100" dir="2700000" algn="tl">
                    <a:srgbClr val="000000">
                      <a:alpha val="43137"/>
                    </a:srgbClr>
                  </a:outerShdw>
                </a:effectLst>
              </a:rPr>
              <a:t>for </a:t>
            </a:r>
            <a:br>
              <a:rPr lang="en-US" sz="6000" b="1" dirty="0" smtClean="0">
                <a:effectLst>
                  <a:outerShdw blurRad="38100" dist="38100" dir="2700000" algn="tl">
                    <a:srgbClr val="000000">
                      <a:alpha val="43137"/>
                    </a:srgbClr>
                  </a:outerShdw>
                </a:effectLst>
              </a:rPr>
            </a:br>
            <a:r>
              <a:rPr lang="en-US" sz="6000" b="1" dirty="0" smtClean="0">
                <a:effectLst>
                  <a:outerShdw blurRad="38100" dist="38100" dir="2700000" algn="tl">
                    <a:srgbClr val="000000">
                      <a:alpha val="43137"/>
                    </a:srgbClr>
                  </a:outerShdw>
                </a:effectLst>
              </a:rPr>
              <a:t>Student Growth</a:t>
            </a:r>
            <a:endParaRPr lang="en-US" sz="6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4491" y="4537202"/>
            <a:ext cx="6400800" cy="2074225"/>
          </a:xfrm>
        </p:spPr>
        <p:txBody>
          <a:bodyPr>
            <a:normAutofit fontScale="70000" lnSpcReduction="20000"/>
          </a:bodyPr>
          <a:lstStyle/>
          <a:p>
            <a:pPr>
              <a:lnSpc>
                <a:spcPts val="1400"/>
              </a:lnSpc>
            </a:pPr>
            <a:endParaRPr lang="en-US" b="1" dirty="0" smtClean="0">
              <a:solidFill>
                <a:schemeClr val="accent1">
                  <a:lumMod val="75000"/>
                </a:schemeClr>
              </a:solidFill>
            </a:endParaRPr>
          </a:p>
          <a:p>
            <a:pPr>
              <a:lnSpc>
                <a:spcPts val="2500"/>
              </a:lnSpc>
            </a:pPr>
            <a:r>
              <a:rPr lang="en-US" b="1" dirty="0" smtClean="0">
                <a:solidFill>
                  <a:schemeClr val="accent1">
                    <a:lumMod val="75000"/>
                  </a:schemeClr>
                </a:solidFill>
              </a:rPr>
              <a:t>Rebecca Woosley </a:t>
            </a:r>
          </a:p>
          <a:p>
            <a:pPr>
              <a:lnSpc>
                <a:spcPts val="2500"/>
              </a:lnSpc>
            </a:pPr>
            <a:r>
              <a:rPr lang="en-US" b="1" dirty="0" smtClean="0">
                <a:solidFill>
                  <a:schemeClr val="accent1">
                    <a:lumMod val="75000"/>
                  </a:schemeClr>
                </a:solidFill>
              </a:rPr>
              <a:t>Effectiveness Coach</a:t>
            </a:r>
          </a:p>
          <a:p>
            <a:pPr>
              <a:lnSpc>
                <a:spcPts val="1400"/>
              </a:lnSpc>
            </a:pPr>
            <a:endParaRPr lang="en-US" b="1" dirty="0" smtClean="0">
              <a:solidFill>
                <a:schemeClr val="accent1">
                  <a:lumMod val="75000"/>
                </a:schemeClr>
              </a:solidFill>
            </a:endParaRPr>
          </a:p>
          <a:p>
            <a:pPr>
              <a:lnSpc>
                <a:spcPts val="2500"/>
              </a:lnSpc>
            </a:pPr>
            <a:r>
              <a:rPr lang="en-US" b="1" dirty="0" smtClean="0">
                <a:solidFill>
                  <a:schemeClr val="accent1">
                    <a:lumMod val="75000"/>
                  </a:schemeClr>
                </a:solidFill>
              </a:rPr>
              <a:t>Mike Cassady </a:t>
            </a:r>
          </a:p>
          <a:p>
            <a:pPr>
              <a:lnSpc>
                <a:spcPts val="2500"/>
              </a:lnSpc>
            </a:pPr>
            <a:r>
              <a:rPr lang="en-US" b="1" dirty="0" smtClean="0">
                <a:solidFill>
                  <a:schemeClr val="accent1">
                    <a:lumMod val="75000"/>
                  </a:schemeClr>
                </a:solidFill>
              </a:rPr>
              <a:t>PGES Consultant</a:t>
            </a:r>
          </a:p>
          <a:p>
            <a:endParaRPr lang="en-US" dirty="0"/>
          </a:p>
        </p:txBody>
      </p:sp>
      <p:grpSp>
        <p:nvGrpSpPr>
          <p:cNvPr id="4" name="Group 5"/>
          <p:cNvGrpSpPr>
            <a:grpSpLocks/>
          </p:cNvGrpSpPr>
          <p:nvPr/>
        </p:nvGrpSpPr>
        <p:grpSpPr bwMode="auto">
          <a:xfrm>
            <a:off x="381000" y="5017577"/>
            <a:ext cx="8543925" cy="1593850"/>
            <a:chOff x="304800" y="5357108"/>
            <a:chExt cx="8544679" cy="1595254"/>
          </a:xfrm>
        </p:grpSpPr>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2637"/>
              <a:ext cx="21494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7323" y="5357108"/>
              <a:ext cx="1392156" cy="159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907" y="228600"/>
            <a:ext cx="3504735" cy="4151591"/>
          </a:xfrm>
          <a:prstGeom prst="rect">
            <a:avLst/>
          </a:prstGeom>
        </p:spPr>
      </p:pic>
    </p:spTree>
    <p:extLst>
      <p:ext uri="{BB962C8B-B14F-4D97-AF65-F5344CB8AC3E}">
        <p14:creationId xmlns:p14="http://schemas.microsoft.com/office/powerpoint/2010/main" val="3478421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599"/>
            <a:ext cx="3733800" cy="5068707"/>
          </a:xfrm>
        </p:spPr>
        <p:txBody>
          <a:bodyPr>
            <a:noAutofit/>
          </a:bodyPr>
          <a:lstStyle/>
          <a:p>
            <a:r>
              <a:rPr lang="en-US" sz="5400" b="1" dirty="0" smtClean="0">
                <a:effectLst>
                  <a:outerShdw blurRad="38100" dist="38100" dir="2700000" algn="tl">
                    <a:srgbClr val="000000">
                      <a:alpha val="43137"/>
                    </a:srgbClr>
                  </a:outerShdw>
                </a:effectLst>
              </a:rPr>
              <a:t>Be prepared to share </a:t>
            </a:r>
            <a:br>
              <a:rPr lang="en-US" sz="5400" b="1" dirty="0" smtClean="0">
                <a:effectLst>
                  <a:outerShdw blurRad="38100" dist="38100" dir="2700000" algn="tl">
                    <a:srgbClr val="000000">
                      <a:alpha val="43137"/>
                    </a:srgbClr>
                  </a:outerShdw>
                </a:effectLst>
              </a:rPr>
            </a:br>
            <a:r>
              <a:rPr lang="en-US" sz="5400" b="1" dirty="0" smtClean="0">
                <a:effectLst>
                  <a:outerShdw blurRad="38100" dist="38100" dir="2700000" algn="tl">
                    <a:srgbClr val="000000">
                      <a:alpha val="43137"/>
                    </a:srgbClr>
                  </a:outerShdw>
                </a:effectLst>
              </a:rPr>
              <a:t>one good practice</a:t>
            </a:r>
            <a:endParaRPr lang="en-US" sz="5400" b="1" dirty="0">
              <a:effectLst>
                <a:outerShdw blurRad="38100" dist="38100" dir="2700000" algn="tl">
                  <a:srgbClr val="000000">
                    <a:alpha val="43137"/>
                  </a:srgbClr>
                </a:outerShdw>
              </a:effectLst>
            </a:endParaRPr>
          </a:p>
        </p:txBody>
      </p:sp>
      <p:pic>
        <p:nvPicPr>
          <p:cNvPr id="3075" name="Picture 3" descr="C:\Users\rwoosley\AppData\Local\Microsoft\Windows\Temporary Internet Files\Content.IE5\IHF064J7\MC90031181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04800"/>
            <a:ext cx="48006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99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981200"/>
            <a:ext cx="8229600" cy="4648200"/>
          </a:xfrm>
        </p:spPr>
        <p:txBody>
          <a:bodyPr/>
          <a:lstStyle/>
          <a:p>
            <a:r>
              <a:rPr lang="en-US" dirty="0" smtClean="0"/>
              <a:t>Administration Window:  </a:t>
            </a:r>
            <a:r>
              <a:rPr lang="en-US" sz="3600" b="1" i="1" dirty="0" smtClean="0">
                <a:effectLst>
                  <a:outerShdw blurRad="38100" dist="38100" dir="2700000" algn="tl">
                    <a:srgbClr val="000000">
                      <a:alpha val="43137"/>
                    </a:srgbClr>
                  </a:outerShdw>
                </a:effectLst>
              </a:rPr>
              <a:t>March 19-April 2</a:t>
            </a:r>
          </a:p>
          <a:p>
            <a:r>
              <a:rPr lang="en-US" dirty="0" smtClean="0"/>
              <a:t>Student Voice Resources</a:t>
            </a:r>
          </a:p>
          <a:p>
            <a:pPr lvl="1"/>
            <a:r>
              <a:rPr lang="en-US" dirty="0">
                <a:hlinkClick r:id="rId3"/>
              </a:rPr>
              <a:t>http://</a:t>
            </a:r>
            <a:r>
              <a:rPr lang="en-US" dirty="0" smtClean="0">
                <a:hlinkClick r:id="rId3"/>
              </a:rPr>
              <a:t>education.ky.gov/teachers/HiEffTeach/Pages/Student-Voice-Survey.aspx</a:t>
            </a:r>
            <a:endParaRPr lang="en-US" dirty="0" smtClean="0"/>
          </a:p>
          <a:p>
            <a:pPr lvl="1"/>
            <a:r>
              <a:rPr lang="en-US" dirty="0">
                <a:hlinkClick r:id="rId4"/>
              </a:rPr>
              <a:t>http://mediaportal.education.ky.gov/educator-effectiveness</a:t>
            </a:r>
            <a:r>
              <a:rPr lang="en-US" dirty="0" smtClean="0">
                <a:hlinkClick r:id="rId4"/>
              </a:rPr>
              <a:t>/</a:t>
            </a:r>
            <a:endParaRPr lang="en-US" dirty="0"/>
          </a:p>
          <a:p>
            <a:pPr marL="457200" lvl="1" indent="0" algn="ctr">
              <a:buNone/>
            </a:pPr>
            <a:r>
              <a:rPr lang="en-US" b="1" i="1" dirty="0" smtClean="0">
                <a:solidFill>
                  <a:srgbClr val="FF0000"/>
                </a:solidFill>
              </a:rPr>
              <a:t>Recent Change:  K-2 Survey will NOT be administered during the upcoming SV window.  </a:t>
            </a:r>
          </a:p>
          <a:p>
            <a:pPr lvl="1"/>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228600"/>
            <a:ext cx="6019800" cy="1828800"/>
          </a:xfrm>
          <a:prstGeom prst="rect">
            <a:avLst/>
          </a:prstGeom>
        </p:spPr>
      </p:pic>
    </p:spTree>
    <p:extLst>
      <p:ext uri="{BB962C8B-B14F-4D97-AF65-F5344CB8AC3E}">
        <p14:creationId xmlns:p14="http://schemas.microsoft.com/office/powerpoint/2010/main" val="2161783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bg2"/>
          </a:solidFill>
          <a:ln>
            <a:solidFill>
              <a:schemeClr val="tx1"/>
            </a:solidFill>
          </a:ln>
        </p:spPr>
        <p:style>
          <a:lnRef idx="2">
            <a:schemeClr val="accent5"/>
          </a:lnRef>
          <a:fillRef idx="1">
            <a:schemeClr val="lt1"/>
          </a:fillRef>
          <a:effectRef idx="0">
            <a:schemeClr val="accent5"/>
          </a:effectRef>
          <a:fontRef idx="minor">
            <a:schemeClr val="dk1"/>
          </a:fontRef>
        </p:style>
        <p:txBody>
          <a:bodyPr/>
          <a:lstStyle/>
          <a:p>
            <a:r>
              <a:rPr lang="en-US" b="1" dirty="0" smtClean="0">
                <a:ln w="10541" cmpd="sng">
                  <a:solidFill>
                    <a:schemeClr val="accent1">
                      <a:shade val="88000"/>
                      <a:satMod val="110000"/>
                    </a:schemeClr>
                  </a:solidFill>
                  <a:prstDash val="solid"/>
                </a:ln>
                <a:solidFill>
                  <a:schemeClr val="tx1"/>
                </a:solidFill>
              </a:rPr>
              <a:t>Observation Window 3</a:t>
            </a:r>
            <a:endParaRPr lang="en-US" b="1" dirty="0">
              <a:ln w="10541" cmpd="sng">
                <a:solidFill>
                  <a:schemeClr val="accent1">
                    <a:shade val="88000"/>
                    <a:satMod val="110000"/>
                  </a:schemeClr>
                </a:solidFill>
                <a:prstDash val="solid"/>
              </a:ln>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 y="1422400"/>
            <a:ext cx="7124702" cy="3225800"/>
          </a:xfrm>
          <a:prstGeom prst="rect">
            <a:avLst/>
          </a:prstGeom>
        </p:spPr>
      </p:pic>
      <p:sp>
        <p:nvSpPr>
          <p:cNvPr id="9" name="Oval 8"/>
          <p:cNvSpPr/>
          <p:nvPr/>
        </p:nvSpPr>
        <p:spPr>
          <a:xfrm>
            <a:off x="5334000" y="3524824"/>
            <a:ext cx="609600" cy="609600"/>
          </a:xfrm>
          <a:prstGeom prst="ellipse">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4267201" y="4178042"/>
            <a:ext cx="1676400" cy="1981201"/>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168643"/>
            <a:ext cx="1676400" cy="1026955"/>
          </a:xfrm>
          <a:prstGeom prst="rect">
            <a:avLst/>
          </a:prstGeom>
        </p:spPr>
      </p:pic>
      <p:sp>
        <p:nvSpPr>
          <p:cNvPr id="30" name="Rectangle 29"/>
          <p:cNvSpPr/>
          <p:nvPr/>
        </p:nvSpPr>
        <p:spPr>
          <a:xfrm>
            <a:off x="114299" y="4460757"/>
            <a:ext cx="4000501"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Window</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2" name="TextBox 31"/>
          <p:cNvSpPr txBox="1"/>
          <p:nvPr/>
        </p:nvSpPr>
        <p:spPr>
          <a:xfrm>
            <a:off x="6096002" y="4471903"/>
            <a:ext cx="2895601" cy="1938992"/>
          </a:xfrm>
          <a:prstGeom prst="rect">
            <a:avLst/>
          </a:prstGeom>
          <a:noFill/>
        </p:spPr>
        <p:txBody>
          <a:bodyPr wrap="square" rtlCol="0">
            <a:spAutoFit/>
          </a:bodyPr>
          <a:lstStyle/>
          <a:p>
            <a:pPr algn="ctr"/>
            <a:r>
              <a:rPr lang="en-US" sz="4000" b="1" dirty="0" smtClean="0"/>
              <a:t>CLOSES FEBRUARY 28</a:t>
            </a:r>
            <a:endParaRPr lang="en-US" sz="4000" b="1" dirty="0"/>
          </a:p>
        </p:txBody>
      </p:sp>
    </p:spTree>
    <p:extLst>
      <p:ext uri="{BB962C8B-B14F-4D97-AF65-F5344CB8AC3E}">
        <p14:creationId xmlns:p14="http://schemas.microsoft.com/office/powerpoint/2010/main" val="1721914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00200"/>
            <a:ext cx="7543800" cy="3886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flipV="1">
            <a:off x="3771900" y="4456235"/>
            <a:ext cx="1676400" cy="2514600"/>
          </a:xfrm>
          <a:prstGeom prst="rect">
            <a:avLst/>
          </a:prstGeom>
        </p:spPr>
      </p:pic>
      <p:sp>
        <p:nvSpPr>
          <p:cNvPr id="5" name="Oval 4"/>
          <p:cNvSpPr/>
          <p:nvPr/>
        </p:nvSpPr>
        <p:spPr>
          <a:xfrm>
            <a:off x="3813629" y="4240626"/>
            <a:ext cx="526142" cy="496451"/>
          </a:xfrm>
          <a:prstGeom prst="ellipse">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692752"/>
            <a:ext cx="1752600" cy="1012847"/>
          </a:xfrm>
          <a:prstGeom prst="rect">
            <a:avLst/>
          </a:prstGeom>
        </p:spPr>
      </p:pic>
      <p:sp>
        <p:nvSpPr>
          <p:cNvPr id="7" name="Title 1"/>
          <p:cNvSpPr>
            <a:spLocks noGrp="1"/>
          </p:cNvSpPr>
          <p:nvPr>
            <p:ph type="title"/>
          </p:nvPr>
        </p:nvSpPr>
        <p:spPr>
          <a:xfrm>
            <a:off x="457200" y="228600"/>
            <a:ext cx="8229600" cy="1143000"/>
          </a:xfrm>
          <a:solidFill>
            <a:schemeClr val="bg2"/>
          </a:solidFill>
          <a:ln>
            <a:solidFill>
              <a:schemeClr val="tx1"/>
            </a:solidFill>
          </a:ln>
        </p:spPr>
        <p:style>
          <a:lnRef idx="2">
            <a:schemeClr val="accent5"/>
          </a:lnRef>
          <a:fillRef idx="1">
            <a:schemeClr val="lt1"/>
          </a:fillRef>
          <a:effectRef idx="0">
            <a:schemeClr val="accent5"/>
          </a:effectRef>
          <a:fontRef idx="minor">
            <a:schemeClr val="dk1"/>
          </a:fontRef>
        </p:style>
        <p:txBody>
          <a:bodyPr/>
          <a:lstStyle/>
          <a:p>
            <a:r>
              <a:rPr lang="en-US" b="1" dirty="0" smtClean="0">
                <a:ln w="10541" cmpd="sng">
                  <a:solidFill>
                    <a:schemeClr val="accent1">
                      <a:shade val="88000"/>
                      <a:satMod val="110000"/>
                    </a:schemeClr>
                  </a:solidFill>
                  <a:prstDash val="solid"/>
                </a:ln>
                <a:solidFill>
                  <a:schemeClr val="tx1"/>
                </a:solidFill>
              </a:rPr>
              <a:t>Observation Window 4</a:t>
            </a:r>
            <a:endParaRPr lang="en-US" b="1" dirty="0">
              <a:ln w="10541" cmpd="sng">
                <a:solidFill>
                  <a:schemeClr val="accent1">
                    <a:shade val="88000"/>
                    <a:satMod val="110000"/>
                  </a:schemeClr>
                </a:solidFill>
                <a:prstDash val="solid"/>
              </a:ln>
              <a:solidFill>
                <a:schemeClr val="tx1"/>
              </a:solidFill>
            </a:endParaRPr>
          </a:p>
        </p:txBody>
      </p:sp>
      <p:sp>
        <p:nvSpPr>
          <p:cNvPr id="8" name="Rectangle 7"/>
          <p:cNvSpPr/>
          <p:nvPr/>
        </p:nvSpPr>
        <p:spPr>
          <a:xfrm>
            <a:off x="4429826" y="5116485"/>
            <a:ext cx="4000501"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Window</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TextBox 8"/>
          <p:cNvSpPr txBox="1"/>
          <p:nvPr/>
        </p:nvSpPr>
        <p:spPr>
          <a:xfrm>
            <a:off x="76200" y="5149840"/>
            <a:ext cx="3204029" cy="1754326"/>
          </a:xfrm>
          <a:prstGeom prst="rect">
            <a:avLst/>
          </a:prstGeom>
          <a:noFill/>
        </p:spPr>
        <p:txBody>
          <a:bodyPr wrap="square" rtlCol="0">
            <a:spAutoFit/>
          </a:bodyPr>
          <a:lstStyle/>
          <a:p>
            <a:pPr algn="ctr"/>
            <a:r>
              <a:rPr lang="en-US" sz="3600" b="1" dirty="0" smtClean="0"/>
              <a:t>MARCH 1- APRIL 30</a:t>
            </a:r>
          </a:p>
          <a:p>
            <a:pPr algn="ctr"/>
            <a:endParaRPr lang="en-US" sz="3600" dirty="0"/>
          </a:p>
        </p:txBody>
      </p:sp>
      <p:sp>
        <p:nvSpPr>
          <p:cNvPr id="10" name="TextBox 9"/>
          <p:cNvSpPr txBox="1"/>
          <p:nvPr/>
        </p:nvSpPr>
        <p:spPr>
          <a:xfrm>
            <a:off x="6972300" y="2819400"/>
            <a:ext cx="2019300" cy="1200329"/>
          </a:xfrm>
          <a:prstGeom prst="rect">
            <a:avLst/>
          </a:prstGeom>
          <a:noFill/>
        </p:spPr>
        <p:txBody>
          <a:bodyPr wrap="square" rtlCol="0">
            <a:spAutoFit/>
          </a:bodyPr>
          <a:lstStyle/>
          <a:p>
            <a:pPr algn="ctr"/>
            <a:r>
              <a:rPr lang="en-US" sz="3600" b="1" dirty="0" smtClean="0"/>
              <a:t>CLOSES APRIL 30</a:t>
            </a:r>
            <a:endParaRPr lang="en-US" sz="3600" b="1" dirty="0"/>
          </a:p>
        </p:txBody>
      </p:sp>
    </p:spTree>
    <p:extLst>
      <p:ext uri="{BB962C8B-B14F-4D97-AF65-F5344CB8AC3E}">
        <p14:creationId xmlns:p14="http://schemas.microsoft.com/office/powerpoint/2010/main" val="450203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Certified Evaluation Plan </a:t>
            </a:r>
            <a:br>
              <a:rPr lang="en-US" b="1" dirty="0" smtClean="0">
                <a:solidFill>
                  <a:schemeClr val="tx2"/>
                </a:solidFill>
              </a:rPr>
            </a:br>
            <a:r>
              <a:rPr lang="en-US" b="1" dirty="0" smtClean="0">
                <a:solidFill>
                  <a:schemeClr val="tx2"/>
                </a:solidFill>
              </a:rPr>
              <a:t> Work Sessions</a:t>
            </a:r>
            <a:endParaRPr lang="en-US" b="1" dirty="0">
              <a:solidFill>
                <a:schemeClr val="tx2"/>
              </a:solidFill>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marL="0" indent="0">
              <a:buNone/>
            </a:pPr>
            <a:r>
              <a:rPr lang="en-US" dirty="0"/>
              <a:t>KDE in partnership with the education cooperatives will host a work session to go through the model Certified Evaluation Plan with district teams.  </a:t>
            </a:r>
            <a:endParaRPr lang="en-US" dirty="0" smtClean="0"/>
          </a:p>
          <a:p>
            <a:pPr marL="0" indent="0">
              <a:buNone/>
            </a:pPr>
            <a:endParaRPr lang="en-US" dirty="0"/>
          </a:p>
          <a:p>
            <a:pPr lvl="0"/>
            <a:r>
              <a:rPr lang="en-US" sz="3800" dirty="0"/>
              <a:t>SESC – Feb. 12</a:t>
            </a:r>
          </a:p>
          <a:p>
            <a:pPr lvl="0"/>
            <a:r>
              <a:rPr lang="en-US" sz="3800" dirty="0"/>
              <a:t>KVEC – Feb 13</a:t>
            </a:r>
          </a:p>
          <a:p>
            <a:pPr lvl="0"/>
            <a:r>
              <a:rPr lang="en-US" sz="3800" dirty="0"/>
              <a:t>OVEC – Feb. 19 </a:t>
            </a:r>
          </a:p>
          <a:p>
            <a:pPr lvl="0"/>
            <a:r>
              <a:rPr lang="en-US" sz="3800" dirty="0"/>
              <a:t>NKEC; WKEC – Feb. 24 </a:t>
            </a:r>
          </a:p>
          <a:p>
            <a:pPr lvl="0"/>
            <a:r>
              <a:rPr lang="en-US" sz="5200" b="1" dirty="0">
                <a:solidFill>
                  <a:srgbClr val="FF0000"/>
                </a:solidFill>
              </a:rPr>
              <a:t>CKEC – Feb. 26 </a:t>
            </a:r>
          </a:p>
          <a:p>
            <a:pPr lvl="0"/>
            <a:r>
              <a:rPr lang="en-US" sz="3800" dirty="0"/>
              <a:t>KEDC – March 3 </a:t>
            </a:r>
          </a:p>
          <a:p>
            <a:pPr lvl="0"/>
            <a:r>
              <a:rPr lang="en-US" sz="3800" dirty="0"/>
              <a:t>GRREC – March 6-7</a:t>
            </a:r>
          </a:p>
          <a:p>
            <a:pPr marL="0" indent="0">
              <a:buNone/>
            </a:pPr>
            <a:endParaRPr lang="en-US" i="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852" r="7566"/>
          <a:stretch/>
        </p:blipFill>
        <p:spPr>
          <a:xfrm>
            <a:off x="7862781" y="5791200"/>
            <a:ext cx="1038438" cy="8297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752600" cy="1219200"/>
          </a:xfrm>
          <a:prstGeom prst="rect">
            <a:avLst/>
          </a:prstGeom>
        </p:spPr>
      </p:pic>
    </p:spTree>
    <p:extLst>
      <p:ext uri="{BB962C8B-B14F-4D97-AF65-F5344CB8AC3E}">
        <p14:creationId xmlns:p14="http://schemas.microsoft.com/office/powerpoint/2010/main" val="788686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latin typeface="Lucida Sans" panose="020B0602030504020204" pitchFamily="34" charset="0"/>
              </a:rPr>
              <a:t>Considerations for CEP</a:t>
            </a:r>
            <a:r>
              <a:rPr lang="en-US" dirty="0"/>
              <a:t/>
            </a:r>
            <a:br>
              <a:rPr lang="en-US" dirty="0"/>
            </a:br>
            <a:endParaRPr lang="en-US" dirty="0"/>
          </a:p>
        </p:txBody>
      </p:sp>
      <p:sp>
        <p:nvSpPr>
          <p:cNvPr id="3" name="Content Placeholder 2"/>
          <p:cNvSpPr>
            <a:spLocks noGrp="1"/>
          </p:cNvSpPr>
          <p:nvPr>
            <p:ph idx="1"/>
          </p:nvPr>
        </p:nvSpPr>
        <p:spPr>
          <a:xfrm>
            <a:off x="152400" y="1447800"/>
            <a:ext cx="8763000" cy="5135563"/>
          </a:xfrm>
        </p:spPr>
        <p:txBody>
          <a:bodyPr>
            <a:normAutofit lnSpcReduction="10000"/>
          </a:bodyPr>
          <a:lstStyle/>
          <a:p>
            <a:endParaRPr lang="en-US" dirty="0" smtClean="0"/>
          </a:p>
          <a:p>
            <a:r>
              <a:rPr lang="en-US" sz="3600" dirty="0" smtClean="0"/>
              <a:t>Evaluation </a:t>
            </a:r>
            <a:r>
              <a:rPr lang="en-US" sz="3600" dirty="0"/>
              <a:t>Committee (50/50 Committee) </a:t>
            </a:r>
          </a:p>
          <a:p>
            <a:r>
              <a:rPr lang="en-US" sz="3600" dirty="0"/>
              <a:t>Personnel Decisions for the 2014-15 school year</a:t>
            </a:r>
          </a:p>
          <a:p>
            <a:r>
              <a:rPr lang="en-US" sz="3600" dirty="0"/>
              <a:t>Preschool, Other Professionals, and KTIP Pilot Systems</a:t>
            </a:r>
          </a:p>
          <a:p>
            <a:r>
              <a:rPr lang="en-US" sz="3600" dirty="0"/>
              <a:t>Capacity </a:t>
            </a:r>
            <a:r>
              <a:rPr lang="en-US" sz="3600" dirty="0" smtClean="0"/>
              <a:t>Building (leveraging expertise in district)</a:t>
            </a:r>
            <a:endParaRPr lang="en-US" sz="3600" dirty="0"/>
          </a:p>
          <a:p>
            <a:r>
              <a:rPr lang="en-US" sz="3600" dirty="0" smtClean="0"/>
              <a:t>CEP Submission            </a:t>
            </a:r>
            <a:endParaRPr lang="en-US" sz="3600" dirty="0"/>
          </a:p>
          <a:p>
            <a:pPr marL="0" indent="0">
              <a:buNone/>
            </a:pPr>
            <a:endParaRPr lang="en-US" dirty="0"/>
          </a:p>
        </p:txBody>
      </p:sp>
      <p:pic>
        <p:nvPicPr>
          <p:cNvPr id="4" name="Picture 2" descr="C:\Users\rwoosley\AppData\Local\Microsoft\Windows\Temporary Internet Files\Content.IE5\JYR0L0J3\MP9003029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95657">
            <a:off x="457200" y="152400"/>
            <a:ext cx="1104900" cy="154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386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b="1" dirty="0" smtClean="0">
                <a:effectLst>
                  <a:outerShdw blurRad="38100" dist="38100" dir="2700000" algn="tl">
                    <a:srgbClr val="000000">
                      <a:alpha val="43137"/>
                    </a:srgbClr>
                  </a:outerShdw>
                </a:effectLst>
              </a:rPr>
              <a:t>    Today’s Targets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a:buFont typeface="Wingdings" panose="05000000000000000000" pitchFamily="2" charset="2"/>
              <a:buChar char="ü"/>
            </a:pPr>
            <a:r>
              <a:rPr lang="en-US" sz="4000" b="1" dirty="0" smtClean="0"/>
              <a:t>Differentiate the 4 capacities that impact systemic  change</a:t>
            </a:r>
          </a:p>
          <a:p>
            <a:pPr>
              <a:buFont typeface="Wingdings" panose="05000000000000000000" pitchFamily="2" charset="2"/>
              <a:buChar char="ü"/>
            </a:pPr>
            <a:endParaRPr lang="en-US" sz="4000" b="1" dirty="0"/>
          </a:p>
          <a:p>
            <a:pPr>
              <a:buFont typeface="Wingdings" panose="05000000000000000000" pitchFamily="2" charset="2"/>
              <a:buChar char="ü"/>
            </a:pPr>
            <a:r>
              <a:rPr lang="en-US" sz="4000" b="1" dirty="0" smtClean="0"/>
              <a:t>Determine your district’s readiness to implement the student growth goal process</a:t>
            </a:r>
          </a:p>
          <a:p>
            <a:pPr>
              <a:buFont typeface="Wingdings" panose="05000000000000000000" pitchFamily="2" charset="2"/>
              <a:buChar char="ü"/>
            </a:pPr>
            <a:endParaRPr lang="en-US" b="1" dirty="0" smtClean="0"/>
          </a:p>
          <a:p>
            <a:pPr marL="0" indent="0">
              <a:buNone/>
            </a:pPr>
            <a:endParaRPr lang="en-US" b="1" dirty="0"/>
          </a:p>
        </p:txBody>
      </p:sp>
      <p:pic>
        <p:nvPicPr>
          <p:cNvPr id="1026" name="Picture 2" descr="C:\Program Files (x86)\Microsoft Office\MEDIA\CAGCAT10\j029384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3488" y="223838"/>
            <a:ext cx="1738312" cy="18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59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7048916"/>
              </p:ext>
            </p:extLst>
          </p:nvPr>
        </p:nvGraphicFramePr>
        <p:xfrm>
          <a:off x="228600" y="3048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47800" y="5334000"/>
            <a:ext cx="6477000" cy="584775"/>
          </a:xfrm>
          <a:prstGeom prst="rect">
            <a:avLst/>
          </a:prstGeom>
          <a:noFill/>
        </p:spPr>
        <p:txBody>
          <a:bodyPr wrap="square" rtlCol="0">
            <a:spAutoFit/>
          </a:bodyPr>
          <a:lstStyle/>
          <a:p>
            <a:pPr algn="ctr"/>
            <a:r>
              <a:rPr lang="en-US" sz="3200" b="1" dirty="0" smtClean="0">
                <a:solidFill>
                  <a:schemeClr val="tx2">
                    <a:lumMod val="50000"/>
                  </a:schemeClr>
                </a:solidFill>
                <a:effectLst>
                  <a:outerShdw blurRad="38100" dist="38100" dir="2700000" algn="tl">
                    <a:srgbClr val="000000">
                      <a:alpha val="43137"/>
                    </a:srgbClr>
                  </a:outerShdw>
                </a:effectLst>
              </a:rPr>
              <a:t>District Planning for Student Growth</a:t>
            </a:r>
            <a:endParaRPr lang="en-US" sz="32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5285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152400"/>
            <a:ext cx="8229600" cy="563562"/>
          </a:xfrm>
        </p:spPr>
        <p:txBody>
          <a:bodyPr>
            <a:normAutofit fontScale="90000"/>
          </a:bodyPr>
          <a:lstStyle/>
          <a:p>
            <a:r>
              <a:rPr lang="en-US" b="1" dirty="0" smtClean="0">
                <a:effectLst>
                  <a:outerShdw blurRad="38100" dist="38100" dir="2700000" algn="tl">
                    <a:srgbClr val="000000">
                      <a:alpha val="43137"/>
                    </a:srgbClr>
                  </a:outerShdw>
                </a:effectLst>
              </a:rPr>
              <a:t>Human Capacity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2875" y="807616"/>
            <a:ext cx="8208818" cy="4525963"/>
          </a:xfrm>
        </p:spPr>
        <p:txBody>
          <a:bodyPr>
            <a:normAutofit/>
          </a:bodyPr>
          <a:lstStyle/>
          <a:p>
            <a:pPr marL="457200" lvl="1" indent="0">
              <a:buNone/>
            </a:pPr>
            <a:r>
              <a:rPr lang="en-US" sz="3000" b="1" dirty="0" smtClean="0"/>
              <a:t>System has strategically situated high capacity individuals</a:t>
            </a:r>
          </a:p>
          <a:p>
            <a:pPr marL="457200" lvl="1" indent="0">
              <a:buNone/>
            </a:pPr>
            <a:endParaRPr lang="en-US" dirty="0" smtClean="0"/>
          </a:p>
          <a:p>
            <a:pPr lvl="1">
              <a:buFont typeface="Wingdings" panose="05000000000000000000" pitchFamily="2" charset="2"/>
              <a:buChar char="Ø"/>
            </a:pPr>
            <a:r>
              <a:rPr lang="en-US" b="1" dirty="0" smtClean="0"/>
              <a:t> Intellectually Proficiency</a:t>
            </a:r>
          </a:p>
          <a:p>
            <a:pPr marL="457200" lvl="1" indent="0">
              <a:buNone/>
            </a:pPr>
            <a:r>
              <a:rPr lang="en-US" b="1" dirty="0" smtClean="0"/>
              <a:t>	</a:t>
            </a:r>
            <a:r>
              <a:rPr lang="en-US" dirty="0" smtClean="0"/>
              <a:t>knowledge, expertise, understanding</a:t>
            </a:r>
          </a:p>
          <a:p>
            <a:pPr marL="457200" lvl="1" indent="0">
              <a:buNone/>
            </a:pPr>
            <a:endParaRPr lang="en-US" b="1" dirty="0" smtClean="0"/>
          </a:p>
          <a:p>
            <a:pPr lvl="1">
              <a:buFont typeface="Wingdings" panose="05000000000000000000" pitchFamily="2" charset="2"/>
              <a:buChar char="Ø"/>
            </a:pPr>
            <a:r>
              <a:rPr lang="en-US" b="1" dirty="0"/>
              <a:t> </a:t>
            </a:r>
            <a:r>
              <a:rPr lang="en-US" b="1" dirty="0" smtClean="0"/>
              <a:t>Will</a:t>
            </a:r>
          </a:p>
          <a:p>
            <a:pPr marL="457200" lvl="1" indent="0">
              <a:buNone/>
            </a:pPr>
            <a:r>
              <a:rPr lang="en-US" dirty="0" smtClean="0"/>
              <a:t>	interest, patience, persistence</a:t>
            </a:r>
            <a:endParaRPr lang="en-US" dirty="0"/>
          </a:p>
          <a:p>
            <a:pPr marL="457200" lvl="1" indent="0">
              <a:buNone/>
            </a:pPr>
            <a:endParaRPr lang="en-US" dirty="0" smtClean="0"/>
          </a:p>
          <a:p>
            <a:pPr marL="457200" lvl="1" indent="0">
              <a:buNone/>
            </a:pPr>
            <a:endParaRPr lang="en-US" dirty="0"/>
          </a:p>
          <a:p>
            <a:pPr marL="0" indent="0">
              <a:buNone/>
            </a:pPr>
            <a:endParaRPr lang="en-US" b="1" dirty="0"/>
          </a:p>
          <a:p>
            <a:pPr marL="0" indent="0">
              <a:buNone/>
            </a:pPr>
            <a:endParaRPr lang="en-US" dirty="0" smtClean="0"/>
          </a:p>
        </p:txBody>
      </p:sp>
      <p:grpSp>
        <p:nvGrpSpPr>
          <p:cNvPr id="4" name="Group 5"/>
          <p:cNvGrpSpPr>
            <a:grpSpLocks/>
          </p:cNvGrpSpPr>
          <p:nvPr/>
        </p:nvGrpSpPr>
        <p:grpSpPr bwMode="auto">
          <a:xfrm>
            <a:off x="228600" y="5700386"/>
            <a:ext cx="8709314" cy="1157613"/>
            <a:chOff x="-241637" y="5793728"/>
            <a:chExt cx="8710082" cy="1158633"/>
          </a:xfrm>
        </p:grpSpPr>
        <p:pic>
          <p:nvPicPr>
            <p:cNvPr id="5"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637" y="6075955"/>
              <a:ext cx="1457454" cy="59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7323" y="5793728"/>
              <a:ext cx="1011122" cy="115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432" y="2133600"/>
            <a:ext cx="2171700" cy="2171700"/>
          </a:xfrm>
          <a:prstGeom prst="rect">
            <a:avLst/>
          </a:prstGeom>
        </p:spPr>
      </p:pic>
    </p:spTree>
    <p:extLst>
      <p:ext uri="{BB962C8B-B14F-4D97-AF65-F5344CB8AC3E}">
        <p14:creationId xmlns:p14="http://schemas.microsoft.com/office/powerpoint/2010/main" val="3410315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76200"/>
            <a:ext cx="8229600" cy="639762"/>
          </a:xfrm>
        </p:spPr>
        <p:txBody>
          <a:bodyPr>
            <a:normAutofit fontScale="90000"/>
          </a:bodyPr>
          <a:lstStyle/>
          <a:p>
            <a:r>
              <a:rPr lang="en-US" b="1" dirty="0" smtClean="0">
                <a:effectLst>
                  <a:outerShdw blurRad="38100" dist="38100" dir="2700000" algn="tl">
                    <a:srgbClr val="000000">
                      <a:alpha val="43137"/>
                    </a:srgbClr>
                  </a:outerShdw>
                </a:effectLst>
              </a:rPr>
              <a:t>Organizational Capacity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95276" y="633808"/>
            <a:ext cx="8229600" cy="4525963"/>
          </a:xfrm>
        </p:spPr>
        <p:txBody>
          <a:bodyPr/>
          <a:lstStyle/>
          <a:p>
            <a:pPr marL="0" indent="0">
              <a:buNone/>
            </a:pPr>
            <a:r>
              <a:rPr lang="en-US" b="1" dirty="0" smtClean="0"/>
              <a:t>Culture shaped by positive, change-oriented: </a:t>
            </a:r>
          </a:p>
          <a:p>
            <a:pPr marL="0" indent="0">
              <a:buNone/>
            </a:pPr>
            <a:r>
              <a:rPr lang="en-US" b="1" dirty="0" smtClean="0"/>
              <a:t>Interaction</a:t>
            </a:r>
          </a:p>
          <a:p>
            <a:pPr marL="0" indent="0">
              <a:buNone/>
            </a:pPr>
            <a:r>
              <a:rPr lang="en-US" dirty="0" smtClean="0"/>
              <a:t>					</a:t>
            </a:r>
            <a:r>
              <a:rPr lang="en-US" b="1" dirty="0" smtClean="0"/>
              <a:t>Collaboration</a:t>
            </a:r>
          </a:p>
          <a:p>
            <a:pPr marL="0" indent="0">
              <a:buNone/>
            </a:pPr>
            <a:endParaRPr lang="en-US" dirty="0" smtClean="0"/>
          </a:p>
          <a:p>
            <a:pPr marL="0" indent="0">
              <a:buNone/>
            </a:pPr>
            <a:endParaRPr lang="en-US" dirty="0" smtClean="0"/>
          </a:p>
          <a:p>
            <a:pPr marL="0" indent="0">
              <a:buNone/>
            </a:pPr>
            <a:r>
              <a:rPr lang="en-US" dirty="0" smtClean="0"/>
              <a:t>	</a:t>
            </a:r>
          </a:p>
          <a:p>
            <a:pPr marL="0" indent="0">
              <a:buNone/>
            </a:pPr>
            <a:r>
              <a:rPr lang="en-US" b="1" dirty="0" smtClean="0"/>
              <a:t>   Communication</a:t>
            </a:r>
          </a:p>
          <a:p>
            <a:pPr>
              <a:buFont typeface="Wingdings" panose="05000000000000000000" pitchFamily="2" charset="2"/>
              <a:buChar char="Ø"/>
            </a:pPr>
            <a:endParaRPr lang="en-US" dirty="0"/>
          </a:p>
          <a:p>
            <a:pPr marL="0" indent="0">
              <a:buNone/>
            </a:pPr>
            <a:endParaRPr lang="en-US" dirty="0" smtClean="0"/>
          </a:p>
        </p:txBody>
      </p:sp>
      <p:grpSp>
        <p:nvGrpSpPr>
          <p:cNvPr id="4" name="Group 5"/>
          <p:cNvGrpSpPr>
            <a:grpSpLocks/>
          </p:cNvGrpSpPr>
          <p:nvPr/>
        </p:nvGrpSpPr>
        <p:grpSpPr bwMode="auto">
          <a:xfrm>
            <a:off x="90384" y="6142725"/>
            <a:ext cx="8901216" cy="629777"/>
            <a:chOff x="252304" y="6334712"/>
            <a:chExt cx="7993088" cy="630332"/>
          </a:xfrm>
        </p:grpSpPr>
        <p:pic>
          <p:nvPicPr>
            <p:cNvPr id="5"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304" y="6531250"/>
              <a:ext cx="900295" cy="43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6378" y="6334712"/>
              <a:ext cx="539014" cy="61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799" y="1981200"/>
            <a:ext cx="2485813" cy="2133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4734152"/>
            <a:ext cx="2419350" cy="20859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6316" y="2896790"/>
            <a:ext cx="3508560" cy="2132410"/>
          </a:xfrm>
          <a:prstGeom prst="rect">
            <a:avLst/>
          </a:prstGeom>
        </p:spPr>
      </p:pic>
      <p:sp>
        <p:nvSpPr>
          <p:cNvPr id="10" name="TextBox 9"/>
          <p:cNvSpPr txBox="1"/>
          <p:nvPr/>
        </p:nvSpPr>
        <p:spPr>
          <a:xfrm>
            <a:off x="5044824" y="5881116"/>
            <a:ext cx="1295400" cy="523220"/>
          </a:xfrm>
          <a:prstGeom prst="rect">
            <a:avLst/>
          </a:prstGeom>
          <a:noFill/>
        </p:spPr>
        <p:txBody>
          <a:bodyPr wrap="square" rtlCol="0">
            <a:spAutoFit/>
          </a:bodyPr>
          <a:lstStyle/>
          <a:p>
            <a:r>
              <a:rPr lang="en-US" sz="2800" b="1" dirty="0" smtClean="0">
                <a:solidFill>
                  <a:srgbClr val="0070C0"/>
                </a:solidFill>
                <a:effectLst>
                  <a:outerShdw blurRad="38100" dist="38100" dir="2700000" algn="tl">
                    <a:srgbClr val="000000">
                      <a:alpha val="43137"/>
                    </a:srgbClr>
                  </a:outerShdw>
                </a:effectLst>
              </a:rPr>
              <a:t>LYNC</a:t>
            </a:r>
            <a:endParaRPr lang="en-US" sz="2800" b="1" dirty="0">
              <a:solidFill>
                <a:srgbClr val="0070C0"/>
              </a:solidFill>
              <a:effectLst>
                <a:outerShdw blurRad="38100" dist="38100" dir="2700000" algn="tl">
                  <a:srgbClr val="000000">
                    <a:alpha val="43137"/>
                  </a:srgbClr>
                </a:outerShdw>
              </a:effectLst>
            </a:endParaRPr>
          </a:p>
        </p:txBody>
      </p:sp>
      <p:sp>
        <p:nvSpPr>
          <p:cNvPr id="11" name="Left Arrow 10"/>
          <p:cNvSpPr/>
          <p:nvPr/>
        </p:nvSpPr>
        <p:spPr>
          <a:xfrm rot="1013036">
            <a:off x="4329837" y="5681098"/>
            <a:ext cx="695153" cy="4305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295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dirty="0" smtClean="0">
                <a:effectLst>
                  <a:outerShdw blurRad="38100" dist="38100" dir="2700000" algn="tl">
                    <a:srgbClr val="000000">
                      <a:alpha val="43137"/>
                    </a:srgbClr>
                  </a:outerShdw>
                </a:effectLst>
              </a:rPr>
              <a:t>Structural Capacity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3657" y="838201"/>
            <a:ext cx="8772525" cy="4724400"/>
          </a:xfrm>
        </p:spPr>
        <p:txBody>
          <a:bodyPr>
            <a:normAutofit fontScale="92500" lnSpcReduction="10000"/>
          </a:bodyPr>
          <a:lstStyle/>
          <a:p>
            <a:pPr marL="0" indent="0">
              <a:buNone/>
            </a:pPr>
            <a:r>
              <a:rPr lang="en-US" b="1" dirty="0"/>
              <a:t>S</a:t>
            </a:r>
            <a:r>
              <a:rPr lang="en-US" b="1" dirty="0" smtClean="0"/>
              <a:t>ystem elements independent of humans who may use or change them for function </a:t>
            </a:r>
          </a:p>
          <a:p>
            <a:pPr>
              <a:buFont typeface="Wingdings" panose="05000000000000000000" pitchFamily="2" charset="2"/>
              <a:buChar char="Ø"/>
            </a:pPr>
            <a:endParaRPr lang="en-US" sz="2800" dirty="0" smtClean="0"/>
          </a:p>
          <a:p>
            <a:pPr>
              <a:buFont typeface="Wingdings" panose="05000000000000000000" pitchFamily="2" charset="2"/>
              <a:buChar char="Ø"/>
            </a:pPr>
            <a:r>
              <a:rPr lang="en-US" sz="2800" dirty="0" smtClean="0"/>
              <a:t>Policies &amp; procedures   </a:t>
            </a:r>
          </a:p>
          <a:p>
            <a:pPr marL="0" indent="0">
              <a:buNone/>
            </a:pPr>
            <a:endParaRPr lang="en-US" sz="2800" dirty="0" smtClean="0"/>
          </a:p>
          <a:p>
            <a:pPr>
              <a:buFont typeface="Wingdings" panose="05000000000000000000" pitchFamily="2" charset="2"/>
              <a:buChar char="Ø"/>
            </a:pPr>
            <a:endParaRPr lang="en-US" sz="2800" dirty="0" smtClean="0"/>
          </a:p>
          <a:p>
            <a:pPr>
              <a:buFont typeface="Wingdings" panose="05000000000000000000" pitchFamily="2" charset="2"/>
              <a:buChar char="Ø"/>
            </a:pPr>
            <a:r>
              <a:rPr lang="en-US" sz="2800" dirty="0" smtClean="0"/>
              <a:t>Formalized practices</a:t>
            </a:r>
          </a:p>
          <a:p>
            <a:pPr lvl="2"/>
            <a:r>
              <a:rPr lang="en-US" dirty="0" smtClean="0"/>
              <a:t>Curriculum frameworks</a:t>
            </a:r>
          </a:p>
          <a:p>
            <a:pPr lvl="2"/>
            <a:r>
              <a:rPr lang="en-US" dirty="0" smtClean="0"/>
              <a:t>PL Design</a:t>
            </a:r>
          </a:p>
          <a:p>
            <a:pPr lvl="2"/>
            <a:r>
              <a:rPr lang="en-US" dirty="0" smtClean="0"/>
              <a:t>Hiring practices</a:t>
            </a:r>
          </a:p>
          <a:p>
            <a:pPr lvl="2"/>
            <a:r>
              <a:rPr lang="en-US" dirty="0" smtClean="0"/>
              <a:t>Alignment of Partnerships (school, district, university)</a:t>
            </a:r>
          </a:p>
          <a:p>
            <a:pPr lvl="2"/>
            <a:endParaRPr lang="en-US" dirty="0" smtClean="0"/>
          </a:p>
        </p:txBody>
      </p:sp>
      <p:grpSp>
        <p:nvGrpSpPr>
          <p:cNvPr id="4" name="Group 5"/>
          <p:cNvGrpSpPr>
            <a:grpSpLocks/>
          </p:cNvGrpSpPr>
          <p:nvPr/>
        </p:nvGrpSpPr>
        <p:grpSpPr bwMode="auto">
          <a:xfrm>
            <a:off x="142876" y="5920798"/>
            <a:ext cx="8848724" cy="895870"/>
            <a:chOff x="304801" y="6055703"/>
            <a:chExt cx="7935024" cy="896659"/>
          </a:xfrm>
        </p:grpSpPr>
        <p:pic>
          <p:nvPicPr>
            <p:cNvPr id="5"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6300787"/>
              <a:ext cx="1074739" cy="43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7323" y="6055703"/>
              <a:ext cx="782502" cy="89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905000"/>
            <a:ext cx="2492392" cy="13667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2749456"/>
            <a:ext cx="1740218" cy="2057400"/>
          </a:xfrm>
          <a:prstGeom prst="rect">
            <a:avLst/>
          </a:prstGeom>
          <a:ln w="57150">
            <a:solidFill>
              <a:schemeClr val="accent2"/>
            </a:solidFill>
          </a:ln>
        </p:spPr>
      </p:pic>
    </p:spTree>
    <p:extLst>
      <p:ext uri="{BB962C8B-B14F-4D97-AF65-F5344CB8AC3E}">
        <p14:creationId xmlns:p14="http://schemas.microsoft.com/office/powerpoint/2010/main" val="3316167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11" y="152400"/>
            <a:ext cx="8229600" cy="808038"/>
          </a:xfrm>
        </p:spPr>
        <p:txBody>
          <a:bodyPr/>
          <a:lstStyle/>
          <a:p>
            <a:r>
              <a:rPr lang="en-US" b="1" dirty="0" smtClean="0">
                <a:effectLst>
                  <a:outerShdw blurRad="38100" dist="38100" dir="2700000" algn="tl">
                    <a:srgbClr val="000000">
                      <a:alpha val="43137"/>
                    </a:srgbClr>
                  </a:outerShdw>
                </a:effectLst>
              </a:rPr>
              <a:t>Material Capacity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886" y="1066800"/>
            <a:ext cx="8811714" cy="5059363"/>
          </a:xfrm>
        </p:spPr>
        <p:txBody>
          <a:bodyPr/>
          <a:lstStyle/>
          <a:p>
            <a:pPr marL="0" indent="0">
              <a:buNone/>
            </a:pPr>
            <a:r>
              <a:rPr lang="en-US" b="1" dirty="0" smtClean="0"/>
              <a:t>Fiscal resources and/or other material supports </a:t>
            </a:r>
          </a:p>
          <a:p>
            <a:pPr marL="0" indent="0">
              <a:buNone/>
            </a:pPr>
            <a:endParaRPr lang="en-US" b="1" dirty="0" smtClean="0"/>
          </a:p>
          <a:p>
            <a:pPr>
              <a:buFont typeface="Wingdings" panose="05000000000000000000" pitchFamily="2" charset="2"/>
              <a:buChar char="Ø"/>
            </a:pPr>
            <a:r>
              <a:rPr lang="en-US" dirty="0"/>
              <a:t> </a:t>
            </a:r>
            <a:r>
              <a:rPr lang="en-US" dirty="0" smtClean="0"/>
              <a:t>Financial Resources (internal/external)</a:t>
            </a:r>
          </a:p>
          <a:p>
            <a:pPr marL="0" indent="0">
              <a:buNone/>
            </a:pPr>
            <a:endParaRPr lang="en-US" dirty="0" smtClean="0"/>
          </a:p>
          <a:p>
            <a:pPr>
              <a:buFont typeface="Wingdings" panose="05000000000000000000" pitchFamily="2" charset="2"/>
              <a:buChar char="Ø"/>
            </a:pPr>
            <a:r>
              <a:rPr lang="en-US" dirty="0" smtClean="0"/>
              <a:t> Space, materials</a:t>
            </a:r>
          </a:p>
          <a:p>
            <a:pPr marL="0" indent="0">
              <a:buNone/>
            </a:pPr>
            <a:endParaRPr lang="en-US" dirty="0" smtClean="0"/>
          </a:p>
          <a:p>
            <a:pPr>
              <a:buFont typeface="Wingdings" panose="05000000000000000000" pitchFamily="2" charset="2"/>
              <a:buChar char="Ø"/>
            </a:pPr>
            <a:r>
              <a:rPr lang="en-US" dirty="0"/>
              <a:t> </a:t>
            </a:r>
            <a:r>
              <a:rPr lang="en-US" dirty="0" smtClean="0"/>
              <a:t>Transportation, grounds, technology</a:t>
            </a:r>
          </a:p>
          <a:p>
            <a:pPr marL="0" indent="0">
              <a:buNone/>
            </a:pPr>
            <a:endParaRPr lang="en-US" dirty="0"/>
          </a:p>
        </p:txBody>
      </p:sp>
      <p:grpSp>
        <p:nvGrpSpPr>
          <p:cNvPr id="4" name="Group 5"/>
          <p:cNvGrpSpPr>
            <a:grpSpLocks/>
          </p:cNvGrpSpPr>
          <p:nvPr/>
        </p:nvGrpSpPr>
        <p:grpSpPr bwMode="auto">
          <a:xfrm>
            <a:off x="186813" y="5981482"/>
            <a:ext cx="8957187" cy="793266"/>
            <a:chOff x="311728" y="6476964"/>
            <a:chExt cx="8424530" cy="863743"/>
          </a:xfrm>
        </p:grpSpPr>
        <p:pic>
          <p:nvPicPr>
            <p:cNvPr id="5"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28" y="6569749"/>
              <a:ext cx="1032478" cy="60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2482" y="6476964"/>
              <a:ext cx="753776" cy="86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2840615"/>
            <a:ext cx="1857375" cy="1857375"/>
          </a:xfrm>
          <a:prstGeom prst="rect">
            <a:avLst/>
          </a:prstGeom>
        </p:spPr>
      </p:pic>
    </p:spTree>
    <p:extLst>
      <p:ext uri="{BB962C8B-B14F-4D97-AF65-F5344CB8AC3E}">
        <p14:creationId xmlns:p14="http://schemas.microsoft.com/office/powerpoint/2010/main" val="2485322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936888" cy="6858000"/>
          </a:xfrm>
        </p:spPr>
      </p:pic>
    </p:spTree>
    <p:extLst>
      <p:ext uri="{BB962C8B-B14F-4D97-AF65-F5344CB8AC3E}">
        <p14:creationId xmlns:p14="http://schemas.microsoft.com/office/powerpoint/2010/main" val="1764815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0"/>
            <a:ext cx="8229600" cy="1143000"/>
          </a:xfrm>
        </p:spPr>
        <p:txBody>
          <a:bodyPr>
            <a:normAutofit/>
          </a:bodyPr>
          <a:lstStyle/>
          <a:p>
            <a:pPr algn="l"/>
            <a:r>
              <a:rPr lang="en-US" sz="6000" b="1" dirty="0" smtClean="0">
                <a:effectLst>
                  <a:outerShdw blurRad="38100" dist="38100" dir="2700000" algn="tl">
                    <a:srgbClr val="000000">
                      <a:alpha val="43137"/>
                    </a:srgbClr>
                  </a:outerShdw>
                </a:effectLst>
              </a:rPr>
              <a:t>At your table</a:t>
            </a:r>
            <a:endParaRPr lang="en-US" sz="6000" b="1" dirty="0">
              <a:effectLst>
                <a:outerShdw blurRad="38100" dist="38100" dir="2700000" algn="tl">
                  <a:srgbClr val="000000">
                    <a:alpha val="43137"/>
                  </a:srgbClr>
                </a:outerShdw>
              </a:effectLst>
            </a:endParaRPr>
          </a:p>
        </p:txBody>
      </p:sp>
      <p:pic>
        <p:nvPicPr>
          <p:cNvPr id="2050" name="Picture 2" descr="C:\Users\rwoosley\Desktop\Desktop icon organizer\3d men\puzzl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4999" y="35312"/>
            <a:ext cx="2899317" cy="25554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8420" y="2514600"/>
            <a:ext cx="8839200" cy="3970318"/>
          </a:xfrm>
          <a:prstGeom prst="rect">
            <a:avLst/>
          </a:prstGeom>
          <a:noFill/>
        </p:spPr>
        <p:txBody>
          <a:bodyPr wrap="square" rtlCol="0">
            <a:spAutoFit/>
          </a:bodyPr>
          <a:lstStyle/>
          <a:p>
            <a:r>
              <a:rPr lang="en-US" sz="3600" b="1" dirty="0" smtClean="0">
                <a:solidFill>
                  <a:srgbClr val="0070C0"/>
                </a:solidFill>
                <a:effectLst>
                  <a:outerShdw blurRad="38100" dist="38100" dir="2700000" algn="tl">
                    <a:srgbClr val="000000">
                      <a:alpha val="43137"/>
                    </a:srgbClr>
                  </a:outerShdw>
                </a:effectLst>
              </a:rPr>
              <a:t>Use the reflection sheet</a:t>
            </a:r>
          </a:p>
          <a:p>
            <a:pPr algn="ctr"/>
            <a:r>
              <a:rPr lang="en-US" sz="3600" dirty="0" smtClean="0"/>
              <a:t> </a:t>
            </a:r>
            <a:r>
              <a:rPr lang="en-US" sz="3200" b="1" i="1" dirty="0"/>
              <a:t>Thinking about District Capacity </a:t>
            </a:r>
            <a:endParaRPr lang="en-US" sz="3200" b="1" i="1" dirty="0" smtClean="0"/>
          </a:p>
          <a:p>
            <a:pPr algn="ctr"/>
            <a:r>
              <a:rPr lang="en-US" sz="3200" b="1" i="1" dirty="0" smtClean="0"/>
              <a:t>through </a:t>
            </a:r>
            <a:r>
              <a:rPr lang="en-US" sz="3200" b="1" i="1" dirty="0"/>
              <a:t>the lens of Student </a:t>
            </a:r>
            <a:r>
              <a:rPr lang="en-US" sz="3200" b="1" i="1" dirty="0" smtClean="0"/>
              <a:t>Growth</a:t>
            </a:r>
          </a:p>
          <a:p>
            <a:r>
              <a:rPr lang="en-US" sz="4000" b="1" dirty="0" smtClean="0">
                <a:solidFill>
                  <a:srgbClr val="0070C0"/>
                </a:solidFill>
                <a:effectLst>
                  <a:outerShdw blurRad="38100" dist="38100" dir="2700000" algn="tl">
                    <a:srgbClr val="000000">
                      <a:alpha val="43137"/>
                    </a:srgbClr>
                  </a:outerShdw>
                </a:effectLst>
              </a:rPr>
              <a:t>CONSIDER</a:t>
            </a:r>
          </a:p>
          <a:p>
            <a:pPr marL="571500" indent="-571500">
              <a:buFont typeface="Wingdings" panose="05000000000000000000" pitchFamily="2" charset="2"/>
              <a:buChar char="ü"/>
            </a:pPr>
            <a:r>
              <a:rPr lang="en-US" sz="3600" dirty="0" smtClean="0"/>
              <a:t>What’s already in place to support the student growth process? </a:t>
            </a:r>
          </a:p>
          <a:p>
            <a:pPr marL="571500" indent="-571500">
              <a:buFont typeface="Wingdings" panose="05000000000000000000" pitchFamily="2" charset="2"/>
              <a:buChar char="ü"/>
            </a:pPr>
            <a:r>
              <a:rPr lang="en-US" sz="3600" dirty="0"/>
              <a:t>W</a:t>
            </a:r>
            <a:r>
              <a:rPr lang="en-US" sz="3600" dirty="0" smtClean="0"/>
              <a:t>hat may be needed?</a:t>
            </a:r>
            <a:endParaRPr lang="en-US" sz="3600" dirty="0"/>
          </a:p>
        </p:txBody>
      </p:sp>
    </p:spTree>
    <p:extLst>
      <p:ext uri="{BB962C8B-B14F-4D97-AF65-F5344CB8AC3E}">
        <p14:creationId xmlns:p14="http://schemas.microsoft.com/office/powerpoint/2010/main" val="436239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TotalTime>
  <Words>446</Words>
  <Application>Microsoft Office PowerPoint</Application>
  <PresentationFormat>On-screen Show (4:3)</PresentationFormat>
  <Paragraphs>103</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District Planning  for  Student Growth</vt:lpstr>
      <vt:lpstr>    Today’s Targets</vt:lpstr>
      <vt:lpstr>PowerPoint Presentation</vt:lpstr>
      <vt:lpstr>Human Capacity</vt:lpstr>
      <vt:lpstr>Organizational Capacity</vt:lpstr>
      <vt:lpstr>Structural Capacity</vt:lpstr>
      <vt:lpstr>Material Capacity</vt:lpstr>
      <vt:lpstr>PowerPoint Presentation</vt:lpstr>
      <vt:lpstr>At your table</vt:lpstr>
      <vt:lpstr>Be prepared to share  one good practice</vt:lpstr>
      <vt:lpstr> </vt:lpstr>
      <vt:lpstr>Observation Window 3</vt:lpstr>
      <vt:lpstr>Observation Window 4</vt:lpstr>
      <vt:lpstr>Certified Evaluation Plan   Work Sessions</vt:lpstr>
      <vt:lpstr>Considerations for CEP </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Harper, Audrey - Office of Next Generation Learners</dc:creator>
  <cp:lastModifiedBy>dwaggon</cp:lastModifiedBy>
  <cp:revision>179</cp:revision>
  <dcterms:created xsi:type="dcterms:W3CDTF">2014-01-30T16:37:30Z</dcterms:created>
  <dcterms:modified xsi:type="dcterms:W3CDTF">2014-02-16T17:39:00Z</dcterms:modified>
</cp:coreProperties>
</file>