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12C4F0-8569-42CC-9C47-689DBC96D6EB}" type="datetimeFigureOut">
              <a:rPr lang="en-US" smtClean="0"/>
              <a:t>11/19/2014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80D8B3-8393-4B1E-971F-4B8003C56672}" type="slidenum">
              <a:rPr lang="en-US" smtClean="0"/>
              <a:t>‹#›</a:t>
            </a:fld>
            <a:endParaRPr lang="en-US"/>
          </a:p>
        </p:txBody>
      </p:sp>
    </p:spTree>
    <p:extLst>
      <p:ext uri="{BB962C8B-B14F-4D97-AF65-F5344CB8AC3E}">
        <p14:creationId xmlns:p14="http://schemas.microsoft.com/office/powerpoint/2010/main" val="3821395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Welcome to the NGSS Multi-Tool Online Community (MTOC) a resource powered by teachers for teachers! Our vision is to establish a place where Kentucky educators learn, share and collaborate to implement the Next Generation Science Standards. True integration of the 3 dimensions of our new KCAS science standards requires significant shifts in instructional practices which can only be obtained through collaborative effort, collective conversations, and personal reflection. Through active participation in NGSS Tools community, educators will gain a better understanding of the standards and great Science teaching, find support and resources for implementation, and connect with others for professional growth. This community of educators will lead the way in facilitating positive change in science education by supporting others as they design classrooms of students as meaning makers, acting and thinking like scientists. The goal of this community is to foster personalized professional learning around the Next Generation Science Standards, engage in reflective practice, and create a shared collection of resources. This is a community formed by teachers for teachers, we need your voice, your expertise, and your participation to align our efforts and build something great to support student achievement in Kentucky.</a:t>
            </a:r>
          </a:p>
          <a:p>
            <a:endParaRPr lang="en-US" dirty="0" smtClean="0"/>
          </a:p>
          <a:p>
            <a:r>
              <a:rPr lang="en-US" dirty="0" smtClean="0"/>
              <a:t>We are really excited about the Social media component of the NGSS Multi-Tool Online Community. Implementation of the </a:t>
            </a:r>
            <a:r>
              <a:rPr lang="en-US" dirty="0" err="1" smtClean="0"/>
              <a:t>the</a:t>
            </a:r>
            <a:r>
              <a:rPr lang="en-US" dirty="0" smtClean="0"/>
              <a:t> Next Generation Science Standards provides an opportunity for KY teachers to transform science education in our state as well as throughout the country. Kentucky is leading the way in NGSS implementation creating an opportunity for KY teachers to align efforts, connect, learn , and share with other educators on a national scale. The Social Media Tool in our community is a global space for sharing resources, ideas, professional learning, blog reflections, and stories from the classroom. Social Media provides access to learning support from NGSS experts, peers, and scientists with rich and diverse backgrounds that can contribute to your on- going personalized professional growth. Social media is an active place where all teachers can lead from the classroom, coaching and supporting others while they learn themselves in both synchronous and asynchronous ways. We would like to bring people together across states to share our thinking and learning around the Next Generation Science Standards. Please bring your passion and expertise to our community. Every teacher has a great story to share and is an important part of this conversation.</a:t>
            </a:r>
            <a:endParaRPr lang="en-US" dirty="0"/>
          </a:p>
        </p:txBody>
      </p:sp>
      <p:sp>
        <p:nvSpPr>
          <p:cNvPr id="4" name="Slide Number Placeholder 3"/>
          <p:cNvSpPr>
            <a:spLocks noGrp="1"/>
          </p:cNvSpPr>
          <p:nvPr>
            <p:ph type="sldNum" sz="quarter" idx="10"/>
          </p:nvPr>
        </p:nvSpPr>
        <p:spPr/>
        <p:txBody>
          <a:bodyPr/>
          <a:lstStyle/>
          <a:p>
            <a:fld id="{985ACBE8-6516-4388-B91D-1BD732E7DE05}" type="slidenum">
              <a:rPr lang="en-US" smtClean="0"/>
              <a:t>2</a:t>
            </a:fld>
            <a:endParaRPr lang="en-US"/>
          </a:p>
        </p:txBody>
      </p:sp>
    </p:spTree>
    <p:extLst>
      <p:ext uri="{BB962C8B-B14F-4D97-AF65-F5344CB8AC3E}">
        <p14:creationId xmlns:p14="http://schemas.microsoft.com/office/powerpoint/2010/main" val="2709591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traditional classroom, the teacher provides feedback to students</a:t>
            </a:r>
            <a:r>
              <a:rPr lang="en-US" baseline="0" dirty="0" smtClean="0"/>
              <a:t> in the form of grading labs once the experiment is concluded and by quizzes and tests.  In this environment, students receive feedback AFTER the learning opportunity is over.  Feedback in a traditional setting provides students with a summative grade.</a:t>
            </a:r>
          </a:p>
          <a:p>
            <a:endParaRPr lang="en-US" baseline="0" dirty="0" smtClean="0"/>
          </a:p>
          <a:p>
            <a:r>
              <a:rPr lang="en-US" baseline="0" dirty="0" smtClean="0"/>
              <a:t>In an NGSS-aligned classroom, the teacher is actually engaged with students working in groups.  The teacher listens to the conversations between students and offers formative feedback to aid students in their mastery of learning </a:t>
            </a:r>
            <a:r>
              <a:rPr lang="en-US" baseline="0" dirty="0" err="1" smtClean="0"/>
              <a:t>onjectives</a:t>
            </a:r>
            <a:endParaRPr lang="en-US" baseline="0" dirty="0" smtClean="0"/>
          </a:p>
        </p:txBody>
      </p:sp>
      <p:sp>
        <p:nvSpPr>
          <p:cNvPr id="4" name="Slide Number Placeholder 3"/>
          <p:cNvSpPr>
            <a:spLocks noGrp="1"/>
          </p:cNvSpPr>
          <p:nvPr>
            <p:ph type="sldNum" sz="quarter" idx="10"/>
          </p:nvPr>
        </p:nvSpPr>
        <p:spPr/>
        <p:txBody>
          <a:bodyPr/>
          <a:lstStyle/>
          <a:p>
            <a:fld id="{DB2037E5-5328-4C0B-9DAC-1764BAEA6D83}" type="slidenum">
              <a:rPr lang="en-US" smtClean="0"/>
              <a:t>16</a:t>
            </a:fld>
            <a:endParaRPr lang="en-US"/>
          </a:p>
        </p:txBody>
      </p:sp>
    </p:spTree>
    <p:extLst>
      <p:ext uri="{BB962C8B-B14F-4D97-AF65-F5344CB8AC3E}">
        <p14:creationId xmlns:p14="http://schemas.microsoft.com/office/powerpoint/2010/main" val="6202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Within the NGSS</a:t>
            </a:r>
            <a:r>
              <a:rPr lang="en-US" sz="1200" i="0" kern="1200" baseline="0" dirty="0" smtClean="0">
                <a:solidFill>
                  <a:schemeClr val="tx1"/>
                </a:solidFill>
                <a:effectLst/>
                <a:latin typeface="+mn-lt"/>
                <a:ea typeface="+mn-ea"/>
                <a:cs typeface="+mn-cs"/>
              </a:rPr>
              <a:t> Multi-tool Online Community is another resource that might be of interest to you.  It is the IESH . </a:t>
            </a:r>
            <a:r>
              <a:rPr lang="en-US" sz="1200" kern="1200" dirty="0" smtClean="0">
                <a:solidFill>
                  <a:schemeClr val="tx1"/>
                </a:solidFill>
                <a:effectLst/>
                <a:latin typeface="+mn-lt"/>
                <a:ea typeface="+mn-ea"/>
                <a:cs typeface="+mn-cs"/>
              </a:rPr>
              <a:t>The goal of the Kentucky Informal Educator Science Hub is to provide a pool of knowledgeable volunteers, from a wide range of backgrounds, that are willing to offer their time and expertise to work with and provide support to  local K-12 science educators as they implement the new Kentucky Core Academic Science standards.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persons can</a:t>
            </a:r>
            <a:r>
              <a:rPr lang="en-US" sz="1200" kern="1200" baseline="0" dirty="0" smtClean="0">
                <a:solidFill>
                  <a:schemeClr val="tx1"/>
                </a:solidFill>
                <a:effectLst/>
                <a:latin typeface="+mn-lt"/>
                <a:ea typeface="+mn-ea"/>
                <a:cs typeface="+mn-cs"/>
              </a:rPr>
              <a:t> be from various backgrounds related to science. Reflect on those persons or organizations that have provide you with support throughout the school year. There are also numerous informal venues that offer valuable support to our students and to teachers.  Please share those people and places that will be invaluable to your colleagues and our Kentucky students.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85ACBE8-6516-4388-B91D-1BD732E7DE05}" type="slidenum">
              <a:rPr lang="en-US" smtClean="0"/>
              <a:t>3</a:t>
            </a:fld>
            <a:endParaRPr lang="en-US"/>
          </a:p>
        </p:txBody>
      </p:sp>
    </p:spTree>
    <p:extLst>
      <p:ext uri="{BB962C8B-B14F-4D97-AF65-F5344CB8AC3E}">
        <p14:creationId xmlns:p14="http://schemas.microsoft.com/office/powerpoint/2010/main" val="301490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submission form</a:t>
            </a:r>
            <a:r>
              <a:rPr lang="en-US" baseline="0" dirty="0" smtClean="0"/>
              <a:t> can be accessed through the NGSS Multi-tool online community or at the link provided at the bottom of the slide. Please emphasize that all submission will be reviewed and that the person or organization being submitted will be notified as asked if they are willing to support educators in KY with the implementation of the science standards through this resource.</a:t>
            </a:r>
          </a:p>
          <a:p>
            <a:endParaRPr lang="en-US" baseline="0" dirty="0" smtClean="0"/>
          </a:p>
          <a:p>
            <a:r>
              <a:rPr lang="en-US" baseline="0" dirty="0" smtClean="0"/>
              <a:t>Please submit the person/organization that has supported you in science education. Once your submission is reviewed, a letter will be sent to the person/organization you have named in the form. </a:t>
            </a:r>
          </a:p>
          <a:p>
            <a:r>
              <a:rPr lang="en-US" baseline="0" dirty="0" smtClean="0"/>
              <a:t>If you have any questions related to the Informal Educator Science Hub, please contact me at Christine.duke@education.ky.gov. Thank you in advance for helping to build this resource for all Kentucky teachers. </a:t>
            </a:r>
          </a:p>
          <a:p>
            <a:endParaRPr lang="en-US" baseline="0" dirty="0" smtClean="0"/>
          </a:p>
          <a:p>
            <a:endParaRPr lang="en-US" dirty="0" smtClean="0"/>
          </a:p>
          <a:p>
            <a:r>
              <a:rPr lang="en-US" dirty="0" smtClean="0"/>
              <a:t>Share</a:t>
            </a:r>
            <a:r>
              <a:rPr lang="en-US" baseline="0" dirty="0" smtClean="0"/>
              <a:t> link to form.</a:t>
            </a:r>
            <a:endParaRPr lang="en-US" dirty="0"/>
          </a:p>
        </p:txBody>
      </p:sp>
      <p:sp>
        <p:nvSpPr>
          <p:cNvPr id="4" name="Slide Number Placeholder 3"/>
          <p:cNvSpPr>
            <a:spLocks noGrp="1"/>
          </p:cNvSpPr>
          <p:nvPr>
            <p:ph type="sldNum" sz="quarter" idx="10"/>
          </p:nvPr>
        </p:nvSpPr>
        <p:spPr/>
        <p:txBody>
          <a:bodyPr/>
          <a:lstStyle/>
          <a:p>
            <a:fld id="{985ACBE8-6516-4388-B91D-1BD732E7DE05}" type="slidenum">
              <a:rPr lang="en-US" smtClean="0"/>
              <a:t>4</a:t>
            </a:fld>
            <a:endParaRPr lang="en-US"/>
          </a:p>
        </p:txBody>
      </p:sp>
    </p:spTree>
    <p:extLst>
      <p:ext uri="{BB962C8B-B14F-4D97-AF65-F5344CB8AC3E}">
        <p14:creationId xmlns:p14="http://schemas.microsoft.com/office/powerpoint/2010/main" val="3641361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in case you aren’t receiving the Science Connection…go to link and join the K12Science</a:t>
            </a:r>
            <a:r>
              <a:rPr lang="en-US" baseline="0" dirty="0" smtClean="0"/>
              <a:t> list serve. The monthly Science Connection is distributed through this venue. This newsletter, as well as other content specific newsletters, can also be found on the </a:t>
            </a:r>
            <a:r>
              <a:rPr lang="en-US" baseline="0" smtClean="0"/>
              <a:t>KDE Newsstand at http://education.ky.gov/comm/Pages/KDE-Newsletters.aspx</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85ACBE8-6516-4388-B91D-1BD732E7DE05}" type="slidenum">
              <a:rPr lang="en-US" smtClean="0"/>
              <a:t>5</a:t>
            </a:fld>
            <a:endParaRPr lang="en-US"/>
          </a:p>
        </p:txBody>
      </p:sp>
    </p:spTree>
    <p:extLst>
      <p:ext uri="{BB962C8B-B14F-4D97-AF65-F5344CB8AC3E}">
        <p14:creationId xmlns:p14="http://schemas.microsoft.com/office/powerpoint/2010/main" val="3946106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Terry</a:t>
            </a:r>
            <a:endParaRPr lang="en-US" dirty="0"/>
          </a:p>
        </p:txBody>
      </p:sp>
      <p:sp>
        <p:nvSpPr>
          <p:cNvPr id="4" name="Slide Number Placeholder 3"/>
          <p:cNvSpPr>
            <a:spLocks noGrp="1"/>
          </p:cNvSpPr>
          <p:nvPr>
            <p:ph type="sldNum" sz="quarter" idx="10"/>
          </p:nvPr>
        </p:nvSpPr>
        <p:spPr/>
        <p:txBody>
          <a:bodyPr/>
          <a:lstStyle/>
          <a:p>
            <a:fld id="{DB2037E5-5328-4C0B-9DAC-1764BAEA6D83}" type="slidenum">
              <a:rPr lang="en-US" smtClean="0"/>
              <a:t>6</a:t>
            </a:fld>
            <a:endParaRPr lang="en-US"/>
          </a:p>
        </p:txBody>
      </p:sp>
    </p:spTree>
    <p:extLst>
      <p:ext uri="{BB962C8B-B14F-4D97-AF65-F5344CB8AC3E}">
        <p14:creationId xmlns:p14="http://schemas.microsoft.com/office/powerpoint/2010/main" val="44183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traditional classroom</a:t>
            </a:r>
            <a:r>
              <a:rPr lang="en-US" baseline="0" dirty="0" smtClean="0"/>
              <a:t> setting, many teachers address component 2b by facilitating a class conversation about WHY it is important for students to study about science.</a:t>
            </a:r>
          </a:p>
          <a:p>
            <a:endParaRPr lang="en-US" baseline="0" dirty="0" smtClean="0"/>
          </a:p>
          <a:p>
            <a:r>
              <a:rPr lang="en-US" baseline="0" dirty="0" smtClean="0"/>
              <a:t>In an NGSS-aligned classroom, students are actively engaged in hands on projects.  Students don’t need to focus on the why because they are finding relevance in their learning.</a:t>
            </a:r>
            <a:endParaRPr lang="en-US" dirty="0"/>
          </a:p>
        </p:txBody>
      </p:sp>
      <p:sp>
        <p:nvSpPr>
          <p:cNvPr id="4" name="Slide Number Placeholder 3"/>
          <p:cNvSpPr>
            <a:spLocks noGrp="1"/>
          </p:cNvSpPr>
          <p:nvPr>
            <p:ph type="sldNum" sz="quarter" idx="10"/>
          </p:nvPr>
        </p:nvSpPr>
        <p:spPr/>
        <p:txBody>
          <a:bodyPr/>
          <a:lstStyle/>
          <a:p>
            <a:fld id="{DB2037E5-5328-4C0B-9DAC-1764BAEA6D83}" type="slidenum">
              <a:rPr lang="en-US" smtClean="0"/>
              <a:t>8</a:t>
            </a:fld>
            <a:endParaRPr lang="en-US"/>
          </a:p>
        </p:txBody>
      </p:sp>
    </p:spTree>
    <p:extLst>
      <p:ext uri="{BB962C8B-B14F-4D97-AF65-F5344CB8AC3E}">
        <p14:creationId xmlns:p14="http://schemas.microsoft.com/office/powerpoint/2010/main" val="179911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traditional science classroom, students are seated in rows or at lab benches working on a lab activity.</a:t>
            </a:r>
          </a:p>
          <a:p>
            <a:endParaRPr lang="en-US" dirty="0" smtClean="0"/>
          </a:p>
          <a:p>
            <a:r>
              <a:rPr lang="en-US" dirty="0" smtClean="0"/>
              <a:t>In an NGSS-aligned classroom,</a:t>
            </a:r>
            <a:r>
              <a:rPr lang="en-US" baseline="0" dirty="0" smtClean="0"/>
              <a:t> students will be collaborating in small groups to solve problems or design models; they may also be at lab benches working on labs they designed.</a:t>
            </a:r>
          </a:p>
          <a:p>
            <a:endParaRPr lang="en-US" dirty="0"/>
          </a:p>
        </p:txBody>
      </p:sp>
      <p:sp>
        <p:nvSpPr>
          <p:cNvPr id="4" name="Slide Number Placeholder 3"/>
          <p:cNvSpPr>
            <a:spLocks noGrp="1"/>
          </p:cNvSpPr>
          <p:nvPr>
            <p:ph type="sldNum" sz="quarter" idx="10"/>
          </p:nvPr>
        </p:nvSpPr>
        <p:spPr/>
        <p:txBody>
          <a:bodyPr/>
          <a:lstStyle/>
          <a:p>
            <a:fld id="{DB2037E5-5328-4C0B-9DAC-1764BAEA6D83}" type="slidenum">
              <a:rPr lang="en-US" smtClean="0"/>
              <a:t>10</a:t>
            </a:fld>
            <a:endParaRPr lang="en-US"/>
          </a:p>
        </p:txBody>
      </p:sp>
    </p:spTree>
    <p:extLst>
      <p:ext uri="{BB962C8B-B14F-4D97-AF65-F5344CB8AC3E}">
        <p14:creationId xmlns:p14="http://schemas.microsoft.com/office/powerpoint/2010/main" val="649330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traditional classroom, the teacher asks leading questions like “will you please explain the relationship between…”</a:t>
            </a:r>
          </a:p>
          <a:p>
            <a:endParaRPr lang="en-US" dirty="0" smtClean="0"/>
          </a:p>
          <a:p>
            <a:r>
              <a:rPr lang="en-US" dirty="0" smtClean="0"/>
              <a:t>In an NGSS-aligned classroom, the teacher will have questions </a:t>
            </a:r>
            <a:r>
              <a:rPr lang="en-US" dirty="0" err="1" smtClean="0"/>
              <a:t>scaffolded</a:t>
            </a:r>
            <a:r>
              <a:rPr lang="en-US" dirty="0" smtClean="0"/>
              <a:t> to get students to think deeper</a:t>
            </a:r>
            <a:endParaRPr lang="en-US" dirty="0"/>
          </a:p>
        </p:txBody>
      </p:sp>
      <p:sp>
        <p:nvSpPr>
          <p:cNvPr id="4" name="Slide Number Placeholder 3"/>
          <p:cNvSpPr>
            <a:spLocks noGrp="1"/>
          </p:cNvSpPr>
          <p:nvPr>
            <p:ph type="sldNum" sz="quarter" idx="10"/>
          </p:nvPr>
        </p:nvSpPr>
        <p:spPr/>
        <p:txBody>
          <a:bodyPr/>
          <a:lstStyle/>
          <a:p>
            <a:fld id="{DB2037E5-5328-4C0B-9DAC-1764BAEA6D83}" type="slidenum">
              <a:rPr lang="en-US" smtClean="0"/>
              <a:t>12</a:t>
            </a:fld>
            <a:endParaRPr lang="en-US"/>
          </a:p>
        </p:txBody>
      </p:sp>
    </p:spTree>
    <p:extLst>
      <p:ext uri="{BB962C8B-B14F-4D97-AF65-F5344CB8AC3E}">
        <p14:creationId xmlns:p14="http://schemas.microsoft.com/office/powerpoint/2010/main" val="2320581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traditional science classroom, a teacher will explain natural phenomena to students and ask them to confirm the phenomena through worksheets or cookbook labs</a:t>
            </a:r>
          </a:p>
          <a:p>
            <a:endParaRPr lang="en-US" dirty="0" smtClean="0"/>
          </a:p>
          <a:p>
            <a:r>
              <a:rPr lang="en-US" dirty="0" smtClean="0"/>
              <a:t>In an</a:t>
            </a:r>
            <a:r>
              <a:rPr lang="en-US" baseline="0" dirty="0" smtClean="0"/>
              <a:t> NGSS-aligned classroom, the teacher asks students open-ended questions and asks students to draw conclusions based on the evidence collected.  Only after students have investigated evidence does the teacher discuss the conclusions of the scientific community.  This leads to deep conversations about experimental error and how scientific conclusions are never really final</a:t>
            </a:r>
            <a:endParaRPr lang="en-US" dirty="0"/>
          </a:p>
        </p:txBody>
      </p:sp>
      <p:sp>
        <p:nvSpPr>
          <p:cNvPr id="4" name="Slide Number Placeholder 3"/>
          <p:cNvSpPr>
            <a:spLocks noGrp="1"/>
          </p:cNvSpPr>
          <p:nvPr>
            <p:ph type="sldNum" sz="quarter" idx="10"/>
          </p:nvPr>
        </p:nvSpPr>
        <p:spPr/>
        <p:txBody>
          <a:bodyPr/>
          <a:lstStyle/>
          <a:p>
            <a:fld id="{DB2037E5-5328-4C0B-9DAC-1764BAEA6D83}" type="slidenum">
              <a:rPr lang="en-US" smtClean="0"/>
              <a:t>14</a:t>
            </a:fld>
            <a:endParaRPr lang="en-US"/>
          </a:p>
        </p:txBody>
      </p:sp>
    </p:spTree>
    <p:extLst>
      <p:ext uri="{BB962C8B-B14F-4D97-AF65-F5344CB8AC3E}">
        <p14:creationId xmlns:p14="http://schemas.microsoft.com/office/powerpoint/2010/main" val="138644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C13AB0-1422-4655-84A1-BAAB4F143D38}"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D5D38-CB70-4556-896A-04D6C7E87098}" type="slidenum">
              <a:rPr lang="en-US" smtClean="0"/>
              <a:t>‹#›</a:t>
            </a:fld>
            <a:endParaRPr lang="en-US"/>
          </a:p>
        </p:txBody>
      </p:sp>
    </p:spTree>
    <p:extLst>
      <p:ext uri="{BB962C8B-B14F-4D97-AF65-F5344CB8AC3E}">
        <p14:creationId xmlns:p14="http://schemas.microsoft.com/office/powerpoint/2010/main" val="245299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13AB0-1422-4655-84A1-BAAB4F143D38}"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D5D38-CB70-4556-896A-04D6C7E87098}" type="slidenum">
              <a:rPr lang="en-US" smtClean="0"/>
              <a:t>‹#›</a:t>
            </a:fld>
            <a:endParaRPr lang="en-US"/>
          </a:p>
        </p:txBody>
      </p:sp>
    </p:spTree>
    <p:extLst>
      <p:ext uri="{BB962C8B-B14F-4D97-AF65-F5344CB8AC3E}">
        <p14:creationId xmlns:p14="http://schemas.microsoft.com/office/powerpoint/2010/main" val="219463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13AB0-1422-4655-84A1-BAAB4F143D38}"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D5D38-CB70-4556-896A-04D6C7E87098}" type="slidenum">
              <a:rPr lang="en-US" smtClean="0"/>
              <a:t>‹#›</a:t>
            </a:fld>
            <a:endParaRPr lang="en-US"/>
          </a:p>
        </p:txBody>
      </p:sp>
    </p:spTree>
    <p:extLst>
      <p:ext uri="{BB962C8B-B14F-4D97-AF65-F5344CB8AC3E}">
        <p14:creationId xmlns:p14="http://schemas.microsoft.com/office/powerpoint/2010/main" val="208432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13AB0-1422-4655-84A1-BAAB4F143D38}"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D5D38-CB70-4556-896A-04D6C7E87098}" type="slidenum">
              <a:rPr lang="en-US" smtClean="0"/>
              <a:t>‹#›</a:t>
            </a:fld>
            <a:endParaRPr lang="en-US"/>
          </a:p>
        </p:txBody>
      </p:sp>
    </p:spTree>
    <p:extLst>
      <p:ext uri="{BB962C8B-B14F-4D97-AF65-F5344CB8AC3E}">
        <p14:creationId xmlns:p14="http://schemas.microsoft.com/office/powerpoint/2010/main" val="183732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C13AB0-1422-4655-84A1-BAAB4F143D38}"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D5D38-CB70-4556-896A-04D6C7E87098}" type="slidenum">
              <a:rPr lang="en-US" smtClean="0"/>
              <a:t>‹#›</a:t>
            </a:fld>
            <a:endParaRPr lang="en-US"/>
          </a:p>
        </p:txBody>
      </p:sp>
    </p:spTree>
    <p:extLst>
      <p:ext uri="{BB962C8B-B14F-4D97-AF65-F5344CB8AC3E}">
        <p14:creationId xmlns:p14="http://schemas.microsoft.com/office/powerpoint/2010/main" val="125621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C13AB0-1422-4655-84A1-BAAB4F143D38}"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D5D38-CB70-4556-896A-04D6C7E87098}" type="slidenum">
              <a:rPr lang="en-US" smtClean="0"/>
              <a:t>‹#›</a:t>
            </a:fld>
            <a:endParaRPr lang="en-US"/>
          </a:p>
        </p:txBody>
      </p:sp>
    </p:spTree>
    <p:extLst>
      <p:ext uri="{BB962C8B-B14F-4D97-AF65-F5344CB8AC3E}">
        <p14:creationId xmlns:p14="http://schemas.microsoft.com/office/powerpoint/2010/main" val="155325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C13AB0-1422-4655-84A1-BAAB4F143D38}" type="datetimeFigureOut">
              <a:rPr lang="en-US" smtClean="0"/>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6D5D38-CB70-4556-896A-04D6C7E87098}" type="slidenum">
              <a:rPr lang="en-US" smtClean="0"/>
              <a:t>‹#›</a:t>
            </a:fld>
            <a:endParaRPr lang="en-US"/>
          </a:p>
        </p:txBody>
      </p:sp>
    </p:spTree>
    <p:extLst>
      <p:ext uri="{BB962C8B-B14F-4D97-AF65-F5344CB8AC3E}">
        <p14:creationId xmlns:p14="http://schemas.microsoft.com/office/powerpoint/2010/main" val="305544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C13AB0-1422-4655-84A1-BAAB4F143D38}" type="datetimeFigureOut">
              <a:rPr lang="en-US" smtClean="0"/>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6D5D38-CB70-4556-896A-04D6C7E87098}" type="slidenum">
              <a:rPr lang="en-US" smtClean="0"/>
              <a:t>‹#›</a:t>
            </a:fld>
            <a:endParaRPr lang="en-US"/>
          </a:p>
        </p:txBody>
      </p:sp>
    </p:spTree>
    <p:extLst>
      <p:ext uri="{BB962C8B-B14F-4D97-AF65-F5344CB8AC3E}">
        <p14:creationId xmlns:p14="http://schemas.microsoft.com/office/powerpoint/2010/main" val="929874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13AB0-1422-4655-84A1-BAAB4F143D38}" type="datetimeFigureOut">
              <a:rPr lang="en-US" smtClean="0"/>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6D5D38-CB70-4556-896A-04D6C7E87098}" type="slidenum">
              <a:rPr lang="en-US" smtClean="0"/>
              <a:t>‹#›</a:t>
            </a:fld>
            <a:endParaRPr lang="en-US"/>
          </a:p>
        </p:txBody>
      </p:sp>
    </p:spTree>
    <p:extLst>
      <p:ext uri="{BB962C8B-B14F-4D97-AF65-F5344CB8AC3E}">
        <p14:creationId xmlns:p14="http://schemas.microsoft.com/office/powerpoint/2010/main" val="305325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13AB0-1422-4655-84A1-BAAB4F143D38}"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D5D38-CB70-4556-896A-04D6C7E87098}" type="slidenum">
              <a:rPr lang="en-US" smtClean="0"/>
              <a:t>‹#›</a:t>
            </a:fld>
            <a:endParaRPr lang="en-US"/>
          </a:p>
        </p:txBody>
      </p:sp>
    </p:spTree>
    <p:extLst>
      <p:ext uri="{BB962C8B-B14F-4D97-AF65-F5344CB8AC3E}">
        <p14:creationId xmlns:p14="http://schemas.microsoft.com/office/powerpoint/2010/main" val="221405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13AB0-1422-4655-84A1-BAAB4F143D38}"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D5D38-CB70-4556-896A-04D6C7E87098}" type="slidenum">
              <a:rPr lang="en-US" smtClean="0"/>
              <a:t>‹#›</a:t>
            </a:fld>
            <a:endParaRPr lang="en-US"/>
          </a:p>
        </p:txBody>
      </p:sp>
    </p:spTree>
    <p:extLst>
      <p:ext uri="{BB962C8B-B14F-4D97-AF65-F5344CB8AC3E}">
        <p14:creationId xmlns:p14="http://schemas.microsoft.com/office/powerpoint/2010/main" val="1580890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13AB0-1422-4655-84A1-BAAB4F143D38}" type="datetimeFigureOut">
              <a:rPr lang="en-US" smtClean="0"/>
              <a:t>11/19/2014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D5D38-CB70-4556-896A-04D6C7E87098}" type="slidenum">
              <a:rPr lang="en-US" smtClean="0"/>
              <a:t>‹#›</a:t>
            </a:fld>
            <a:endParaRPr lang="en-US"/>
          </a:p>
        </p:txBody>
      </p:sp>
    </p:spTree>
    <p:extLst>
      <p:ext uri="{BB962C8B-B14F-4D97-AF65-F5344CB8AC3E}">
        <p14:creationId xmlns:p14="http://schemas.microsoft.com/office/powerpoint/2010/main" val="1322460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hyperlink" Target="https://www.youtube.com/watch?v=FC5FbmsH4fw" TargetMode="External"/><Relationship Id="rId1" Type="http://schemas.openxmlformats.org/officeDocument/2006/relationships/slideLayout" Target="../slideLayouts/slideLayout1.xml"/><Relationship Id="rId4" Type="http://schemas.openxmlformats.org/officeDocument/2006/relationships/hyperlink" Target="mailto:melinda.curless@education.ky.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heartofthematterseminars.wordpress.com/2011/01/13/two-stars-and-a-wish-pull-close-parenting-recharges-parents-too/&amp;ei=y-RrVN3DFYOkyQSfzoGIBA&amp;bvm=bv.79908130,d.aWw&amp;psig=AFQjCNGwMzKeJ8RkBCtTeZsUMcnzdCGw9Q&amp;ust=1416443458304041" TargetMode="External"/><Relationship Id="rId7" Type="http://schemas.openxmlformats.org/officeDocument/2006/relationships/image" Target="../media/image17.jpeg"/><Relationship Id="rId2" Type="http://schemas.openxmlformats.org/officeDocument/2006/relationships/hyperlink" Target="https://www.youtube.com/watch?v=CbUh8yht1vg" TargetMode="External"/><Relationship Id="rId1" Type="http://schemas.openxmlformats.org/officeDocument/2006/relationships/slideLayout" Target="../slideLayouts/slideLayout7.xml"/><Relationship Id="rId6" Type="http://schemas.openxmlformats.org/officeDocument/2006/relationships/hyperlink" Target="http://www.google.com/url?sa=i&amp;rct=j&amp;q=&amp;esrc=s&amp;source=images&amp;cd=&amp;cad=rja&amp;uact=8&amp;ved=0CAcQjRw&amp;url=http://www.mguhlin.org/2012/04/ctos-role-2-stars-and-wish-edtech.html&amp;ei=ruVrVLOoE4ecygTysoHoDA&amp;bvm=bv.79908130,d.aWw&amp;psig=AFQjCNGwMzKeJ8RkBCtTeZsUMcnzdCGw9Q&amp;ust=1416443458304041" TargetMode="External"/><Relationship Id="rId5" Type="http://schemas.openxmlformats.org/officeDocument/2006/relationships/image" Target="../media/image16.jpeg"/><Relationship Id="rId4" Type="http://schemas.openxmlformats.org/officeDocument/2006/relationships/hyperlink" Target="http://www.google.com/url?sa=i&amp;rct=j&amp;q=&amp;esrc=s&amp;source=images&amp;cd=&amp;cad=rja&amp;uact=8&amp;ved=0CAcQjRw&amp;url=http://newliferookie.blogspot.com/&amp;ei=POZrVNOFCoSzyATXsIDwCQ&amp;bvm=bv.79908130,d.aWw&amp;psig=AFQjCNGwMzKeJ8RkBCtTeZsUMcnzdCGw9Q&amp;ust=141644345830404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youtu.be/vek1RqLIJA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youtu.be/KnkvIDZONNU?list=UUM5LDijiO3ool5PY3PEJFgw"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source=images&amp;cd=&amp;cad=rja&amp;uact=8&amp;ved=0CAcQjRw&amp;url=http://www.mguhlin.org/2012/04/ctos-role-2-stars-and-wish-edtech.html&amp;ei=ruVrVLOoE4ecygTysoHoDA&amp;bvm=bv.79908130,d.aWw&amp;psig=AFQjCNGwMzKeJ8RkBCtTeZsUMcnzdCGw9Q&amp;ust=1416443458304041"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www.google.com/url?sa=i&amp;rct=j&amp;q=&amp;esrc=s&amp;source=images&amp;cd=&amp;cad=rja&amp;uact=8&amp;ved=0CAcQjRw&amp;url=http://sophiew2013.blogspot.com/2014/03/two-stars-and-wish.html&amp;ei=4eVrVOqFA5CbyATYoYLIBg&amp;bvm=bv.79908130,d.aWw&amp;psig=AFQjCNGwMzKeJ8RkBCtTeZsUMcnzdCGw9Q&amp;ust=141644345830404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7.xml"/><Relationship Id="rId4" Type="http://schemas.openxmlformats.org/officeDocument/2006/relationships/image" Target="../media/image21.tm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tinyurl/ngssmtoc"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forms/d/1uocntEv6GhVOogKNUCzXs7A_gD7GdXoLc7axVcIYCFc/viewform?c=0&amp;w=1&amp;usp=mail_form_lin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coe.uky.edu/lists/kylists.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c-one-pager.pdf - Adobe Reader">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4092" t="12146" r="18788" b="20870"/>
          <a:stretch/>
        </p:blipFill>
        <p:spPr>
          <a:xfrm>
            <a:off x="304800" y="232722"/>
            <a:ext cx="8534400" cy="3990544"/>
          </a:xfrm>
          <a:prstGeom prst="rect">
            <a:avLst/>
          </a:prstGeom>
        </p:spPr>
      </p:pic>
      <p:sp>
        <p:nvSpPr>
          <p:cNvPr id="7" name="TextBox 6"/>
          <p:cNvSpPr txBox="1"/>
          <p:nvPr/>
        </p:nvSpPr>
        <p:spPr>
          <a:xfrm>
            <a:off x="1676400" y="5138410"/>
            <a:ext cx="6553200" cy="523220"/>
          </a:xfrm>
          <a:prstGeom prst="rect">
            <a:avLst/>
          </a:prstGeom>
          <a:noFill/>
        </p:spPr>
        <p:txBody>
          <a:bodyPr wrap="square" rtlCol="0">
            <a:spAutoFit/>
          </a:bodyPr>
          <a:lstStyle/>
          <a:p>
            <a:r>
              <a:rPr lang="en-US" sz="2800" dirty="0" smtClean="0">
                <a:hlinkClick r:id="rId4"/>
              </a:rPr>
              <a:t>melinda.curless@education.ky.gov</a:t>
            </a:r>
            <a:r>
              <a:rPr lang="en-US" sz="2800" dirty="0" smtClean="0"/>
              <a:t> </a:t>
            </a:r>
            <a:endParaRPr lang="en-US" sz="2800" dirty="0"/>
          </a:p>
        </p:txBody>
      </p:sp>
      <p:sp>
        <p:nvSpPr>
          <p:cNvPr id="8" name="TextBox 7"/>
          <p:cNvSpPr txBox="1"/>
          <p:nvPr/>
        </p:nvSpPr>
        <p:spPr>
          <a:xfrm>
            <a:off x="304800" y="4495800"/>
            <a:ext cx="8499378" cy="523220"/>
          </a:xfrm>
          <a:prstGeom prst="rect">
            <a:avLst/>
          </a:prstGeom>
          <a:noFill/>
        </p:spPr>
        <p:txBody>
          <a:bodyPr wrap="none" rtlCol="0">
            <a:spAutoFit/>
          </a:bodyPr>
          <a:lstStyle/>
          <a:p>
            <a:r>
              <a:rPr lang="en-US" sz="2800" dirty="0" smtClean="0"/>
              <a:t>Contact for questions about Hour of Code: Mindy Curless</a:t>
            </a:r>
            <a:endParaRPr lang="en-US" sz="2800" dirty="0"/>
          </a:p>
        </p:txBody>
      </p:sp>
    </p:spTree>
    <p:extLst>
      <p:ext uri="{BB962C8B-B14F-4D97-AF65-F5344CB8AC3E}">
        <p14:creationId xmlns:p14="http://schemas.microsoft.com/office/powerpoint/2010/main" val="2981830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pPr algn="l"/>
            <a:r>
              <a:rPr lang="en-US" dirty="0" smtClean="0">
                <a:solidFill>
                  <a:schemeClr val="bg1"/>
                </a:solidFill>
              </a:rPr>
              <a:t>2e. Organizing Physical Space</a:t>
            </a:r>
            <a:endParaRPr lang="en-US" dirty="0">
              <a:solidFill>
                <a:schemeClr val="bg1"/>
              </a:solidFill>
            </a:endParaRPr>
          </a:p>
        </p:txBody>
      </p:sp>
      <p:sp>
        <p:nvSpPr>
          <p:cNvPr id="3" name="Text Placeholder 2"/>
          <p:cNvSpPr>
            <a:spLocks noGrp="1"/>
          </p:cNvSpPr>
          <p:nvPr>
            <p:ph type="body" idx="1"/>
          </p:nvPr>
        </p:nvSpPr>
        <p:spPr/>
        <p:txBody>
          <a:bodyPr>
            <a:noAutofit/>
          </a:bodyPr>
          <a:lstStyle/>
          <a:p>
            <a:r>
              <a:rPr lang="en-US" sz="3600" dirty="0" smtClean="0"/>
              <a:t>Traditionally</a:t>
            </a:r>
            <a:endParaRPr lang="en-US" sz="3600" dirty="0"/>
          </a:p>
        </p:txBody>
      </p:sp>
      <p:sp>
        <p:nvSpPr>
          <p:cNvPr id="4" name="Content Placeholder 3"/>
          <p:cNvSpPr>
            <a:spLocks noGrp="1"/>
          </p:cNvSpPr>
          <p:nvPr>
            <p:ph sz="half" idx="2"/>
          </p:nvPr>
        </p:nvSpPr>
        <p:spPr/>
        <p:txBody>
          <a:bodyPr>
            <a:normAutofit/>
          </a:bodyPr>
          <a:lstStyle/>
          <a:p>
            <a:pPr marL="0" indent="0">
              <a:buNone/>
            </a:pPr>
            <a:r>
              <a:rPr lang="en-US" sz="2800" dirty="0" smtClean="0"/>
              <a:t>Desks in rows</a:t>
            </a:r>
            <a:endParaRPr lang="en-US" sz="2800" dirty="0"/>
          </a:p>
        </p:txBody>
      </p:sp>
      <p:sp>
        <p:nvSpPr>
          <p:cNvPr id="5" name="Text Placeholder 4"/>
          <p:cNvSpPr>
            <a:spLocks noGrp="1"/>
          </p:cNvSpPr>
          <p:nvPr>
            <p:ph type="body" sz="quarter" idx="3"/>
          </p:nvPr>
        </p:nvSpPr>
        <p:spPr/>
        <p:txBody>
          <a:bodyPr>
            <a:noAutofit/>
          </a:bodyPr>
          <a:lstStyle/>
          <a:p>
            <a:r>
              <a:rPr lang="en-US" sz="3600" dirty="0" smtClean="0"/>
              <a:t>NGSS-Aligned</a:t>
            </a:r>
            <a:endParaRPr lang="en-US" sz="3600" dirty="0"/>
          </a:p>
        </p:txBody>
      </p:sp>
      <p:sp>
        <p:nvSpPr>
          <p:cNvPr id="6" name="Content Placeholder 5"/>
          <p:cNvSpPr>
            <a:spLocks noGrp="1"/>
          </p:cNvSpPr>
          <p:nvPr>
            <p:ph sz="quarter" idx="4"/>
          </p:nvPr>
        </p:nvSpPr>
        <p:spPr/>
        <p:txBody>
          <a:bodyPr>
            <a:normAutofit/>
          </a:bodyPr>
          <a:lstStyle/>
          <a:p>
            <a:pPr marL="0" indent="0">
              <a:buNone/>
            </a:pPr>
            <a:r>
              <a:rPr lang="en-US" sz="2800" dirty="0" smtClean="0"/>
              <a:t>Group work stations</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124200"/>
            <a:ext cx="3662313" cy="2743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3124200"/>
            <a:ext cx="3048000" cy="2849217"/>
          </a:xfrm>
          <a:prstGeom prst="rect">
            <a:avLst/>
          </a:prstGeom>
        </p:spPr>
      </p:pic>
    </p:spTree>
    <p:extLst>
      <p:ext uri="{BB962C8B-B14F-4D97-AF65-F5344CB8AC3E}">
        <p14:creationId xmlns:p14="http://schemas.microsoft.com/office/powerpoint/2010/main" val="153970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US" dirty="0" smtClean="0">
                <a:solidFill>
                  <a:schemeClr val="bg1"/>
                </a:solidFill>
              </a:rPr>
              <a:t>2e. Organizing Physical Space</a:t>
            </a:r>
            <a:endParaRPr lang="en-US" dirty="0">
              <a:solidFill>
                <a:schemeClr val="bg1"/>
              </a:solidFill>
            </a:endParaRPr>
          </a:p>
        </p:txBody>
      </p:sp>
      <p:sp>
        <p:nvSpPr>
          <p:cNvPr id="3" name="Content Placeholder 2"/>
          <p:cNvSpPr>
            <a:spLocks noGrp="1"/>
          </p:cNvSpPr>
          <p:nvPr>
            <p:ph idx="1"/>
          </p:nvPr>
        </p:nvSpPr>
        <p:spPr>
          <a:xfrm rot="21329754">
            <a:off x="457200" y="1905000"/>
            <a:ext cx="8229600" cy="4525963"/>
          </a:xfrm>
        </p:spPr>
        <p:txBody>
          <a:bodyPr>
            <a:normAutofit/>
          </a:bodyPr>
          <a:lstStyle/>
          <a:p>
            <a:pPr marL="0" indent="0">
              <a:buNone/>
            </a:pPr>
            <a:r>
              <a:rPr lang="en-US" sz="3600" dirty="0" smtClean="0"/>
              <a:t>In traditional classrooms, observers may find that organizing students in groups promotes chaos; but in an NGSS-aligned classroom, the observer will notice that the non-traditional organization of students promotes communication and collaboration among students which are key elements behind NGSS. </a:t>
            </a:r>
            <a:endParaRPr lang="en-US" sz="3600" dirty="0"/>
          </a:p>
        </p:txBody>
      </p:sp>
    </p:spTree>
    <p:extLst>
      <p:ext uri="{BB962C8B-B14F-4D97-AF65-F5344CB8AC3E}">
        <p14:creationId xmlns:p14="http://schemas.microsoft.com/office/powerpoint/2010/main" val="2546496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fontScale="90000"/>
          </a:bodyPr>
          <a:lstStyle/>
          <a:p>
            <a:r>
              <a:rPr lang="en-US" dirty="0" smtClean="0">
                <a:solidFill>
                  <a:schemeClr val="bg1"/>
                </a:solidFill>
              </a:rPr>
              <a:t>3b. Using Questioning and</a:t>
            </a:r>
            <a:br>
              <a:rPr lang="en-US" dirty="0" smtClean="0">
                <a:solidFill>
                  <a:schemeClr val="bg1"/>
                </a:solidFill>
              </a:rPr>
            </a:br>
            <a:r>
              <a:rPr lang="en-US" dirty="0" smtClean="0">
                <a:solidFill>
                  <a:schemeClr val="bg1"/>
                </a:solidFill>
              </a:rPr>
              <a:t> Discussion Techniques</a:t>
            </a:r>
            <a:endParaRPr lang="en-US" dirty="0">
              <a:solidFill>
                <a:schemeClr val="bg1"/>
              </a:solidFill>
            </a:endParaRPr>
          </a:p>
        </p:txBody>
      </p:sp>
      <p:sp>
        <p:nvSpPr>
          <p:cNvPr id="3" name="Text Placeholder 2"/>
          <p:cNvSpPr>
            <a:spLocks noGrp="1"/>
          </p:cNvSpPr>
          <p:nvPr>
            <p:ph type="body" idx="1"/>
          </p:nvPr>
        </p:nvSpPr>
        <p:spPr/>
        <p:txBody>
          <a:bodyPr>
            <a:noAutofit/>
          </a:bodyPr>
          <a:lstStyle/>
          <a:p>
            <a:r>
              <a:rPr lang="en-US" sz="3600" dirty="0" smtClean="0"/>
              <a:t>Traditionally</a:t>
            </a:r>
            <a:endParaRPr lang="en-US" sz="3600" dirty="0"/>
          </a:p>
        </p:txBody>
      </p:sp>
      <p:sp>
        <p:nvSpPr>
          <p:cNvPr id="4" name="Content Placeholder 3"/>
          <p:cNvSpPr>
            <a:spLocks noGrp="1"/>
          </p:cNvSpPr>
          <p:nvPr>
            <p:ph sz="half" idx="2"/>
          </p:nvPr>
        </p:nvSpPr>
        <p:spPr/>
        <p:txBody>
          <a:bodyPr>
            <a:normAutofit/>
          </a:bodyPr>
          <a:lstStyle/>
          <a:p>
            <a:pPr marL="0" indent="0">
              <a:buNone/>
            </a:pPr>
            <a:r>
              <a:rPr lang="en-US" sz="2800" dirty="0" smtClean="0"/>
              <a:t>“Will you please explain the relationship between…”</a:t>
            </a:r>
            <a:endParaRPr lang="en-US" sz="2800" dirty="0"/>
          </a:p>
        </p:txBody>
      </p:sp>
      <p:sp>
        <p:nvSpPr>
          <p:cNvPr id="5" name="Text Placeholder 4"/>
          <p:cNvSpPr>
            <a:spLocks noGrp="1"/>
          </p:cNvSpPr>
          <p:nvPr>
            <p:ph type="body" sz="quarter" idx="3"/>
          </p:nvPr>
        </p:nvSpPr>
        <p:spPr/>
        <p:txBody>
          <a:bodyPr>
            <a:noAutofit/>
          </a:bodyPr>
          <a:lstStyle/>
          <a:p>
            <a:r>
              <a:rPr lang="en-US" sz="3600" dirty="0" smtClean="0"/>
              <a:t>NGSS-Aligned</a:t>
            </a:r>
            <a:endParaRPr lang="en-US" sz="3600" dirty="0"/>
          </a:p>
        </p:txBody>
      </p:sp>
      <p:sp>
        <p:nvSpPr>
          <p:cNvPr id="6" name="Content Placeholder 5"/>
          <p:cNvSpPr>
            <a:spLocks noGrp="1"/>
          </p:cNvSpPr>
          <p:nvPr>
            <p:ph sz="quarter" idx="4"/>
          </p:nvPr>
        </p:nvSpPr>
        <p:spPr>
          <a:xfrm>
            <a:off x="4645025" y="2174875"/>
            <a:ext cx="4041775" cy="2320925"/>
          </a:xfrm>
        </p:spPr>
        <p:txBody>
          <a:bodyPr>
            <a:normAutofit/>
          </a:bodyPr>
          <a:lstStyle/>
          <a:p>
            <a:pPr marL="0" indent="0">
              <a:buNone/>
            </a:pPr>
            <a:r>
              <a:rPr lang="en-US" sz="2800" dirty="0" smtClean="0"/>
              <a:t>Questions </a:t>
            </a:r>
            <a:r>
              <a:rPr lang="en-US" sz="2800" dirty="0" err="1" smtClean="0"/>
              <a:t>scaffolded</a:t>
            </a:r>
            <a:endParaRPr lang="en-US" sz="2800" dirty="0" smtClean="0"/>
          </a:p>
          <a:p>
            <a:pPr marL="0" indent="0">
              <a:buNone/>
            </a:pPr>
            <a:r>
              <a:rPr lang="en-US" sz="2800" dirty="0" smtClean="0"/>
              <a:t>Deeper conversations</a:t>
            </a:r>
            <a:endParaRPr lang="en-US" sz="1200" dirty="0" smtClean="0"/>
          </a:p>
          <a:p>
            <a:pPr marL="0" indent="0">
              <a:buNone/>
            </a:pPr>
            <a:r>
              <a:rPr lang="en-US" sz="2800" dirty="0" smtClean="0"/>
              <a:t>  </a:t>
            </a:r>
            <a:r>
              <a:rPr lang="en-US" sz="1800" dirty="0" smtClean="0"/>
              <a:t>“Why?”</a:t>
            </a:r>
          </a:p>
          <a:p>
            <a:pPr marL="0" indent="0">
              <a:buNone/>
            </a:pPr>
            <a:r>
              <a:rPr lang="en-US" sz="1800" dirty="0"/>
              <a:t> </a:t>
            </a:r>
            <a:r>
              <a:rPr lang="en-US" sz="1800" dirty="0" smtClean="0"/>
              <a:t>  “What evidence is there   </a:t>
            </a:r>
          </a:p>
          <a:p>
            <a:pPr marL="0" indent="0">
              <a:buNone/>
            </a:pPr>
            <a:r>
              <a:rPr lang="en-US" sz="1800" dirty="0"/>
              <a:t> </a:t>
            </a:r>
            <a:r>
              <a:rPr lang="en-US" sz="1800" dirty="0" smtClean="0"/>
              <a:t>     to support your…?”</a:t>
            </a:r>
            <a:endParaRPr lang="en-US" sz="1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657600"/>
            <a:ext cx="3581400" cy="259108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495800"/>
            <a:ext cx="2667000" cy="2135725"/>
          </a:xfrm>
          <a:prstGeom prst="rect">
            <a:avLst/>
          </a:prstGeom>
        </p:spPr>
      </p:pic>
    </p:spTree>
    <p:extLst>
      <p:ext uri="{BB962C8B-B14F-4D97-AF65-F5344CB8AC3E}">
        <p14:creationId xmlns:p14="http://schemas.microsoft.com/office/powerpoint/2010/main" val="153959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fontScale="90000"/>
          </a:bodyPr>
          <a:lstStyle/>
          <a:p>
            <a:r>
              <a:rPr lang="en-US" dirty="0" smtClean="0">
                <a:solidFill>
                  <a:schemeClr val="bg1"/>
                </a:solidFill>
              </a:rPr>
              <a:t>3b. Using Questioning and</a:t>
            </a:r>
            <a:br>
              <a:rPr lang="en-US" dirty="0" smtClean="0">
                <a:solidFill>
                  <a:schemeClr val="bg1"/>
                </a:solidFill>
              </a:rPr>
            </a:br>
            <a:r>
              <a:rPr lang="en-US" dirty="0" smtClean="0">
                <a:solidFill>
                  <a:schemeClr val="bg1"/>
                </a:solidFill>
              </a:rPr>
              <a:t>Discussion Techniques</a:t>
            </a:r>
            <a:endParaRPr lang="en-US" dirty="0">
              <a:solidFill>
                <a:schemeClr val="bg1"/>
              </a:solidFill>
            </a:endParaRPr>
          </a:p>
        </p:txBody>
      </p:sp>
      <p:sp>
        <p:nvSpPr>
          <p:cNvPr id="3" name="Content Placeholder 2"/>
          <p:cNvSpPr>
            <a:spLocks noGrp="1"/>
          </p:cNvSpPr>
          <p:nvPr>
            <p:ph idx="1"/>
          </p:nvPr>
        </p:nvSpPr>
        <p:spPr>
          <a:xfrm rot="21210670">
            <a:off x="457200" y="1828800"/>
            <a:ext cx="8229600" cy="4525963"/>
          </a:xfrm>
        </p:spPr>
        <p:txBody>
          <a:bodyPr>
            <a:normAutofit/>
          </a:bodyPr>
          <a:lstStyle/>
          <a:p>
            <a:pPr marL="0" indent="0">
              <a:buNone/>
            </a:pPr>
            <a:r>
              <a:rPr lang="en-US" sz="4800" dirty="0" smtClean="0"/>
              <a:t>An observer in an NGSS-aligned classroom will find evidence for component 3b by noticing how a teacher does not look for a single correct answer.</a:t>
            </a:r>
            <a:endParaRPr lang="en-US" sz="4800" dirty="0"/>
          </a:p>
        </p:txBody>
      </p:sp>
    </p:spTree>
    <p:extLst>
      <p:ext uri="{BB962C8B-B14F-4D97-AF65-F5344CB8AC3E}">
        <p14:creationId xmlns:p14="http://schemas.microsoft.com/office/powerpoint/2010/main" val="973775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US" dirty="0" smtClean="0">
                <a:solidFill>
                  <a:schemeClr val="bg1"/>
                </a:solidFill>
              </a:rPr>
              <a:t>3c. Engaging Students in Learning</a:t>
            </a:r>
            <a:endParaRPr lang="en-US" dirty="0">
              <a:solidFill>
                <a:schemeClr val="bg1"/>
              </a:solidFill>
            </a:endParaRPr>
          </a:p>
        </p:txBody>
      </p:sp>
      <p:sp>
        <p:nvSpPr>
          <p:cNvPr id="3" name="Text Placeholder 2"/>
          <p:cNvSpPr>
            <a:spLocks noGrp="1"/>
          </p:cNvSpPr>
          <p:nvPr>
            <p:ph type="body" idx="1"/>
          </p:nvPr>
        </p:nvSpPr>
        <p:spPr/>
        <p:txBody>
          <a:bodyPr>
            <a:noAutofit/>
          </a:bodyPr>
          <a:lstStyle/>
          <a:p>
            <a:r>
              <a:rPr lang="en-US" sz="3600" dirty="0" smtClean="0"/>
              <a:t>Traditionally</a:t>
            </a:r>
            <a:endParaRPr lang="en-US" sz="3600" dirty="0"/>
          </a:p>
        </p:txBody>
      </p:sp>
      <p:sp>
        <p:nvSpPr>
          <p:cNvPr id="4" name="Content Placeholder 3"/>
          <p:cNvSpPr>
            <a:spLocks noGrp="1"/>
          </p:cNvSpPr>
          <p:nvPr>
            <p:ph sz="half" idx="2"/>
          </p:nvPr>
        </p:nvSpPr>
        <p:spPr/>
        <p:txBody>
          <a:bodyPr>
            <a:normAutofit/>
          </a:bodyPr>
          <a:lstStyle/>
          <a:p>
            <a:pPr marL="0" indent="0">
              <a:buNone/>
            </a:pPr>
            <a:r>
              <a:rPr lang="en-US" sz="2800" dirty="0" smtClean="0"/>
              <a:t>Confirm phenomena</a:t>
            </a:r>
          </a:p>
          <a:p>
            <a:pPr marL="0" indent="0">
              <a:buNone/>
            </a:pPr>
            <a:r>
              <a:rPr lang="en-US" sz="2800" dirty="0" smtClean="0"/>
              <a:t>Fill in the blanks</a:t>
            </a:r>
            <a:endParaRPr lang="en-US" sz="2800" dirty="0"/>
          </a:p>
        </p:txBody>
      </p:sp>
      <p:sp>
        <p:nvSpPr>
          <p:cNvPr id="5" name="Text Placeholder 4"/>
          <p:cNvSpPr>
            <a:spLocks noGrp="1"/>
          </p:cNvSpPr>
          <p:nvPr>
            <p:ph type="body" sz="quarter" idx="3"/>
          </p:nvPr>
        </p:nvSpPr>
        <p:spPr/>
        <p:txBody>
          <a:bodyPr>
            <a:noAutofit/>
          </a:bodyPr>
          <a:lstStyle/>
          <a:p>
            <a:r>
              <a:rPr lang="en-US" sz="3600" dirty="0" smtClean="0"/>
              <a:t>NGSS-Aligned</a:t>
            </a:r>
            <a:endParaRPr lang="en-US" sz="3600" dirty="0"/>
          </a:p>
        </p:txBody>
      </p:sp>
      <p:sp>
        <p:nvSpPr>
          <p:cNvPr id="6" name="Content Placeholder 5"/>
          <p:cNvSpPr>
            <a:spLocks noGrp="1"/>
          </p:cNvSpPr>
          <p:nvPr>
            <p:ph sz="quarter" idx="4"/>
          </p:nvPr>
        </p:nvSpPr>
        <p:spPr/>
        <p:txBody>
          <a:bodyPr>
            <a:normAutofit/>
          </a:bodyPr>
          <a:lstStyle/>
          <a:p>
            <a:pPr marL="0" indent="0">
              <a:buNone/>
            </a:pPr>
            <a:r>
              <a:rPr lang="en-US" sz="2800" dirty="0" smtClean="0"/>
              <a:t>Open-ended questions</a:t>
            </a:r>
          </a:p>
          <a:p>
            <a:pPr marL="0" indent="0">
              <a:buNone/>
            </a:pPr>
            <a:r>
              <a:rPr lang="en-US" sz="2800" dirty="0" smtClean="0"/>
              <a:t>Engaging</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 y="3657600"/>
            <a:ext cx="3435247" cy="22860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3603466"/>
            <a:ext cx="3124201" cy="2340135"/>
          </a:xfrm>
          <a:prstGeom prst="rect">
            <a:avLst/>
          </a:prstGeom>
        </p:spPr>
      </p:pic>
    </p:spTree>
    <p:extLst>
      <p:ext uri="{BB962C8B-B14F-4D97-AF65-F5344CB8AC3E}">
        <p14:creationId xmlns:p14="http://schemas.microsoft.com/office/powerpoint/2010/main" val="374092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US" dirty="0" smtClean="0">
                <a:solidFill>
                  <a:schemeClr val="bg1"/>
                </a:solidFill>
              </a:rPr>
              <a:t>3c. Engaging Students in Learning</a:t>
            </a:r>
            <a:endParaRPr lang="en-US" dirty="0">
              <a:solidFill>
                <a:schemeClr val="bg1"/>
              </a:solidFill>
            </a:endParaRPr>
          </a:p>
        </p:txBody>
      </p:sp>
      <p:sp>
        <p:nvSpPr>
          <p:cNvPr id="3" name="Content Placeholder 2"/>
          <p:cNvSpPr>
            <a:spLocks noGrp="1"/>
          </p:cNvSpPr>
          <p:nvPr>
            <p:ph idx="1"/>
          </p:nvPr>
        </p:nvSpPr>
        <p:spPr>
          <a:xfrm rot="21238591">
            <a:off x="457200" y="1981200"/>
            <a:ext cx="8229600" cy="4525963"/>
          </a:xfrm>
        </p:spPr>
        <p:txBody>
          <a:bodyPr>
            <a:normAutofit/>
          </a:bodyPr>
          <a:lstStyle/>
          <a:p>
            <a:pPr marL="0" indent="0">
              <a:buNone/>
            </a:pPr>
            <a:r>
              <a:rPr lang="en-US" sz="4400" dirty="0" smtClean="0"/>
              <a:t>An observer in an NGSS-aligned classroom will find evidence for component 3c by noting the student-led investigations and the open-ended questioning the teacher uses.</a:t>
            </a:r>
            <a:endParaRPr lang="en-US" sz="4400" dirty="0"/>
          </a:p>
        </p:txBody>
      </p:sp>
    </p:spTree>
    <p:extLst>
      <p:ext uri="{BB962C8B-B14F-4D97-AF65-F5344CB8AC3E}">
        <p14:creationId xmlns:p14="http://schemas.microsoft.com/office/powerpoint/2010/main" val="2247511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US" dirty="0" smtClean="0">
                <a:solidFill>
                  <a:schemeClr val="bg1"/>
                </a:solidFill>
              </a:rPr>
              <a:t>3d. Providing Feedback</a:t>
            </a:r>
            <a:endParaRPr lang="en-US" dirty="0">
              <a:solidFill>
                <a:schemeClr val="bg1"/>
              </a:solidFill>
            </a:endParaRPr>
          </a:p>
        </p:txBody>
      </p:sp>
      <p:sp>
        <p:nvSpPr>
          <p:cNvPr id="3" name="Text Placeholder 2"/>
          <p:cNvSpPr>
            <a:spLocks noGrp="1"/>
          </p:cNvSpPr>
          <p:nvPr>
            <p:ph type="body" idx="1"/>
          </p:nvPr>
        </p:nvSpPr>
        <p:spPr/>
        <p:txBody>
          <a:bodyPr>
            <a:noAutofit/>
          </a:bodyPr>
          <a:lstStyle/>
          <a:p>
            <a:r>
              <a:rPr lang="en-US" sz="3600" dirty="0" smtClean="0"/>
              <a:t>Traditionally</a:t>
            </a:r>
            <a:endParaRPr lang="en-US" sz="3600" dirty="0"/>
          </a:p>
        </p:txBody>
      </p:sp>
      <p:sp>
        <p:nvSpPr>
          <p:cNvPr id="4" name="Content Placeholder 3"/>
          <p:cNvSpPr>
            <a:spLocks noGrp="1"/>
          </p:cNvSpPr>
          <p:nvPr>
            <p:ph sz="half" idx="2"/>
          </p:nvPr>
        </p:nvSpPr>
        <p:spPr/>
        <p:txBody>
          <a:bodyPr>
            <a:normAutofit/>
          </a:bodyPr>
          <a:lstStyle/>
          <a:p>
            <a:pPr marL="0" indent="0">
              <a:buNone/>
            </a:pPr>
            <a:r>
              <a:rPr lang="en-US" sz="2800" dirty="0" smtClean="0"/>
              <a:t>Grading labs</a:t>
            </a:r>
          </a:p>
          <a:p>
            <a:pPr marL="0" indent="0">
              <a:buNone/>
            </a:pPr>
            <a:r>
              <a:rPr lang="en-US" sz="2800" dirty="0" smtClean="0"/>
              <a:t>Summative assessments</a:t>
            </a:r>
          </a:p>
        </p:txBody>
      </p:sp>
      <p:sp>
        <p:nvSpPr>
          <p:cNvPr id="5" name="Text Placeholder 4"/>
          <p:cNvSpPr>
            <a:spLocks noGrp="1"/>
          </p:cNvSpPr>
          <p:nvPr>
            <p:ph type="body" sz="quarter" idx="3"/>
          </p:nvPr>
        </p:nvSpPr>
        <p:spPr/>
        <p:txBody>
          <a:bodyPr>
            <a:noAutofit/>
          </a:bodyPr>
          <a:lstStyle/>
          <a:p>
            <a:r>
              <a:rPr lang="en-US" sz="3600" dirty="0" smtClean="0"/>
              <a:t>NGSS-Aligned</a:t>
            </a:r>
            <a:endParaRPr lang="en-US" sz="3600" dirty="0"/>
          </a:p>
        </p:txBody>
      </p:sp>
      <p:sp>
        <p:nvSpPr>
          <p:cNvPr id="6" name="Content Placeholder 5"/>
          <p:cNvSpPr>
            <a:spLocks noGrp="1"/>
          </p:cNvSpPr>
          <p:nvPr>
            <p:ph sz="quarter" idx="4"/>
          </p:nvPr>
        </p:nvSpPr>
        <p:spPr/>
        <p:txBody>
          <a:bodyPr>
            <a:normAutofit/>
          </a:bodyPr>
          <a:lstStyle/>
          <a:p>
            <a:pPr marL="0" indent="0">
              <a:buNone/>
            </a:pPr>
            <a:r>
              <a:rPr lang="en-US" sz="2800" dirty="0" smtClean="0"/>
              <a:t>Teacher actively involved</a:t>
            </a:r>
          </a:p>
          <a:p>
            <a:pPr marL="0" indent="0">
              <a:buNone/>
            </a:pPr>
            <a:r>
              <a:rPr lang="en-US" sz="2800" dirty="0" smtClean="0"/>
              <a:t>Feedback consistent</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428999"/>
            <a:ext cx="3745168" cy="24384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3428999"/>
            <a:ext cx="3124200" cy="2511857"/>
          </a:xfrm>
          <a:prstGeom prst="rect">
            <a:avLst/>
          </a:prstGeom>
        </p:spPr>
      </p:pic>
    </p:spTree>
    <p:extLst>
      <p:ext uri="{BB962C8B-B14F-4D97-AF65-F5344CB8AC3E}">
        <p14:creationId xmlns:p14="http://schemas.microsoft.com/office/powerpoint/2010/main" val="71504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rgbClr val="002060"/>
          </a:solidFill>
        </p:spPr>
        <p:txBody>
          <a:bodyPr/>
          <a:lstStyle/>
          <a:p>
            <a:r>
              <a:rPr lang="en-US" dirty="0" smtClean="0">
                <a:solidFill>
                  <a:schemeClr val="bg1"/>
                </a:solidFill>
              </a:rPr>
              <a:t>3d. Providing Feedback</a:t>
            </a:r>
            <a:endParaRPr lang="en-US" dirty="0">
              <a:solidFill>
                <a:schemeClr val="bg1"/>
              </a:solidFill>
            </a:endParaRPr>
          </a:p>
        </p:txBody>
      </p:sp>
      <p:sp>
        <p:nvSpPr>
          <p:cNvPr id="3" name="Content Placeholder 2"/>
          <p:cNvSpPr>
            <a:spLocks noGrp="1"/>
          </p:cNvSpPr>
          <p:nvPr>
            <p:ph idx="1"/>
          </p:nvPr>
        </p:nvSpPr>
        <p:spPr>
          <a:xfrm rot="21265893">
            <a:off x="457200" y="1752600"/>
            <a:ext cx="8229600" cy="4525963"/>
          </a:xfrm>
        </p:spPr>
        <p:txBody>
          <a:bodyPr>
            <a:normAutofit/>
          </a:bodyPr>
          <a:lstStyle/>
          <a:p>
            <a:pPr marL="0" indent="0">
              <a:buNone/>
            </a:pPr>
            <a:r>
              <a:rPr lang="en-US" sz="4400" dirty="0" smtClean="0"/>
              <a:t>An observer in an NGSS-aligned classroom will find evidence for component 3d by noting the teacher acting more as a coach than a grader of summative assessments.</a:t>
            </a:r>
            <a:endParaRPr lang="en-US" sz="4400" dirty="0"/>
          </a:p>
        </p:txBody>
      </p:sp>
    </p:spTree>
    <p:extLst>
      <p:ext uri="{BB962C8B-B14F-4D97-AF65-F5344CB8AC3E}">
        <p14:creationId xmlns:p14="http://schemas.microsoft.com/office/powerpoint/2010/main" val="3225968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457200"/>
            <a:ext cx="4808304" cy="646331"/>
          </a:xfrm>
          <a:prstGeom prst="rect">
            <a:avLst/>
          </a:prstGeom>
          <a:noFill/>
        </p:spPr>
        <p:txBody>
          <a:bodyPr wrap="none" rtlCol="0">
            <a:spAutoFit/>
          </a:bodyPr>
          <a:lstStyle/>
          <a:p>
            <a:r>
              <a:rPr lang="en-US" sz="3600" dirty="0" smtClean="0"/>
              <a:t>Assessment Item Review</a:t>
            </a:r>
            <a:endParaRPr lang="en-US" sz="3600" dirty="0"/>
          </a:p>
        </p:txBody>
      </p:sp>
      <p:sp>
        <p:nvSpPr>
          <p:cNvPr id="3" name="TextBox 2"/>
          <p:cNvSpPr txBox="1"/>
          <p:nvPr/>
        </p:nvSpPr>
        <p:spPr>
          <a:xfrm>
            <a:off x="152400" y="1600199"/>
            <a:ext cx="8458200"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What is the intent of the assessment item?</a:t>
            </a:r>
          </a:p>
          <a:p>
            <a:pPr marL="457200" indent="-457200">
              <a:buFont typeface="Arial" panose="020B0604020202020204" pitchFamily="34" charset="0"/>
              <a:buChar char="•"/>
            </a:pPr>
            <a:r>
              <a:rPr lang="en-US" sz="2800" dirty="0" smtClean="0"/>
              <a:t>What is the item actually measuring?</a:t>
            </a:r>
          </a:p>
          <a:p>
            <a:pPr marL="457200" indent="-457200">
              <a:buFont typeface="Arial" panose="020B0604020202020204" pitchFamily="34" charset="0"/>
              <a:buChar char="•"/>
            </a:pPr>
            <a:r>
              <a:rPr lang="en-US" sz="2800" dirty="0" smtClean="0"/>
              <a:t>Where does it connect or align to NGSS?</a:t>
            </a:r>
          </a:p>
          <a:p>
            <a:pPr marL="457200" indent="-457200">
              <a:buFont typeface="Arial" panose="020B0604020202020204" pitchFamily="34" charset="0"/>
              <a:buChar char="•"/>
            </a:pPr>
            <a:r>
              <a:rPr lang="en-US" sz="2800" dirty="0" smtClean="0"/>
              <a:t>Does it address the appropriate depth for its grade-level?</a:t>
            </a:r>
          </a:p>
          <a:p>
            <a:pPr marL="457200" indent="-457200">
              <a:buFont typeface="Arial" panose="020B0604020202020204" pitchFamily="34" charset="0"/>
              <a:buChar char="•"/>
            </a:pPr>
            <a:r>
              <a:rPr lang="en-US" sz="2800" dirty="0" smtClean="0"/>
              <a:t>Which of the 3 dimensions does this item incorporate?</a:t>
            </a:r>
          </a:p>
          <a:p>
            <a:pPr marL="457200" indent="-457200">
              <a:buFont typeface="Arial" panose="020B0604020202020204" pitchFamily="34" charset="0"/>
              <a:buChar char="•"/>
            </a:pPr>
            <a:r>
              <a:rPr lang="en-US" sz="2800" dirty="0" smtClean="0"/>
              <a:t>How could the item be revised to elicit the evidence of student learning we want to see?</a:t>
            </a:r>
          </a:p>
          <a:p>
            <a:endParaRPr lang="en-US" sz="2800" dirty="0"/>
          </a:p>
        </p:txBody>
      </p:sp>
    </p:spTree>
    <p:extLst>
      <p:ext uri="{BB962C8B-B14F-4D97-AF65-F5344CB8AC3E}">
        <p14:creationId xmlns:p14="http://schemas.microsoft.com/office/powerpoint/2010/main" val="389718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667" y="2285134"/>
            <a:ext cx="8763000" cy="584775"/>
          </a:xfrm>
          <a:prstGeom prst="rect">
            <a:avLst/>
          </a:prstGeom>
        </p:spPr>
        <p:txBody>
          <a:bodyPr wrap="square">
            <a:spAutoFit/>
          </a:bodyPr>
          <a:lstStyle/>
          <a:p>
            <a:r>
              <a:rPr lang="en-US" sz="3200" dirty="0">
                <a:hlinkClick r:id="rId2"/>
              </a:rPr>
              <a:t>https://</a:t>
            </a:r>
            <a:r>
              <a:rPr lang="en-US" sz="3200" dirty="0" smtClean="0">
                <a:hlinkClick r:id="rId2"/>
              </a:rPr>
              <a:t>www.youtube.com/watch?v=CbUh8yht1vg</a:t>
            </a:r>
            <a:r>
              <a:rPr lang="en-US" sz="3200" dirty="0" smtClean="0"/>
              <a:t> </a:t>
            </a:r>
            <a:endParaRPr lang="en-US" sz="3200" dirty="0"/>
          </a:p>
        </p:txBody>
      </p:sp>
      <p:sp>
        <p:nvSpPr>
          <p:cNvPr id="3" name="TextBox 2"/>
          <p:cNvSpPr txBox="1"/>
          <p:nvPr/>
        </p:nvSpPr>
        <p:spPr>
          <a:xfrm>
            <a:off x="734098" y="715925"/>
            <a:ext cx="7624138" cy="646331"/>
          </a:xfrm>
          <a:prstGeom prst="rect">
            <a:avLst/>
          </a:prstGeom>
          <a:noFill/>
        </p:spPr>
        <p:txBody>
          <a:bodyPr wrap="none" rtlCol="0">
            <a:spAutoFit/>
          </a:bodyPr>
          <a:lstStyle/>
          <a:p>
            <a:r>
              <a:rPr lang="en-US" sz="3600" dirty="0" smtClean="0"/>
              <a:t>Giving and Receiving Effective Feedback</a:t>
            </a:r>
            <a:endParaRPr lang="en-US" sz="3600" dirty="0"/>
          </a:p>
        </p:txBody>
      </p:sp>
      <p:sp>
        <p:nvSpPr>
          <p:cNvPr id="5" name="AutoShape 2" descr="data:image/jpeg;base64,/9j/4AAQSkZJRgABAQAAAQABAAD/2wCEAAkGBxQSEhUUEhQWERITFhcUFxgUFRgYFhgVGhUYGBYUGBUZHSkhGBslGxgUIjEhJSorLi4uGSAzODMuQyguLisBCgoKDg0OGxAQGywmICQsLCwsLCw0LCwsLCwsLCwsLCwsLCwsLCwsLCwsLCwsLCwsLCwsLCwsLCwsLCwsLCwsLP/AABEIAOEA4QMBEQACEQEDEQH/xAAcAAEAAgMBAQEAAAAAAAAAAAAABQYDBAcCAQj/xAA/EAACAgEDAgQEBQEEBwkAAAABAgADEQQSIQUxBhMiQTJRYXEHFCNCgVIkM5GxFUNUcoKh0RY0U2KSlMHT8P/EABsBAQACAwEBAAAAAAAAAAAAAAADBAIFBgEH/8QAMREAAgICAAUCBQMDBQEAAAAAAAECAwQRBRIhMUETUQYiMmFxgZGhFFKxFSNCweEz/9oADAMBAAIRAxEAPwDuMAQBAEAQBAEAQBAEAQBAEAQBAEAQBAEAQBAEAQBAEAQBAEAQBAEAQBAEAQBAEA82OFBJIAAJJJwAB3JMA8UXq6hkYOrchlIII+YI4MBpruZYAgCAIAgCAIAgCAIAgCAIAgCAIAgCAIAgCAIAgCAIAgAwCk+K7DrNSugG7ykUXanacB1bIqpz7qSGLD5LNZxPIlVVqv6n0Rbx4pJzkavQX/I64aZRt0urDMgydtepTJZEXHpDrzjgZUkSvwfLlbF12PcokmRWpQ513/6OgTdlAQBAEAQBAEAQBAEAQBAEAQBAEAQBAEAQBAEAQBAEAQDxfYFUseAoJP2AyYBSfAtW5bdYw9eqZryTydh4qUH5CsL8u/aczdkOy+x+ILX6mwuXLGMDR8Y1n8ublyLNMy6hCuNwKHLd+/o3Aj37TScIypQy11+p6ZZSWtHQNFqFsRbF5V1DD7EZE+gGnaabTM89PBAEAQBAEAQBAEAQBAPhMA1un9QqvTzKbFtQkjcjBlyDgjI+RgNaNb/TlPminLbyxQHy32FwCSnmbdm4BW4z7GRK2Lly+TLketknJTEQBAEAQBAEAQBAEAQCs+Pb/wCzClTtbVOunBAyQrH9Rhgg8IG5HY4MrZd3o0yn7Inx4bnv26mYViuhVHGcAY+Q7f8ALE43Il6WHvzNllPnt37GjYmVIPYgjntzxNFVLkmmi35Pv4Y3N+RWp/7zSu+mb0lf7tjsOD80KH+Z9SosVlakvKNZkrVm/ctsmK4gCAIAgCAIAgCAIBSaRrPzlYCXKRYTc7PnSvURyK1LnDfBjAGCD7ZmvqryVe3Jrk8Isbr5PuWTxDqfL09rDIO3blThgWIUMD8xnP8AE2MerK5C/h6yrXqaVBAo1Vq5JzkvttJ+nL4/iJJKTSJLOqUn5RML4f04v/MCoC7n1ZOMngttzt3YJG7GcGRqEd711PPUlrW+hKTMwEAQBAEAQBAEAQBAEAo/V3N/VErHwaWnd3z+tccDsOGCK3BPZxNFxue640p9ZNF7HShW5kv1F8sFHZRicvxezdirXaKJceOk5Pyas1Hgn+5o+Cj5Wu11PqxZ5WpXJyvqBR8D2JZT/AE+i8Ft9TEj9inmLsy8zblEQBAEAQBAEAQBAEAjOvdXGlqNhqtu5wEorNjk84GB2HHc8TFsyjHmZTeqeKkszXqbRQG2nytlin4gVLWOoJyR8gP85ZrUE1tmM4T7RMidSbT3t5VmXsVbHpNT2BgPQLA1YLV5wBnkcdpJfCG97MaXKcXzePuWToviMXv5ZpuqfBbL1P5ZAIHFhUDPPAODgdpUbJZQ0t7J2DAQBAEAQBAEAh+s+JtLpTi+5UfGdg9VhHsdi5OOO+MTCU4x7szhXKfZEBqvHNrKTpNBqLuBg27aF57jDnd29wCJTs4ljweuZbLUMP8AvaR9TqvVbGG2jS0Jj9z2Wkt/whccSv8A6rF/TFv9A6Ko95bGn0PVmyX1lSHJwE06kAewyxzDzL31hDp93oP+n7aZs9B6C+lNtt151Ntrb2dht7KFRQoOMAShmylzK+zppPX5PXYppQitHtmycnvONtsdk3J+S3GOlo+SNHr2Reo6JbZqk1GnuGnuWpqiTWH3IzBsYJ9iP+ZnRcG4hZWnVCKf5eiK3k18xn1Wi6sB+nrKy2f3adAMfcHv2nQRz8jfz1/s9kCWO/DPP5nrFaY/stzqO5rsXcfqVOBx/lD4q09ShJB1Uv6WeT4v11R/W6f5ihMltNerHcPkjhT8+OfbvJa+L48u71+egeIn9MizeH+vVaxC9W5SjbHR1K2I/fayntxyPmJsoTjNbRUsrlB6ZLTMwEAQBAEAGAUXrvU9QuoC0/mDf5yBa/LPkNRuUOxPwlQpJ3ZDbsfaayMsv+q09emWoRhybZZ/EKqdNcGIQNWybiCQC42AkDnuwm0Xcrxb30IPwJV5hu1WPTYwpqJ96qsrvXjgM+89yCNpicueWw4KCUF+X+ST614hXT6jS0nBOpcoSSQVG07WAwd2X2r7fFmRuST0eJE5MzwQBAEAQBAPLrkd8QEcu6aydPfy9YhrtZj/AGlzuXUDcdrNf+xiP2HGPactxXDypWc6fNH2Xc2tc1OOol2r6gmAUXIPIPH+fv8Aea98RppSUa+v37kLom31Z8bqbewAkM+OW9orRksZeWYW1jnux/jiU7OJ5M19WjNY8UYmcnuSfuZTndZP6m2iRQS7I8yEkE8B9mcJuL2noxaT7mZNW4/cf85er4nkQ7SInTBnteouPfP3EsQ4zkp9WmYPHgyK694mWsLXtNuof+7qqG6xzxjt8C5IyxwJepjdxGKXKkvLPY1Kt7b6El4O6HZp1ts1DBtRqWWywJ/dphdq1p7nCgAse+J2GPQqa1BeClfb6kvsiySchEAQBAIrrvXatJ5PnEgX2ilSBkBmBILfJeO/1njM4VynvXg2eqdRr09L3WnbXWMscEn7ADuScAD6w+iPIxcnohvDFF1rvrNQHqNoC00MQfKpHILAdrGPLd8cD2he5nY4r5Ykp1/pQ1VD0s7VrYAGKY3bcgkAkcZ7Z7z0jjLleyK6n4p0WiHk+YgetQoprK7gMcDGQFGPniR2WRgts8m2lzM551/rNmrs84t5Wza1Ww7tm07t273JI5xjIwPrNPblydqa7HOX8Sl/Ux9NPp0177L94L8QanVrvt03lUsu6u0NgOOMEVn1AEHIM3FcpNdUdJy6im+/sWuSHggCAIAgCAYNVpksUpYqujDBVgCpHyIM8aQTae0yuX+DlTcdHYdKx52Y30Zwf9ST6e4+Er2EoZXDqMn649fdFiGTJd+pF3Wa2j+/0vmqO76Rt+B3yamwwwAe2fYAGaDJ+G9dapfuW4ZEH0Muj6vTadqWLvBwUb02A4zg1thgcfSc/kcPvp+uLJ00b0o6HkTwyEAQDHfcqKWdgiKCSWOAAO5Jk9VM7ZcsV1PNkPp9fdrjs0KlKjuDauxCKxgceSp5tbPY/D9T2nT8O+H3tTv/AGIbLow+/wBi1eGvC9OjUlM23P8A3l9nNtn+8/fAwMDtxOshXGtKMVpGvsulY+v7E4ZIRGl0nqleoQvXuwGZCGUowZe4KsAR7H6ggzGMlJbTPZRce5vTI8EA+ZgFC/FiyltPWjWAWiwFUDDcwYMjEjvgAsc/SW8JRlbyy8m24On/AFGmujRX+neKshG1ha9qcLVSo21llB26i1m+JjwMDIXvjPab/Sr+dprp4LlnBbnY1WtRfkuXgXrGp1qvqLgldDEpUig5O0kNYXJ5B7AY/aT7zXyWm17GmyqY0z5Iveu5bDPCsV/xFZRo6NRqSlVbkZLsqjfZjCbjjLc4/iYTekNt9DnPh/wxbqcF7/yr2Kz6epkDNagYeZdavG1SWGFBGMg/SU44cWty7spf6bU4tyXzN7b9vYv/AIG6fqdPSadSExW5FJRt2azzgk+wPA7cYHtLlUXFaZcUdRS32LPMz0QBAEAQBAEAQD4RAKD19Vu6rUAoP5OhmZsHiy4gKM4xkKpPfs05/wCIL1CjkXeXQ2OItVvfklJwe+pZ87ExMhPQIBX9TpqrOo016webp7U/QVm/TGpTJYOnZyykYzn4frO0+HPRdbWvm8/grXuUY7gdHpqCqFUBVUAAAYAHsAB2nUms231Z7gEd16/FRX91p8pfh/d8RwxG7C7mI74Uynn3+hRKf2M6480iuayttJaupqyK8AaisZ9dQwFtA59dY545K5HsJzfCc+dE1Td2l1X2Lc0px+6JjX+J66tu2u/UB1DBtPQ9qbSAQd6jac59jOv2ipGts1z17U2Z8jQWEFQyPqLEpQ9sgr6nU8nuvtGzLkiu8iL8R2axK9992xGYIlGirY22MeQhubJXsQWVRxnscRrffoSVRhKWl+7OeHpepKuy6O9ErzY28Y2jklzZaQ1p7+rk/bM2+LkY1DWoty9zpMTJwsfS3uRpM2cgK7DaGYqrEKpOAWIHpBPvN1fn0warn/yRur8umDUZvWzoX4aeLhY35KxlZ1UtUy7R+muAa2A7MO+fcfacvlRrhbqD2jjuKYka5ucHtMui9coNnlixdxO0HnaXzjyxZjaX7+nOfpKKuhKXKn1NXyS1vRs9RrqKHzgjVr6jvAKjHvg8Zkp4ltkX4c0zsX1N6lLbjhUJJ8qgH9NMdgx+Nvq2P2iEjKb8LsTuJ6YH2AIAgCAIAgCAIB8MA550JvNs1WoOT52odVz7V1Hy1A9sZDEEezTh/iK9SuUPY29S1BImZzeyQ0Os9TXT17j6nY7a0HLWWH4UUDk8/wCAl7Awp5VnKl0PN+5j6N1TzdyOPL1NJ23Vngq39QzyUbup95NxHhs8SXvF9mNprcXtElmavR73RCeL9NY1Hm0HF+mcahPkTWDlT9CpYdxNxwXK9HJW+z6Hmk/ll2L30rWrfTXcnK2orj7MoP8AjPoafQ084uMmn4ITrvW3rsNTH8rW20Jey5Vi3BAc+hGycDd7+xBmuz8i+mO6o7+/sSVwjLubWl0tQYu7Gx2wdzEn2Pb2A5PAwOT85oY5mNY95Vj37eCRqS+lHvVuC2R2wJpuLZNd1/NS+iRnVFpdSuam+rRt+le1Lnc4oXNqtkgsRphkjk59G3uZteF8Qz5pJR5orpv/ANMpQUu/7lk8N9SvvQtdp205BwN+AWHOTsySuO3PfuJ2MG2vm6MpzjFPUXsmJmYEN4x1Qq0WpcqXAqfIXvgjBP8AAOf4nsWo9WTY/wD9Y/lER+GnR1p0gu3CyzUhbGZSSu3nYo+wPJ9zmSW2u2XM/wBCxxHKlkXbfTXQmOu6UV6e9qawLPLbBrQbznvjAyTjMrW83I+Xv4KkZNySk+hUusa9Lam02mpa92UBcoyVVr7WvawAXZwePVkCcfg8Ly3k+rZtLf7l56Udt9CQpA6s4Pr/ANH6dhj2TV2j93zNKEfZifkOexXXoVX/ALf5f8F1AmZAfYAgCAIAgCAIAgCARfiXX/l9LfdnBrrYjIJG7GFyB7ZxPJPS2Z1x5pJFZ6DovI01NXbZWoIznnGSM/fM+X59vq5Ep/c2/Yy9S6jXp6zZa21V/kknsqjuWJ7ATDGxLMixQggevCPRLXsGt1i7LSP0acnFCEEEkZx5jAjPywBPouDgwxYJLuUMi/m+WPbySPiXw6LyLqcVaysHy7P6h38mz+qsnGfcdxgyfIx4XwcJruQ1Wyg/sQvSOp+buR0NOoqx5tTEFkJGQRj4kPcH3nz/AIlw6zEn1+nwzZpqS2mSDqCCCMgjBB7EHuJroycWpGZr/hnqAld+jJBbRXMijIJ8l/1KvYexI591M+nYd3q0xn9jXZcdT5vct9qgghgCpHIPIx9Za6FVFS6LpkQO1S+XVY+a0BOxaxwCFPC7jubAAGCBjjJ+e8duhdk8laXT28l+tPl6m9TqEcZRlccjKsGGR3HE00qbI/VFozRH3XrpdUupIxXdt09xCjKnd+jYT3ChmZSfkwPtOr+G8zTdEvyiK6LcSzdW1pprLrVZeQQAlQBc/bcQB/JnYlNLZEf6T19ufK0aUgqCram8Z9sq1dQYg8n39v4nm2Z8sF5H/ZlrsHXXtqcAfpKPK0+fcmsHL+3Dk9vqY17j1OV/J0LDTUEUKoCqoAAAwAB2AA7CepaI22+pj1usSpGssYJWgLMx7ADuTB6k32IXS3W60ksjU6PBXbYMWX5/djPoqx7H1Nk5Axz4upm9Q/P+CeopVFCoAqqAAAMAAdgAOwhEbe3syT0CAIAgCAIAgCAIAgFQ/Ei0mmikAk6jVUp3wpVT5rq3zBRGGPeVc2fJRKX2LOLHc9+xi6jr6tOhsucV1r3J7c9gPmfpPm1GPZk2csFs2Pc0/DHRrNa66vW1halO7S0MM474vsB/cQVwD2wDxO/4bw6vEh06tlPIvS+WDL/ibQon0wCA8SeHF1OyxGNOoq5rsHy4JrcD4qyQuR9OMSDIx4XwcJroS03Ot/YgOndQct5OpQafVDPo3ArYoJ/Upb96HH3HuBOE4lwizGfNHrE2UZqS2ux96M3ldW9wNVpfurWUvx9sI5/9U6D4duc6HF+CHLW69+xZvE9Vz6d00yhrH2rhn2DYWHmesAlfRuGRyM59pvrIuUWkUYNKW5ditdS8MsaHOsv80ttRKay1GmDMdiV4Q73BLbfUcduBiap4NGJVKxLquu+5Orm5LlMTdJqu6nXW6kquhs2kMysp85FyGUgg4J5mv4BrIqsc1v5iaybjW2u+yR6p4NssV0TWWeXZwyXolqhMYKow2upJwd24mbf/AEvHU1ZGOmvYghka+pbLD0SiyuipL3Flqoqu47MwGCeZsUuhXm05Nrobxnp4YNXra6lLWulagZJdgoA+ZJMHqTfYg38RPc23RUNePe6zNWnAz3VyM2+/wAjjuJin1M/T19TMidMVM6jW3C1k9eWOzT04GPRWTgY59bZPPcdp6eb30iZ+mdXOpYNQudMCQbWyPMOP9UvcqG4LHA44z3g8cddyYWemJ9gCAIAgCAIAgCAIAgFZ8baR3/LPXQ+oNNxs21sisP0rFVvWygjLAY+spZ9E76XXB62WMexQltkb0nwnZdcuq1+M1k+TpgQ1dYIxvs4w9nPtwPr3kXD+HV4kNR6vySXZW1yx/cu4E2RTPsAQBAI3rXRatUgW1clTuRlOHrfGA6MOVaYTgpxcZLaZnCbg9oiuk+F3q1Aus1T6hUQpWjoilScBnZ0xvYjI7DvK+Nh1Y+/TWtkll7nHWizS2QEN1x8vVWD2JtbG3lVG1VZTzjcwII7FBND8QXeni8q8k1Meuys6galepI+lqS5hpGVvNdq0Aa9SPUqtydvbHsflKnwypKmXTyW7eV1/M/JM/nOqf7LpP/d2f/TOn3Iqaq92e7P9Jug2/k9O+TuDebeMewBHl4+c96sxfJ4bFvQ9VaT5uvsVCB6dPVXVtYY+Gxg7Y4PGfeNMKcV2Rm0nhXSVM1nlix2yWsvY3OBnJAawnauRnAwI0eOyT/8ADDb4qR2arRqdXcMj0ZFC4OCX1BG0AHghdzfSNnqh5l2Gm6A94DdRZb2yG8hP+7IQfT6SM2sODufPIyAI17njkl9JYgs9MD1AEAQBAEAQBAEAQBAEAQBAEAQBAEAQBAEA5Z+OWqVK9OAFFpZm3DIsFajkAj9pYrn7CVsnTWnr9Tb8Hr5rG32SLf4K8N1aOlCq/r2VVC597tuZVzxvPAyzHgDv2ktcFGOl/Brsi1zm/bZZJIQiAR3V6dQwUaa2uk7subKjZlfkoDrg/U5+08Z6teSKq8II5Dau67XH+m5gKfcDOnrAQnBI5Bz7zzRl6nsWHT0LWoVFCKowFUAAD5ADtMl0MG9mWAIAgCAIAgCAIAgCAIAgCAIAgCARXiLrK6Sk2srWHIVETlrHbhUX/r7DJmFlkYR5pGddbnJJEX4X8SWXWNRqqhRqAvmLsYtXZX77GPdlJww/n3kGLl15Ed1vZJdQ6+q6lplogEAQBAOFeP7W1nVAgG9Eur0gTkZOQ1pwTxnLDIxkKJTs+azR0WJqjDc/LTO5VoAMDsOB9pc7HO+dnuAIAgCAIAgCAIAgCAIAgCAIAgCAIAgCAIAgFG1LHV9U28+RoV28n0nUuu4sBjutZxn/AM/3mn4lYpNUJ9+r/BeqSrqcvL7Gl4yQVvVrEU7tFaH4GT5J9Nwx7+kk/wAfSaXheTCnMlVH6X/knUXOvT8nQaLQ6hlOVYBgfmCMgzsUap9Hoyz0CAaXWdeunotubhaq2c+54BPA9z9JjJ6RnXBzko+5xn8PaHt6lpTZtd0rt1dpJy26zIB5/cN1XHGJUq6z2dDxHVeKor30dzl05sQBAEAQBAEAQBAEAQBAEAQBAEAQBAEAQBANbqGsWmp7XICVqzkkgDAGe57QexW3oqvgmhk05tsBFlpa9wRg77WLkEexAIBxxkGcnZdzXW5H9vRF67/jBHrWacWo6PytishGfZhgzl6rZRtVi772WktGz+HPUDdoaw7B7KS+nc5yS1TFAx+RKhWx9RPqFU+eEZLyazIhyza9y0SQhEAoP4wagHS16fOG1N9aDnAwGyd3vtzt9jziQ5D1A2XC6+a7m8JER+EdIs1et1HBVdlCE/GFHtx7FVT35xI8ZdGyxxebTjD9TqstGlEAQBAEAQBAEAQBAEAQBAEAQBAEAQBAEAQCqePrya6dOpIbVXKhx/4afqWfQ5VcYPcEynxC30seUvsWcWHNPfsbt3pqVf6uf4//AGJx2VN04cYeZdWTw+a1v2NKaHt1Lfk0/BNnl6zXafDBS1eqXIG39RdrkEc/Ev8Ayn0bg13qYsd+CjmLs/0LvNqUj5AOM/iJ1bf1Cwr6k0GnKj5C6zAJxgf1KCM/tBEpZEty0dHwqrlr3/cy0fgto9nT9/H61ruCBztXFYz/ACh/gyxQtRNbxSznyHrwX+SmuEAQBAEAQBAEAQBAEAQBAEAQBAEAQD4WgGnq+q01Y826uvd232Kucd8ZPM82jJQk+yIm3x109WKnV1blODg7gD9xxMXOK7sz9CzXYr2m6lV1HqXmU+unS1eWr7SAbLGy+M/JUXBH9Rmj4xapqFUX3f8Agt1xdVbb8lh19m5uOy8D/wCZyvFLlO7S7JaJMeOlt+TXmt7kzIDW9QXR9R0+osOym2q3T2PuOARiyssoHIGHA/352Pw5kR9OUGyHIhzQ0iyN4+6cO+rrH33f9J06si+zKCos9jZ03izR2oXr1NThQxwGG70glvR8RwAT2mWzz0Z700cE1mrdtM9jHNusvawgEnhSeB7/ABtjBzwFmuk9s7CqCqil/aj9BeGND5Gk09RJJrpRCSMHIUZyPYzYR6JI4+6XNY39yWmRGIAgCAIAgCAIAgCAIAgCAIAgCAfDAKNb4i1WqdhpQmmoRnqNtq77WdHKnZXnCrkHlu/yHvpuIcYhiy5EtyLtWPFJSkzwfBD3r/bNVqNRldpBtKJg/F6K8Ag/JsyB5GbatpKP8mXq1wfyI29H4H0FJBFVe4DGWAJIxjndnMhm+jVt3/Q/qJvsiS0+l0tWfLrRc99igZ/wHMqyy8Kv6pN/yef70jI2tQDCJg+xwBILuL0KLjXHr4Z6qZvrJmhOck9t7/Jb1paEx300e+D1WwByRu+hlnGu9Kak+3kwmm49Dasr01gw6DHyK5H+HvN9Xl4U+sm0/wBSq1cinfiOum02ic0KiWWkUjagB2ty/qAyPSre+JsMJVSsc65t68FvDjZZclPt3OfrovN12m02DhDVU3IVsL+pYd3z+PmX7LPTi5+yNzky5cdv3OseA9bb+Y1OnNz6mikVlXflktYtvoNg+LaAh55G7mWMC+y+lSsWmcvlQjFpovEvFUQBAEAQBAEAQBAEAQBAEAQBAEAQCp9b8JM1jX6O38te53WKw302ngZdM8NgfEuD95Sy8GrJWrFt+5ZqyHDo1tEeeoaikBdbU1WB/e1E2UfywAKf8Q+fM5vN4PlQ61SckvBajKqXWJt6bVJYoatlsU8gqQRyMjkTm7qbK3qxNP7k6WjNIOp6mJ4BPD0QBPTwQgUX8R6bzZp3So2005f0jJ80sMAgckYC4wPnOs4DZD05Vx+rey1hSrU3zvW10IH8Pej263WOwOwBLC1oU5razgGv234LAZzgHODidFXTz7U10PeJ5UY1xjCW+p3To3SatLUtNC7K19u5J92Y92Ynkk95eS12OalJye2b89PBAEAQBAEAQBAEAQBAEAQBAEAQBAEA8sMwCv6/wXpLCXVDp7DyX07GpiSeSdvDE/MiQ2UV2fWkyaF849mV7rFep0VunTzF1Sai0VA2KEsUBGd3LKQrcKeNo9pz3EeDY0YSsT1rwXabvU3tExOK8lgTw9EAQCM6n1N0daaKm1GpsUuqAhVCA7S7ueAoJH15m54Xwt5b5t9F3I5zUVzG50XwjYWW3qFv5i1WDrUgxp63XdtKrjLkbu7e/wBhO3xsGnHXyL9ShZkOXRFvVMS6Vn1PcAQBAEAQBAEAQBAEAQBAEAQBAEAQBAEAQAYBQust53VecldHpxjgY825snnuTsQYI7cznPiLI5KFBd2bHFjqG/ckhOFLPgTNLqenmuwMMggj5g5HyicJQepBHqYHpX/FVnkeTrVyH0lilsDOaHIS5SBzjad33WdF8P5Lrv8AT8MjlDmi4nRtPcHUMpDKwDKRyCpGQQftO6NQ1p6Ms9PBAEAQBAEAQBAEAQBAEAQBAEAQBAEAQBAEA+MYBz3w7Z5v5jUf7RfY6+48tT5dZVvdCqbh7eozg/iC/nyVD2NvXHlikTBnP+SQhupaqy60aTSH9ZgGtsGCKKSSC+M8vngD659p0fBeFu6Xq2L5V49yOc1CO5DU9Is6YQ1e67QEDcO9mnbAXeAPjrY8kDkEkzdcV4Qr489a+ZL9yGnIU+kujJeuwMAQQVYAgg5BB7EGcNOEq5OMl1LLZ51FKupRhlWBUg+4IwZlRa67FNeB2PX4aatjo/Js4t0jtpmzk8Jg1nJAyChTH0xPp+PYraozXlGtyY8s/wAltk5XEAQBAEAQBAEAQBAEAQBAEAQBAEAQBAEAQCH8W9Q/L6O+0ZBStsEAEhiMKcHjuRMZvS2Z1R5ppEB0fSeTRVVx6EVTjJGcc8n65nzDOtdt8pP3Nvo0utdSs3DTaQLZrLBlQc7a04BuswDgDcvHvkTZ8J4W8ianNfKv5MZyUI7Za/DHh+vR1bEy1jnfbY3L2WH4nY/5D2ndwgoRUUauy1ze2S7rmZkZQup9KbpuXpVrNCTlql9T0MWOXryeauRlAPTyfpNDxXhEchc8Okl/JfpyN9JdyQpuV1DIwdTyGUggj5gjvOFnVKuTjNaLfk0egsaeq2L2r1lAcYU83UnDc9s7G5z39PyncfD+QrMfk32KuXHcE/Yvs6A14gCAIAgCAIAgCAIAgCAIAgCAIAgCAIAgCAVX8RqTZpFQAnfqNOrKDjcnnLvU/Mbc5Eq5clCmUt+CxirdiIPrHVrBYul0iebqrMexKUof9baR2HBwPf8Az4zhnCpZU/Un9P8Ak2MnGK3J9iy+E/DCaNWYnzdTcd91pGC7fJR+1B7CdxVVGuKjFdjWXXOx/b2LDJSEQD4YBTep+HH07NboEDB3L26YttVifieknhH7+n4Tn2mq4jwuvLjvtIuU5Olyy/chKuprd1DQCrzFuVrDYj1tWy0NUd29XAxllrx88HEocFwb8Wc1YT3yj6bOmidIaw+wBAEAQBAEAQBAEAQBAEAQBAEAQBAEAQBANHq3S01Nfl2btoZXBRmRgynIIZSCOZhOEZrll2ZlGTi9ox9G6JTpVK0pt3HLsSWd2xjc7sSzHHuTPYxjFaitISnKXckpkYiAIAgHwiAfNsA9QBAEAQBAEAQBAEAQBAEAQBAEAQBAEAQBAEAQBAEAQBAEAQBAEAQBAEAQBAEAQBAEAQBAEAQBAEA//9k=">
            <a:hlinkClick r:id="rId3"/>
          </p:cNvPr>
          <p:cNvSpPr>
            <a:spLocks noChangeAspect="1" noChangeArrowheads="1"/>
          </p:cNvSpPr>
          <p:nvPr/>
        </p:nvSpPr>
        <p:spPr bwMode="auto">
          <a:xfrm>
            <a:off x="53975" y="-17907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SEhUUEhQWERITFhcUFxgUFRgYFhgVGhUYGBYUGBUZHSkhGBslGxgUIjEhJSorLi4uGSAzODMuQyguLisBCgoKDg0OGxAQGywmICQsLCwsLCw0LCwsLCwsLCwsLCwsLCwsLCwsLCwsLCwsLCwsLCwsLCwsLCwsLCwsLCwsLP/AABEIAOEA4QMBEQACEQEDEQH/xAAcAAEAAgMBAQEAAAAAAAAAAAAABQYDBAcCAQj/xAA/EAACAgEDAgQEBQEEBwkAAAABAgADEQQSIQUxBhMiQTJRYXEHFCNCgVIkM5GxFUNUcoKh0RY0U2KSlMHT8P/EABsBAQACAwEBAAAAAAAAAAAAAAADBAIFBgEH/8QAMREAAgICAAUCBQMDBQEAAAAAAAECAwQRBRIhMUETUQYiMmFxgZGhFFKxFSNCweEz/9oADAMBAAIRAxEAPwDuMAQBAEAQBAEAQBAEAQBAEAQBAEAQBAEAQBAEAQBAEAQBAEAQBAEAQBAEAQBAEA82OFBJIAAJJJwAB3JMA8UXq6hkYOrchlIII+YI4MBpruZYAgCAIAgCAIAgCAIAgCAIAgCAIAgCAIAgCAIAgCAIAgAwCk+K7DrNSugG7ykUXanacB1bIqpz7qSGLD5LNZxPIlVVqv6n0Rbx4pJzkavQX/I64aZRt0urDMgydtepTJZEXHpDrzjgZUkSvwfLlbF12PcokmRWpQ513/6OgTdlAQBAEAQBAEAQBAEAQBAEAQBAEAQBAEAQBAEAQBAEAQDxfYFUseAoJP2AyYBSfAtW5bdYw9eqZryTydh4qUH5CsL8u/aczdkOy+x+ILX6mwuXLGMDR8Y1n8ublyLNMy6hCuNwKHLd+/o3Aj37TScIypQy11+p6ZZSWtHQNFqFsRbF5V1DD7EZE+gGnaabTM89PBAEAQBAEAQBAEAQBAPhMA1un9QqvTzKbFtQkjcjBlyDgjI+RgNaNb/TlPminLbyxQHy32FwCSnmbdm4BW4z7GRK2Lly+TLketknJTEQBAEAQBAEAQBAEAQCs+Pb/wCzClTtbVOunBAyQrH9Rhgg8IG5HY4MrZd3o0yn7Inx4bnv26mYViuhVHGcAY+Q7f8ALE43Il6WHvzNllPnt37GjYmVIPYgjntzxNFVLkmmi35Pv4Y3N+RWp/7zSu+mb0lf7tjsOD80KH+Z9SosVlakvKNZkrVm/ctsmK4gCAIAgCAIAgCAIBSaRrPzlYCXKRYTc7PnSvURyK1LnDfBjAGCD7ZmvqryVe3Jrk8Isbr5PuWTxDqfL09rDIO3blThgWIUMD8xnP8AE2MerK5C/h6yrXqaVBAo1Vq5JzkvttJ+nL4/iJJKTSJLOqUn5RML4f04v/MCoC7n1ZOMngttzt3YJG7GcGRqEd711PPUlrW+hKTMwEAQBAEAQBAEAQBAEAo/V3N/VErHwaWnd3z+tccDsOGCK3BPZxNFxue640p9ZNF7HShW5kv1F8sFHZRicvxezdirXaKJceOk5Pyas1Hgn+5o+Cj5Wu11PqxZ5WpXJyvqBR8D2JZT/AE+i8Ft9TEj9inmLsy8zblEQBAEAQBAEAQBAEAjOvdXGlqNhqtu5wEorNjk84GB2HHc8TFsyjHmZTeqeKkszXqbRQG2nytlin4gVLWOoJyR8gP85ZrUE1tmM4T7RMidSbT3t5VmXsVbHpNT2BgPQLA1YLV5wBnkcdpJfCG97MaXKcXzePuWToviMXv5ZpuqfBbL1P5ZAIHFhUDPPAODgdpUbJZQ0t7J2DAQBAEAQBAEAh+s+JtLpTi+5UfGdg9VhHsdi5OOO+MTCU4x7szhXKfZEBqvHNrKTpNBqLuBg27aF57jDnd29wCJTs4ljweuZbLUMP8AvaR9TqvVbGG2jS0Jj9z2Wkt/whccSv8A6rF/TFv9A6Ko95bGn0PVmyX1lSHJwE06kAewyxzDzL31hDp93oP+n7aZs9B6C+lNtt151Ntrb2dht7KFRQoOMAShmylzK+zppPX5PXYppQitHtmycnvONtsdk3J+S3GOlo+SNHr2Reo6JbZqk1GnuGnuWpqiTWH3IzBsYJ9iP+ZnRcG4hZWnVCKf5eiK3k18xn1Wi6sB+nrKy2f3adAMfcHv2nQRz8jfz1/s9kCWO/DPP5nrFaY/stzqO5rsXcfqVOBx/lD4q09ShJB1Uv6WeT4v11R/W6f5ihMltNerHcPkjhT8+OfbvJa+L48u71+egeIn9MizeH+vVaxC9W5SjbHR1K2I/fayntxyPmJsoTjNbRUsrlB6ZLTMwEAQBAEAGAUXrvU9QuoC0/mDf5yBa/LPkNRuUOxPwlQpJ3ZDbsfaayMsv+q09emWoRhybZZ/EKqdNcGIQNWybiCQC42AkDnuwm0Xcrxb30IPwJV5hu1WPTYwpqJ96qsrvXjgM+89yCNpicueWw4KCUF+X+ST614hXT6jS0nBOpcoSSQVG07WAwd2X2r7fFmRuST0eJE5MzwQBAEAQBAPLrkd8QEcu6aydPfy9YhrtZj/AGlzuXUDcdrNf+xiP2HGPactxXDypWc6fNH2Xc2tc1OOol2r6gmAUXIPIPH+fv8Aea98RppSUa+v37kLom31Z8bqbewAkM+OW9orRksZeWYW1jnux/jiU7OJ5M19WjNY8UYmcnuSfuZTndZP6m2iRQS7I8yEkE8B9mcJuL2noxaT7mZNW4/cf85er4nkQ7SInTBnteouPfP3EsQ4zkp9WmYPHgyK694mWsLXtNuof+7qqG6xzxjt8C5IyxwJepjdxGKXKkvLPY1Kt7b6El4O6HZp1ts1DBtRqWWywJ/dphdq1p7nCgAse+J2GPQqa1BeClfb6kvsiySchEAQBAIrrvXatJ5PnEgX2ilSBkBmBILfJeO/1njM4VynvXg2eqdRr09L3WnbXWMscEn7ADuScAD6w+iPIxcnohvDFF1rvrNQHqNoC00MQfKpHILAdrGPLd8cD2he5nY4r5Ykp1/pQ1VD0s7VrYAGKY3bcgkAkcZ7Z7z0jjLleyK6n4p0WiHk+YgetQoprK7gMcDGQFGPniR2WRgts8m2lzM551/rNmrs84t5Wza1Ww7tm07t273JI5xjIwPrNPblydqa7HOX8Sl/Ux9NPp0177L94L8QanVrvt03lUsu6u0NgOOMEVn1AEHIM3FcpNdUdJy6im+/sWuSHggCAIAgCAYNVpksUpYqujDBVgCpHyIM8aQTae0yuX+DlTcdHYdKx52Y30Zwf9ST6e4+Er2EoZXDqMn649fdFiGTJd+pF3Wa2j+/0vmqO76Rt+B3yamwwwAe2fYAGaDJ+G9dapfuW4ZEH0Muj6vTadqWLvBwUb02A4zg1thgcfSc/kcPvp+uLJ00b0o6HkTwyEAQDHfcqKWdgiKCSWOAAO5Jk9VM7ZcsV1PNkPp9fdrjs0KlKjuDauxCKxgceSp5tbPY/D9T2nT8O+H3tTv/AGIbLow+/wBi1eGvC9OjUlM23P8A3l9nNtn+8/fAwMDtxOshXGtKMVpGvsulY+v7E4ZIRGl0nqleoQvXuwGZCGUowZe4KsAR7H6ggzGMlJbTPZRce5vTI8EA+ZgFC/FiyltPWjWAWiwFUDDcwYMjEjvgAsc/SW8JRlbyy8m24On/AFGmujRX+neKshG1ha9qcLVSo21llB26i1m+JjwMDIXvjPab/Sr+dprp4LlnBbnY1WtRfkuXgXrGp1qvqLgldDEpUig5O0kNYXJ5B7AY/aT7zXyWm17GmyqY0z5Iveu5bDPCsV/xFZRo6NRqSlVbkZLsqjfZjCbjjLc4/iYTekNt9DnPh/wxbqcF7/yr2Kz6epkDNagYeZdavG1SWGFBGMg/SU44cWty7spf6bU4tyXzN7b9vYv/AIG6fqdPSadSExW5FJRt2azzgk+wPA7cYHtLlUXFaZcUdRS32LPMz0QBAEAQBAEAQD4RAKD19Vu6rUAoP5OhmZsHiy4gKM4xkKpPfs05/wCIL1CjkXeXQ2OItVvfklJwe+pZ87ExMhPQIBX9TpqrOo016webp7U/QVm/TGpTJYOnZyykYzn4frO0+HPRdbWvm8/grXuUY7gdHpqCqFUBVUAAAYAHsAB2nUms231Z7gEd16/FRX91p8pfh/d8RwxG7C7mI74Uynn3+hRKf2M6480iuayttJaupqyK8AaisZ9dQwFtA59dY545K5HsJzfCc+dE1Td2l1X2Lc0px+6JjX+J66tu2u/UB1DBtPQ9qbSAQd6jac59jOv2ipGts1z17U2Z8jQWEFQyPqLEpQ9sgr6nU8nuvtGzLkiu8iL8R2axK9992xGYIlGirY22MeQhubJXsQWVRxnscRrffoSVRhKWl+7OeHpepKuy6O9ErzY28Y2jklzZaQ1p7+rk/bM2+LkY1DWoty9zpMTJwsfS3uRpM2cgK7DaGYqrEKpOAWIHpBPvN1fn0warn/yRur8umDUZvWzoX4aeLhY35KxlZ1UtUy7R+muAa2A7MO+fcfacvlRrhbqD2jjuKYka5ucHtMui9coNnlixdxO0HnaXzjyxZjaX7+nOfpKKuhKXKn1NXyS1vRs9RrqKHzgjVr6jvAKjHvg8Zkp4ltkX4c0zsX1N6lLbjhUJJ8qgH9NMdgx+Nvq2P2iEjKb8LsTuJ6YH2AIAgCAIAgCAIB8MA550JvNs1WoOT52odVz7V1Hy1A9sZDEEezTh/iK9SuUPY29S1BImZzeyQ0Os9TXT17j6nY7a0HLWWH4UUDk8/wCAl7Awp5VnKl0PN+5j6N1TzdyOPL1NJ23Vngq39QzyUbup95NxHhs8SXvF9mNprcXtElmavR73RCeL9NY1Hm0HF+mcahPkTWDlT9CpYdxNxwXK9HJW+z6Hmk/ll2L30rWrfTXcnK2orj7MoP8AjPoafQ084uMmn4ITrvW3rsNTH8rW20Jey5Vi3BAc+hGycDd7+xBmuz8i+mO6o7+/sSVwjLubWl0tQYu7Gx2wdzEn2Pb2A5PAwOT85oY5mNY95Vj37eCRqS+lHvVuC2R2wJpuLZNd1/NS+iRnVFpdSuam+rRt+le1Lnc4oXNqtkgsRphkjk59G3uZteF8Qz5pJR5orpv/ANMpQUu/7lk8N9SvvQtdp205BwN+AWHOTsySuO3PfuJ2MG2vm6MpzjFPUXsmJmYEN4x1Qq0WpcqXAqfIXvgjBP8AAOf4nsWo9WTY/wD9Y/lER+GnR1p0gu3CyzUhbGZSSu3nYo+wPJ9zmSW2u2XM/wBCxxHKlkXbfTXQmOu6UV6e9qawLPLbBrQbznvjAyTjMrW83I+Xv4KkZNySk+hUusa9Lam02mpa92UBcoyVVr7WvawAXZwePVkCcfg8Ly3k+rZtLf7l56Udt9CQpA6s4Pr/ANH6dhj2TV2j93zNKEfZifkOexXXoVX/ALf5f8F1AmZAfYAgCAIAgCAIAgCARfiXX/l9LfdnBrrYjIJG7GFyB7ZxPJPS2Z1x5pJFZ6DovI01NXbZWoIznnGSM/fM+X59vq5Ep/c2/Yy9S6jXp6zZa21V/kknsqjuWJ7ATDGxLMixQggevCPRLXsGt1i7LSP0acnFCEEEkZx5jAjPywBPouDgwxYJLuUMi/m+WPbySPiXw6LyLqcVaysHy7P6h38mz+qsnGfcdxgyfIx4XwcJruQ1Wyg/sQvSOp+buR0NOoqx5tTEFkJGQRj4kPcH3nz/AIlw6zEn1+nwzZpqS2mSDqCCCMgjBB7EHuJroycWpGZr/hnqAld+jJBbRXMijIJ8l/1KvYexI591M+nYd3q0xn9jXZcdT5vct9qgghgCpHIPIx9Za6FVFS6LpkQO1S+XVY+a0BOxaxwCFPC7jubAAGCBjjJ+e8duhdk8laXT28l+tPl6m9TqEcZRlccjKsGGR3HE00qbI/VFozRH3XrpdUupIxXdt09xCjKnd+jYT3ChmZSfkwPtOr+G8zTdEvyiK6LcSzdW1pprLrVZeQQAlQBc/bcQB/JnYlNLZEf6T19ufK0aUgqCram8Z9sq1dQYg8n39v4nm2Z8sF5H/ZlrsHXXtqcAfpKPK0+fcmsHL+3Dk9vqY17j1OV/J0LDTUEUKoCqoAAAwAB2AA7CepaI22+pj1usSpGssYJWgLMx7ADuTB6k32IXS3W60ksjU6PBXbYMWX5/djPoqx7H1Nk5Axz4upm9Q/P+CeopVFCoAqqAAAMAAdgAOwhEbe3syT0CAIAgCAIAgCAIAgFQ/Ei0mmikAk6jVUp3wpVT5rq3zBRGGPeVc2fJRKX2LOLHc9+xi6jr6tOhsucV1r3J7c9gPmfpPm1GPZk2csFs2Pc0/DHRrNa66vW1halO7S0MM474vsB/cQVwD2wDxO/4bw6vEh06tlPIvS+WDL/ibQon0wCA8SeHF1OyxGNOoq5rsHy4JrcD4qyQuR9OMSDIx4XwcJroS03Ot/YgOndQct5OpQafVDPo3ArYoJ/Upb96HH3HuBOE4lwizGfNHrE2UZqS2ux96M3ldW9wNVpfurWUvx9sI5/9U6D4duc6HF+CHLW69+xZvE9Vz6d00yhrH2rhn2DYWHmesAlfRuGRyM59pvrIuUWkUYNKW5ditdS8MsaHOsv80ttRKay1GmDMdiV4Q73BLbfUcduBiap4NGJVKxLquu+5Orm5LlMTdJqu6nXW6kquhs2kMysp85FyGUgg4J5mv4BrIqsc1v5iaybjW2u+yR6p4NssV0TWWeXZwyXolqhMYKow2upJwd24mbf/AEvHU1ZGOmvYghka+pbLD0SiyuipL3Flqoqu47MwGCeZsUuhXm05Nrobxnp4YNXra6lLWulagZJdgoA+ZJMHqTfYg38RPc23RUNePe6zNWnAz3VyM2+/wAjjuJin1M/T19TMidMVM6jW3C1k9eWOzT04GPRWTgY59bZPPcdp6eb30iZ+mdXOpYNQudMCQbWyPMOP9UvcqG4LHA44z3g8cddyYWemJ9gCAIAgCAIAgCAIAgFZ8baR3/LPXQ+oNNxs21sisP0rFVvWygjLAY+spZ9E76XXB62WMexQltkb0nwnZdcuq1+M1k+TpgQ1dYIxvs4w9nPtwPr3kXD+HV4kNR6vySXZW1yx/cu4E2RTPsAQBAI3rXRatUgW1clTuRlOHrfGA6MOVaYTgpxcZLaZnCbg9oiuk+F3q1Aus1T6hUQpWjoilScBnZ0xvYjI7DvK+Nh1Y+/TWtkll7nHWizS2QEN1x8vVWD2JtbG3lVG1VZTzjcwII7FBND8QXeni8q8k1Meuys6galepI+lqS5hpGVvNdq0Aa9SPUqtydvbHsflKnwypKmXTyW7eV1/M/JM/nOqf7LpP/d2f/TOn3Iqaq92e7P9Jug2/k9O+TuDebeMewBHl4+c96sxfJ4bFvQ9VaT5uvsVCB6dPVXVtYY+Gxg7Y4PGfeNMKcV2Rm0nhXSVM1nlix2yWsvY3OBnJAawnauRnAwI0eOyT/8ADDb4qR2arRqdXcMj0ZFC4OCX1BG0AHghdzfSNnqh5l2Gm6A94DdRZb2yG8hP+7IQfT6SM2sODufPIyAI17njkl9JYgs9MD1AEAQBAEAQBAEAQBAEAQBAEAQBAEAQBAEA5Z+OWqVK9OAFFpZm3DIsFajkAj9pYrn7CVsnTWnr9Tb8Hr5rG32SLf4K8N1aOlCq/r2VVC597tuZVzxvPAyzHgDv2ktcFGOl/Brsi1zm/bZZJIQiAR3V6dQwUaa2uk7subKjZlfkoDrg/U5+08Z6teSKq8II5Dau67XH+m5gKfcDOnrAQnBI5Bz7zzRl6nsWHT0LWoVFCKowFUAAD5ADtMl0MG9mWAIAgCAIAgCAIAgCAIAgCAIAgCARXiLrK6Sk2srWHIVETlrHbhUX/r7DJmFlkYR5pGddbnJJEX4X8SWXWNRqqhRqAvmLsYtXZX77GPdlJww/n3kGLl15Ed1vZJdQ6+q6lplogEAQBAOFeP7W1nVAgG9Eur0gTkZOQ1pwTxnLDIxkKJTs+azR0WJqjDc/LTO5VoAMDsOB9pc7HO+dnuAIAgCAIAgCAIAgCAIAgCAIAgCAIAgCAIAgFG1LHV9U28+RoV28n0nUuu4sBjutZxn/AM/3mn4lYpNUJ9+r/BeqSrqcvL7Gl4yQVvVrEU7tFaH4GT5J9Nwx7+kk/wAfSaXheTCnMlVH6X/knUXOvT8nQaLQ6hlOVYBgfmCMgzsUap9Hoyz0CAaXWdeunotubhaq2c+54BPA9z9JjJ6RnXBzko+5xn8PaHt6lpTZtd0rt1dpJy26zIB5/cN1XHGJUq6z2dDxHVeKor30dzl05sQBAEAQBAEAQBAEAQBAEAQBAEAQBAEAQBANbqGsWmp7XICVqzkkgDAGe57QexW3oqvgmhk05tsBFlpa9wRg77WLkEexAIBxxkGcnZdzXW5H9vRF67/jBHrWacWo6PytishGfZhgzl6rZRtVi772WktGz+HPUDdoaw7B7KS+nc5yS1TFAx+RKhWx9RPqFU+eEZLyazIhyza9y0SQhEAoP4wagHS16fOG1N9aDnAwGyd3vtzt9jziQ5D1A2XC6+a7m8JER+EdIs1et1HBVdlCE/GFHtx7FVT35xI8ZdGyxxebTjD9TqstGlEAQBAEAQBAEAQBAEAQBAEAQBAEAQBAEAQCqePrya6dOpIbVXKhx/4afqWfQ5VcYPcEynxC30seUvsWcWHNPfsbt3pqVf6uf4//AGJx2VN04cYeZdWTw+a1v2NKaHt1Lfk0/BNnl6zXafDBS1eqXIG39RdrkEc/Ev8Ayn0bg13qYsd+CjmLs/0LvNqUj5AOM/iJ1bf1Cwr6k0GnKj5C6zAJxgf1KCM/tBEpZEty0dHwqrlr3/cy0fgto9nT9/H61ruCBztXFYz/ACh/gyxQtRNbxSznyHrwX+SmuEAQBAEAQBAEAQBAEAQBAEAQBAEAQD4WgGnq+q01Y826uvd232Kucd8ZPM82jJQk+yIm3x109WKnV1blODg7gD9xxMXOK7sz9CzXYr2m6lV1HqXmU+unS1eWr7SAbLGy+M/JUXBH9Rmj4xapqFUX3f8Agt1xdVbb8lh19m5uOy8D/wCZyvFLlO7S7JaJMeOlt+TXmt7kzIDW9QXR9R0+osOym2q3T2PuOARiyssoHIGHA/352Pw5kR9OUGyHIhzQ0iyN4+6cO+rrH33f9J06si+zKCos9jZ03izR2oXr1NThQxwGG70glvR8RwAT2mWzz0Z700cE1mrdtM9jHNusvawgEnhSeB7/ABtjBzwFmuk9s7CqCqil/aj9BeGND5Gk09RJJrpRCSMHIUZyPYzYR6JI4+6XNY39yWmRGIAgCAIAgCAIAgCAIAgCAIAgCAfDAKNb4i1WqdhpQmmoRnqNtq77WdHKnZXnCrkHlu/yHvpuIcYhiy5EtyLtWPFJSkzwfBD3r/bNVqNRldpBtKJg/F6K8Ag/JsyB5GbatpKP8mXq1wfyI29H4H0FJBFVe4DGWAJIxjndnMhm+jVt3/Q/qJvsiS0+l0tWfLrRc99igZ/wHMqyy8Kv6pN/yef70jI2tQDCJg+xwBILuL0KLjXHr4Z6qZvrJmhOck9t7/Jb1paEx300e+D1WwByRu+hlnGu9Kak+3kwmm49Dasr01gw6DHyK5H+HvN9Xl4U+sm0/wBSq1cinfiOum02ic0KiWWkUjagB2ty/qAyPSre+JsMJVSsc65t68FvDjZZclPt3OfrovN12m02DhDVU3IVsL+pYd3z+PmX7LPTi5+yNzky5cdv3OseA9bb+Y1OnNz6mikVlXflktYtvoNg+LaAh55G7mWMC+y+lSsWmcvlQjFpovEvFUQBAEAQBAEAQBAEAQBAEAQBAEAQCp9b8JM1jX6O38te53WKw302ngZdM8NgfEuD95Sy8GrJWrFt+5ZqyHDo1tEeeoaikBdbU1WB/e1E2UfywAKf8Q+fM5vN4PlQ61SckvBajKqXWJt6bVJYoatlsU8gqQRyMjkTm7qbK3qxNP7k6WjNIOp6mJ4BPD0QBPTwQgUX8R6bzZp3So2005f0jJ80sMAgckYC4wPnOs4DZD05Vx+rey1hSrU3zvW10IH8Pej263WOwOwBLC1oU5razgGv234LAZzgHODidFXTz7U10PeJ5UY1xjCW+p3To3SatLUtNC7K19u5J92Y92Ynkk95eS12OalJye2b89PBAEAQBAEAQBAEAQBAEAQBAEAQBAEA8sMwCv6/wXpLCXVDp7DyX07GpiSeSdvDE/MiQ2UV2fWkyaF849mV7rFep0VunTzF1Sai0VA2KEsUBGd3LKQrcKeNo9pz3EeDY0YSsT1rwXabvU3tExOK8lgTw9EAQCM6n1N0daaKm1GpsUuqAhVCA7S7ueAoJH15m54Xwt5b5t9F3I5zUVzG50XwjYWW3qFv5i1WDrUgxp63XdtKrjLkbu7e/wBhO3xsGnHXyL9ShZkOXRFvVMS6Vn1PcAQBAEAQBAEAQBAEAQBAEAQBAEAQBAEAQAYBQust53VecldHpxjgY825snnuTsQYI7cznPiLI5KFBd2bHFjqG/ckhOFLPgTNLqenmuwMMggj5g5HyicJQepBHqYHpX/FVnkeTrVyH0lilsDOaHIS5SBzjad33WdF8P5Lrv8AT8MjlDmi4nRtPcHUMpDKwDKRyCpGQQftO6NQ1p6Ms9PBAEAQBAEAQBAEAQBAEAQBAEAQBAEAQBAEA+MYBz3w7Z5v5jUf7RfY6+48tT5dZVvdCqbh7eozg/iC/nyVD2NvXHlikTBnP+SQhupaqy60aTSH9ZgGtsGCKKSSC+M8vngD659p0fBeFu6Xq2L5V49yOc1CO5DU9Is6YQ1e67QEDcO9mnbAXeAPjrY8kDkEkzdcV4Qr489a+ZL9yGnIU+kujJeuwMAQQVYAgg5BB7EGcNOEq5OMl1LLZ51FKupRhlWBUg+4IwZlRa67FNeB2PX4aatjo/Js4t0jtpmzk8Jg1nJAyChTH0xPp+PYraozXlGtyY8s/wAltk5XEAQBAEAQBAEAQBAEAQBAEAQBAEAQBAEAQCH8W9Q/L6O+0ZBStsEAEhiMKcHjuRMZvS2Z1R5ppEB0fSeTRVVx6EVTjJGcc8n65nzDOtdt8pP3Nvo0utdSs3DTaQLZrLBlQc7a04BuswDgDcvHvkTZ8J4W8ianNfKv5MZyUI7Za/DHh+vR1bEy1jnfbY3L2WH4nY/5D2ndwgoRUUauy1ze2S7rmZkZQup9KbpuXpVrNCTlql9T0MWOXryeauRlAPTyfpNDxXhEchc8Okl/JfpyN9JdyQpuV1DIwdTyGUggj5gjvOFnVKuTjNaLfk0egsaeq2L2r1lAcYU83UnDc9s7G5z39PyncfD+QrMfk32KuXHcE/Yvs6A14gCAIAgCAIAgCAIAgCAIAgCAIAgCAIAgCAVX8RqTZpFQAnfqNOrKDjcnnLvU/Mbc5Eq5clCmUt+CxirdiIPrHVrBYul0iebqrMexKUof9baR2HBwPf8Az4zhnCpZU/Un9P8Ak2MnGK3J9iy+E/DCaNWYnzdTcd91pGC7fJR+1B7CdxVVGuKjFdjWXXOx/b2LDJSEQD4YBTep+HH07NboEDB3L26YttVifieknhH7+n4Tn2mq4jwuvLjvtIuU5Olyy/chKuprd1DQCrzFuVrDYj1tWy0NUd29XAxllrx88HEocFwb8Wc1YT3yj6bOmidIaw+wBAEAQBAEAQBAEAQBAEAQBAEAQBAEAQBANHq3S01Nfl2btoZXBRmRgynIIZSCOZhOEZrll2ZlGTi9ox9G6JTpVK0pt3HLsSWd2xjc7sSzHHuTPYxjFaitISnKXckpkYiAIAgHwiAfNsA9QBAEAQBAEAQBAEAQBAEAQBAEAQBAEAQBAEAQBAEAQBAEAQBAEAQBAEAQBAEAQBAEAQBAEAQBAEA//9k=">
            <a:hlinkClick r:id="rId3"/>
          </p:cNvPr>
          <p:cNvSpPr>
            <a:spLocks noChangeAspect="1" noChangeArrowheads="1"/>
          </p:cNvSpPr>
          <p:nvPr/>
        </p:nvSpPr>
        <p:spPr bwMode="auto">
          <a:xfrm>
            <a:off x="206375" y="-16383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SEhUUEhQWERITFhcUFxgUFRgYFhgVGhUYGBYUGBUZHSkhGBslGxgUIjEhJSorLi4uGSAzODMuQyguLisBCgoKDg0OGxAQGywmICQsLCwsLCw0LCwsLCwsLCwsLCwsLCwsLCwsLCwsLCwsLCwsLCwsLCwsLCwsLCwsLCwsLP/AABEIAOEA4QMBEQACEQEDEQH/xAAcAAEAAgMBAQEAAAAAAAAAAAAABQYDBAcCAQj/xAA/EAACAgEDAgQEBQEEBwkAAAABAgADEQQSIQUxBhMiQTJRYXEHFCNCgVIkM5GxFUNUcoKh0RY0U2KSlMHT8P/EABsBAQACAwEBAAAAAAAAAAAAAAADBAIFBgEH/8QAMREAAgICAAUCBQMDBQEAAAAAAAECAwQRBRIhMUETUQYiMmFxgZGhFFKxFSNCweEz/9oADAMBAAIRAxEAPwDuMAQBAEAQBAEAQBAEAQBAEAQBAEAQBAEAQBAEAQBAEAQBAEAQBAEAQBAEAQBAEA82OFBJIAAJJJwAB3JMA8UXq6hkYOrchlIII+YI4MBpruZYAgCAIAgCAIAgCAIAgCAIAgCAIAgCAIAgCAIAgCAIAgAwCk+K7DrNSugG7ykUXanacB1bIqpz7qSGLD5LNZxPIlVVqv6n0Rbx4pJzkavQX/I64aZRt0urDMgydtepTJZEXHpDrzjgZUkSvwfLlbF12PcokmRWpQ513/6OgTdlAQBAEAQBAEAQBAEAQBAEAQBAEAQBAEAQBAEAQBAEAQDxfYFUseAoJP2AyYBSfAtW5bdYw9eqZryTydh4qUH5CsL8u/aczdkOy+x+ILX6mwuXLGMDR8Y1n8ublyLNMy6hCuNwKHLd+/o3Aj37TScIypQy11+p6ZZSWtHQNFqFsRbF5V1DD7EZE+gGnaabTM89PBAEAQBAEAQBAEAQBAPhMA1un9QqvTzKbFtQkjcjBlyDgjI+RgNaNb/TlPminLbyxQHy32FwCSnmbdm4BW4z7GRK2Lly+TLketknJTEQBAEAQBAEAQBAEAQCs+Pb/wCzClTtbVOunBAyQrH9Rhgg8IG5HY4MrZd3o0yn7Inx4bnv26mYViuhVHGcAY+Q7f8ALE43Il6WHvzNllPnt37GjYmVIPYgjntzxNFVLkmmi35Pv4Y3N+RWp/7zSu+mb0lf7tjsOD80KH+Z9SosVlakvKNZkrVm/ctsmK4gCAIAgCAIAgCAIBSaRrPzlYCXKRYTc7PnSvURyK1LnDfBjAGCD7ZmvqryVe3Jrk8Isbr5PuWTxDqfL09rDIO3blThgWIUMD8xnP8AE2MerK5C/h6yrXqaVBAo1Vq5JzkvttJ+nL4/iJJKTSJLOqUn5RML4f04v/MCoC7n1ZOMngttzt3YJG7GcGRqEd711PPUlrW+hKTMwEAQBAEAQBAEAQBAEAo/V3N/VErHwaWnd3z+tccDsOGCK3BPZxNFxue640p9ZNF7HShW5kv1F8sFHZRicvxezdirXaKJceOk5Pyas1Hgn+5o+Cj5Wu11PqxZ5WpXJyvqBR8D2JZT/AE+i8Ft9TEj9inmLsy8zblEQBAEAQBAEAQBAEAjOvdXGlqNhqtu5wEorNjk84GB2HHc8TFsyjHmZTeqeKkszXqbRQG2nytlin4gVLWOoJyR8gP85ZrUE1tmM4T7RMidSbT3t5VmXsVbHpNT2BgPQLA1YLV5wBnkcdpJfCG97MaXKcXzePuWToviMXv5ZpuqfBbL1P5ZAIHFhUDPPAODgdpUbJZQ0t7J2DAQBAEAQBAEAh+s+JtLpTi+5UfGdg9VhHsdi5OOO+MTCU4x7szhXKfZEBqvHNrKTpNBqLuBg27aF57jDnd29wCJTs4ljweuZbLUMP8AvaR9TqvVbGG2jS0Jj9z2Wkt/whccSv8A6rF/TFv9A6Ko95bGn0PVmyX1lSHJwE06kAewyxzDzL31hDp93oP+n7aZs9B6C+lNtt151Ntrb2dht7KFRQoOMAShmylzK+zppPX5PXYppQitHtmycnvONtsdk3J+S3GOlo+SNHr2Reo6JbZqk1GnuGnuWpqiTWH3IzBsYJ9iP+ZnRcG4hZWnVCKf5eiK3k18xn1Wi6sB+nrKy2f3adAMfcHv2nQRz8jfz1/s9kCWO/DPP5nrFaY/stzqO5rsXcfqVOBx/lD4q09ShJB1Uv6WeT4v11R/W6f5ihMltNerHcPkjhT8+OfbvJa+L48u71+egeIn9MizeH+vVaxC9W5SjbHR1K2I/fayntxyPmJsoTjNbRUsrlB6ZLTMwEAQBAEAGAUXrvU9QuoC0/mDf5yBa/LPkNRuUOxPwlQpJ3ZDbsfaayMsv+q09emWoRhybZZ/EKqdNcGIQNWybiCQC42AkDnuwm0Xcrxb30IPwJV5hu1WPTYwpqJ96qsrvXjgM+89yCNpicueWw4KCUF+X+ST614hXT6jS0nBOpcoSSQVG07WAwd2X2r7fFmRuST0eJE5MzwQBAEAQBAPLrkd8QEcu6aydPfy9YhrtZj/AGlzuXUDcdrNf+xiP2HGPactxXDypWc6fNH2Xc2tc1OOol2r6gmAUXIPIPH+fv8Aea98RppSUa+v37kLom31Z8bqbewAkM+OW9orRksZeWYW1jnux/jiU7OJ5M19WjNY8UYmcnuSfuZTndZP6m2iRQS7I8yEkE8B9mcJuL2noxaT7mZNW4/cf85er4nkQ7SInTBnteouPfP3EsQ4zkp9WmYPHgyK694mWsLXtNuof+7qqG6xzxjt8C5IyxwJepjdxGKXKkvLPY1Kt7b6El4O6HZp1ts1DBtRqWWywJ/dphdq1p7nCgAse+J2GPQqa1BeClfb6kvsiySchEAQBAIrrvXatJ5PnEgX2ilSBkBmBILfJeO/1njM4VynvXg2eqdRr09L3WnbXWMscEn7ADuScAD6w+iPIxcnohvDFF1rvrNQHqNoC00MQfKpHILAdrGPLd8cD2he5nY4r5Ykp1/pQ1VD0s7VrYAGKY3bcgkAkcZ7Z7z0jjLleyK6n4p0WiHk+YgetQoprK7gMcDGQFGPniR2WRgts8m2lzM551/rNmrs84t5Wza1Ww7tm07t273JI5xjIwPrNPblydqa7HOX8Sl/Ux9NPp0177L94L8QanVrvt03lUsu6u0NgOOMEVn1AEHIM3FcpNdUdJy6im+/sWuSHggCAIAgCAYNVpksUpYqujDBVgCpHyIM8aQTae0yuX+DlTcdHYdKx52Y30Zwf9ST6e4+Er2EoZXDqMn649fdFiGTJd+pF3Wa2j+/0vmqO76Rt+B3yamwwwAe2fYAGaDJ+G9dapfuW4ZEH0Muj6vTadqWLvBwUb02A4zg1thgcfSc/kcPvp+uLJ00b0o6HkTwyEAQDHfcqKWdgiKCSWOAAO5Jk9VM7ZcsV1PNkPp9fdrjs0KlKjuDauxCKxgceSp5tbPY/D9T2nT8O+H3tTv/AGIbLow+/wBi1eGvC9OjUlM23P8A3l9nNtn+8/fAwMDtxOshXGtKMVpGvsulY+v7E4ZIRGl0nqleoQvXuwGZCGUowZe4KsAR7H6ggzGMlJbTPZRce5vTI8EA+ZgFC/FiyltPWjWAWiwFUDDcwYMjEjvgAsc/SW8JRlbyy8m24On/AFGmujRX+neKshG1ha9qcLVSo21llB26i1m+JjwMDIXvjPab/Sr+dprp4LlnBbnY1WtRfkuXgXrGp1qvqLgldDEpUig5O0kNYXJ5B7AY/aT7zXyWm17GmyqY0z5Iveu5bDPCsV/xFZRo6NRqSlVbkZLsqjfZjCbjjLc4/iYTekNt9DnPh/wxbqcF7/yr2Kz6epkDNagYeZdavG1SWGFBGMg/SU44cWty7spf6bU4tyXzN7b9vYv/AIG6fqdPSadSExW5FJRt2azzgk+wPA7cYHtLlUXFaZcUdRS32LPMz0QBAEAQBAEAQD4RAKD19Vu6rUAoP5OhmZsHiy4gKM4xkKpPfs05/wCIL1CjkXeXQ2OItVvfklJwe+pZ87ExMhPQIBX9TpqrOo016webp7U/QVm/TGpTJYOnZyykYzn4frO0+HPRdbWvm8/grXuUY7gdHpqCqFUBVUAAAYAHsAB2nUms231Z7gEd16/FRX91p8pfh/d8RwxG7C7mI74Uynn3+hRKf2M6480iuayttJaupqyK8AaisZ9dQwFtA59dY545K5HsJzfCc+dE1Td2l1X2Lc0px+6JjX+J66tu2u/UB1DBtPQ9qbSAQd6jac59jOv2ipGts1z17U2Z8jQWEFQyPqLEpQ9sgr6nU8nuvtGzLkiu8iL8R2axK9992xGYIlGirY22MeQhubJXsQWVRxnscRrffoSVRhKWl+7OeHpepKuy6O9ErzY28Y2jklzZaQ1p7+rk/bM2+LkY1DWoty9zpMTJwsfS3uRpM2cgK7DaGYqrEKpOAWIHpBPvN1fn0warn/yRur8umDUZvWzoX4aeLhY35KxlZ1UtUy7R+muAa2A7MO+fcfacvlRrhbqD2jjuKYka5ucHtMui9coNnlixdxO0HnaXzjyxZjaX7+nOfpKKuhKXKn1NXyS1vRs9RrqKHzgjVr6jvAKjHvg8Zkp4ltkX4c0zsX1N6lLbjhUJJ8qgH9NMdgx+Nvq2P2iEjKb8LsTuJ6YH2AIAgCAIAgCAIB8MA550JvNs1WoOT52odVz7V1Hy1A9sZDEEezTh/iK9SuUPY29S1BImZzeyQ0Os9TXT17j6nY7a0HLWWH4UUDk8/wCAl7Awp5VnKl0PN+5j6N1TzdyOPL1NJ23Vngq39QzyUbup95NxHhs8SXvF9mNprcXtElmavR73RCeL9NY1Hm0HF+mcahPkTWDlT9CpYdxNxwXK9HJW+z6Hmk/ll2L30rWrfTXcnK2orj7MoP8AjPoafQ084uMmn4ITrvW3rsNTH8rW20Jey5Vi3BAc+hGycDd7+xBmuz8i+mO6o7+/sSVwjLubWl0tQYu7Gx2wdzEn2Pb2A5PAwOT85oY5mNY95Vj37eCRqS+lHvVuC2R2wJpuLZNd1/NS+iRnVFpdSuam+rRt+le1Lnc4oXNqtkgsRphkjk59G3uZteF8Qz5pJR5orpv/ANMpQUu/7lk8N9SvvQtdp205BwN+AWHOTsySuO3PfuJ2MG2vm6MpzjFPUXsmJmYEN4x1Qq0WpcqXAqfIXvgjBP8AAOf4nsWo9WTY/wD9Y/lER+GnR1p0gu3CyzUhbGZSSu3nYo+wPJ9zmSW2u2XM/wBCxxHKlkXbfTXQmOu6UV6e9qawLPLbBrQbznvjAyTjMrW83I+Xv4KkZNySk+hUusa9Lam02mpa92UBcoyVVr7WvawAXZwePVkCcfg8Ly3k+rZtLf7l56Udt9CQpA6s4Pr/ANH6dhj2TV2j93zNKEfZifkOexXXoVX/ALf5f8F1AmZAfYAgCAIAgCAIAgCARfiXX/l9LfdnBrrYjIJG7GFyB7ZxPJPS2Z1x5pJFZ6DovI01NXbZWoIznnGSM/fM+X59vq5Ep/c2/Yy9S6jXp6zZa21V/kknsqjuWJ7ATDGxLMixQggevCPRLXsGt1i7LSP0acnFCEEEkZx5jAjPywBPouDgwxYJLuUMi/m+WPbySPiXw6LyLqcVaysHy7P6h38mz+qsnGfcdxgyfIx4XwcJruQ1Wyg/sQvSOp+buR0NOoqx5tTEFkJGQRj4kPcH3nz/AIlw6zEn1+nwzZpqS2mSDqCCCMgjBB7EHuJroycWpGZr/hnqAld+jJBbRXMijIJ8l/1KvYexI591M+nYd3q0xn9jXZcdT5vct9qgghgCpHIPIx9Za6FVFS6LpkQO1S+XVY+a0BOxaxwCFPC7jubAAGCBjjJ+e8duhdk8laXT28l+tPl6m9TqEcZRlccjKsGGR3HE00qbI/VFozRH3XrpdUupIxXdt09xCjKnd+jYT3ChmZSfkwPtOr+G8zTdEvyiK6LcSzdW1pprLrVZeQQAlQBc/bcQB/JnYlNLZEf6T19ufK0aUgqCram8Z9sq1dQYg8n39v4nm2Z8sF5H/ZlrsHXXtqcAfpKPK0+fcmsHL+3Dk9vqY17j1OV/J0LDTUEUKoCqoAAAwAB2AA7CepaI22+pj1usSpGssYJWgLMx7ADuTB6k32IXS3W60ksjU6PBXbYMWX5/djPoqx7H1Nk5Axz4upm9Q/P+CeopVFCoAqqAAAMAAdgAOwhEbe3syT0CAIAgCAIAgCAIAgFQ/Ei0mmikAk6jVUp3wpVT5rq3zBRGGPeVc2fJRKX2LOLHc9+xi6jr6tOhsucV1r3J7c9gPmfpPm1GPZk2csFs2Pc0/DHRrNa66vW1halO7S0MM474vsB/cQVwD2wDxO/4bw6vEh06tlPIvS+WDL/ibQon0wCA8SeHF1OyxGNOoq5rsHy4JrcD4qyQuR9OMSDIx4XwcJroS03Ot/YgOndQct5OpQafVDPo3ArYoJ/Upb96HH3HuBOE4lwizGfNHrE2UZqS2ux96M3ldW9wNVpfurWUvx9sI5/9U6D4duc6HF+CHLW69+xZvE9Vz6d00yhrH2rhn2DYWHmesAlfRuGRyM59pvrIuUWkUYNKW5ditdS8MsaHOsv80ttRKay1GmDMdiV4Q73BLbfUcduBiap4NGJVKxLquu+5Orm5LlMTdJqu6nXW6kquhs2kMysp85FyGUgg4J5mv4BrIqsc1v5iaybjW2u+yR6p4NssV0TWWeXZwyXolqhMYKow2upJwd24mbf/AEvHU1ZGOmvYghka+pbLD0SiyuipL3Flqoqu47MwGCeZsUuhXm05Nrobxnp4YNXra6lLWulagZJdgoA+ZJMHqTfYg38RPc23RUNePe6zNWnAz3VyM2+/wAjjuJin1M/T19TMidMVM6jW3C1k9eWOzT04GPRWTgY59bZPPcdp6eb30iZ+mdXOpYNQudMCQbWyPMOP9UvcqG4LHA44z3g8cddyYWemJ9gCAIAgCAIAgCAIAgFZ8baR3/LPXQ+oNNxs21sisP0rFVvWygjLAY+spZ9E76XXB62WMexQltkb0nwnZdcuq1+M1k+TpgQ1dYIxvs4w9nPtwPr3kXD+HV4kNR6vySXZW1yx/cu4E2RTPsAQBAI3rXRatUgW1clTuRlOHrfGA6MOVaYTgpxcZLaZnCbg9oiuk+F3q1Aus1T6hUQpWjoilScBnZ0xvYjI7DvK+Nh1Y+/TWtkll7nHWizS2QEN1x8vVWD2JtbG3lVG1VZTzjcwII7FBND8QXeni8q8k1Meuys6galepI+lqS5hpGVvNdq0Aa9SPUqtydvbHsflKnwypKmXTyW7eV1/M/JM/nOqf7LpP/d2f/TOn3Iqaq92e7P9Jug2/k9O+TuDebeMewBHl4+c96sxfJ4bFvQ9VaT5uvsVCB6dPVXVtYY+Gxg7Y4PGfeNMKcV2Rm0nhXSVM1nlix2yWsvY3OBnJAawnauRnAwI0eOyT/8ADDb4qR2arRqdXcMj0ZFC4OCX1BG0AHghdzfSNnqh5l2Gm6A94DdRZb2yG8hP+7IQfT6SM2sODufPIyAI17njkl9JYgs9MD1AEAQBAEAQBAEAQBAEAQBAEAQBAEAQBAEA5Z+OWqVK9OAFFpZm3DIsFajkAj9pYrn7CVsnTWnr9Tb8Hr5rG32SLf4K8N1aOlCq/r2VVC597tuZVzxvPAyzHgDv2ktcFGOl/Brsi1zm/bZZJIQiAR3V6dQwUaa2uk7subKjZlfkoDrg/U5+08Z6teSKq8II5Dau67XH+m5gKfcDOnrAQnBI5Bz7zzRl6nsWHT0LWoVFCKowFUAAD5ADtMl0MG9mWAIAgCAIAgCAIAgCAIAgCAIAgCARXiLrK6Sk2srWHIVETlrHbhUX/r7DJmFlkYR5pGddbnJJEX4X8SWXWNRqqhRqAvmLsYtXZX77GPdlJww/n3kGLl15Ed1vZJdQ6+q6lplogEAQBAOFeP7W1nVAgG9Eur0gTkZOQ1pwTxnLDIxkKJTs+azR0WJqjDc/LTO5VoAMDsOB9pc7HO+dnuAIAgCAIAgCAIAgCAIAgCAIAgCAIAgCAIAgFG1LHV9U28+RoV28n0nUuu4sBjutZxn/AM/3mn4lYpNUJ9+r/BeqSrqcvL7Gl4yQVvVrEU7tFaH4GT5J9Nwx7+kk/wAfSaXheTCnMlVH6X/knUXOvT8nQaLQ6hlOVYBgfmCMgzsUap9Hoyz0CAaXWdeunotubhaq2c+54BPA9z9JjJ6RnXBzko+5xn8PaHt6lpTZtd0rt1dpJy26zIB5/cN1XHGJUq6z2dDxHVeKor30dzl05sQBAEAQBAEAQBAEAQBAEAQBAEAQBAEAQBANbqGsWmp7XICVqzkkgDAGe57QexW3oqvgmhk05tsBFlpa9wRg77WLkEexAIBxxkGcnZdzXW5H9vRF67/jBHrWacWo6PytishGfZhgzl6rZRtVi772WktGz+HPUDdoaw7B7KS+nc5yS1TFAx+RKhWx9RPqFU+eEZLyazIhyza9y0SQhEAoP4wagHS16fOG1N9aDnAwGyd3vtzt9jziQ5D1A2XC6+a7m8JER+EdIs1et1HBVdlCE/GFHtx7FVT35xI8ZdGyxxebTjD9TqstGlEAQBAEAQBAEAQBAEAQBAEAQBAEAQBAEAQCqePrya6dOpIbVXKhx/4afqWfQ5VcYPcEynxC30seUvsWcWHNPfsbt3pqVf6uf4//AGJx2VN04cYeZdWTw+a1v2NKaHt1Lfk0/BNnl6zXafDBS1eqXIG39RdrkEc/Ev8Ayn0bg13qYsd+CjmLs/0LvNqUj5AOM/iJ1bf1Cwr6k0GnKj5C6zAJxgf1KCM/tBEpZEty0dHwqrlr3/cy0fgto9nT9/H61ruCBztXFYz/ACh/gyxQtRNbxSznyHrwX+SmuEAQBAEAQBAEAQBAEAQBAEAQBAEAQD4WgGnq+q01Y826uvd232Kucd8ZPM82jJQk+yIm3x109WKnV1blODg7gD9xxMXOK7sz9CzXYr2m6lV1HqXmU+unS1eWr7SAbLGy+M/JUXBH9Rmj4xapqFUX3f8Agt1xdVbb8lh19m5uOy8D/wCZyvFLlO7S7JaJMeOlt+TXmt7kzIDW9QXR9R0+osOym2q3T2PuOARiyssoHIGHA/352Pw5kR9OUGyHIhzQ0iyN4+6cO+rrH33f9J06si+zKCos9jZ03izR2oXr1NThQxwGG70glvR8RwAT2mWzz0Z700cE1mrdtM9jHNusvawgEnhSeB7/ABtjBzwFmuk9s7CqCqil/aj9BeGND5Gk09RJJrpRCSMHIUZyPYzYR6JI4+6XNY39yWmRGIAgCAIAgCAIAgCAIAgCAIAgCAfDAKNb4i1WqdhpQmmoRnqNtq77WdHKnZXnCrkHlu/yHvpuIcYhiy5EtyLtWPFJSkzwfBD3r/bNVqNRldpBtKJg/F6K8Ag/JsyB5GbatpKP8mXq1wfyI29H4H0FJBFVe4DGWAJIxjndnMhm+jVt3/Q/qJvsiS0+l0tWfLrRc99igZ/wHMqyy8Kv6pN/yef70jI2tQDCJg+xwBILuL0KLjXHr4Z6qZvrJmhOck9t7/Jb1paEx300e+D1WwByRu+hlnGu9Kak+3kwmm49Dasr01gw6DHyK5H+HvN9Xl4U+sm0/wBSq1cinfiOum02ic0KiWWkUjagB2ty/qAyPSre+JsMJVSsc65t68FvDjZZclPt3OfrovN12m02DhDVU3IVsL+pYd3z+PmX7LPTi5+yNzky5cdv3OseA9bb+Y1OnNz6mikVlXflktYtvoNg+LaAh55G7mWMC+y+lSsWmcvlQjFpovEvFUQBAEAQBAEAQBAEAQBAEAQBAEAQCp9b8JM1jX6O38te53WKw302ngZdM8NgfEuD95Sy8GrJWrFt+5ZqyHDo1tEeeoaikBdbU1WB/e1E2UfywAKf8Q+fM5vN4PlQ61SckvBajKqXWJt6bVJYoatlsU8gqQRyMjkTm7qbK3qxNP7k6WjNIOp6mJ4BPD0QBPTwQgUX8R6bzZp3So2005f0jJ80sMAgckYC4wPnOs4DZD05Vx+rey1hSrU3zvW10IH8Pej263WOwOwBLC1oU5razgGv234LAZzgHODidFXTz7U10PeJ5UY1xjCW+p3To3SatLUtNC7K19u5J92Y92Ynkk95eS12OalJye2b89PBAEAQBAEAQBAEAQBAEAQBAEAQBAEA8sMwCv6/wXpLCXVDp7DyX07GpiSeSdvDE/MiQ2UV2fWkyaF849mV7rFep0VunTzF1Sai0VA2KEsUBGd3LKQrcKeNo9pz3EeDY0YSsT1rwXabvU3tExOK8lgTw9EAQCM6n1N0daaKm1GpsUuqAhVCA7S7ueAoJH15m54Xwt5b5t9F3I5zUVzG50XwjYWW3qFv5i1WDrUgxp63XdtKrjLkbu7e/wBhO3xsGnHXyL9ShZkOXRFvVMS6Vn1PcAQBAEAQBAEAQBAEAQBAEAQBAEAQBAEAQAYBQust53VecldHpxjgY825snnuTsQYI7cznPiLI5KFBd2bHFjqG/ckhOFLPgTNLqenmuwMMggj5g5HyicJQepBHqYHpX/FVnkeTrVyH0lilsDOaHIS5SBzjad33WdF8P5Lrv8AT8MjlDmi4nRtPcHUMpDKwDKRyCpGQQftO6NQ1p6Ms9PBAEAQBAEAQBAEAQBAEAQBAEAQBAEAQBAEA+MYBz3w7Z5v5jUf7RfY6+48tT5dZVvdCqbh7eozg/iC/nyVD2NvXHlikTBnP+SQhupaqy60aTSH9ZgGtsGCKKSSC+M8vngD659p0fBeFu6Xq2L5V49yOc1CO5DU9Is6YQ1e67QEDcO9mnbAXeAPjrY8kDkEkzdcV4Qr489a+ZL9yGnIU+kujJeuwMAQQVYAgg5BB7EGcNOEq5OMl1LLZ51FKupRhlWBUg+4IwZlRa67FNeB2PX4aatjo/Js4t0jtpmzk8Jg1nJAyChTH0xPp+PYraozXlGtyY8s/wAltk5XEAQBAEAQBAEAQBAEAQBAEAQBAEAQBAEAQCH8W9Q/L6O+0ZBStsEAEhiMKcHjuRMZvS2Z1R5ppEB0fSeTRVVx6EVTjJGcc8n65nzDOtdt8pP3Nvo0utdSs3DTaQLZrLBlQc7a04BuswDgDcvHvkTZ8J4W8ianNfKv5MZyUI7Za/DHh+vR1bEy1jnfbY3L2WH4nY/5D2ndwgoRUUauy1ze2S7rmZkZQup9KbpuXpVrNCTlql9T0MWOXryeauRlAPTyfpNDxXhEchc8Okl/JfpyN9JdyQpuV1DIwdTyGUggj5gjvOFnVKuTjNaLfk0egsaeq2L2r1lAcYU83UnDc9s7G5z39PyncfD+QrMfk32KuXHcE/Yvs6A14gCAIAgCAIAgCAIAgCAIAgCAIAgCAIAgCAVX8RqTZpFQAnfqNOrKDjcnnLvU/Mbc5Eq5clCmUt+CxirdiIPrHVrBYul0iebqrMexKUof9baR2HBwPf8Az4zhnCpZU/Un9P8Ak2MnGK3J9iy+E/DCaNWYnzdTcd91pGC7fJR+1B7CdxVVGuKjFdjWXXOx/b2LDJSEQD4YBTep+HH07NboEDB3L26YttVifieknhH7+n4Tn2mq4jwuvLjvtIuU5Olyy/chKuprd1DQCrzFuVrDYj1tWy0NUd29XAxllrx88HEocFwb8Wc1YT3yj6bOmidIaw+wBAEAQBAEAQBAEAQBAEAQBAEAQBAEAQBANHq3S01Nfl2btoZXBRmRgynIIZSCOZhOEZrll2ZlGTi9ox9G6JTpVK0pt3HLsSWd2xjc7sSzHHuTPYxjFaitISnKXckpkYiAIAgHwiAfNsA9QBAEAQBAEAQBAEAQBAEAQBAEAQBAEAQBAEAQBAEAQBAEAQBAEAQBAEAQBAEAQBAEAQBAEAQBAEA//9k=">
            <a:hlinkClick r:id="rId3"/>
          </p:cNvPr>
          <p:cNvSpPr>
            <a:spLocks noChangeAspect="1" noChangeArrowheads="1"/>
          </p:cNvSpPr>
          <p:nvPr/>
        </p:nvSpPr>
        <p:spPr bwMode="auto">
          <a:xfrm>
            <a:off x="358775" y="-14859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s://encrypted-tbn0.gstatic.com/images?q=tbn:ANd9GcROzVK2zHsa0dilXQ55W7JllgCAMO9bhGTS6cUKzyApbkaLxYr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8480" y="3467625"/>
            <a:ext cx="6429375"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encrypted-tbn3.gstatic.com/images?q=tbn:ANd9GcQgAeXrf_AffVsOUXJZj31e5rsAwsRUyzBAX5CestxMd8AyAHfI">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 y="3481480"/>
            <a:ext cx="2841625" cy="299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98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5720864"/>
            <a:ext cx="11430000" cy="1137136"/>
          </a:xfrm>
        </p:spPr>
        <p:txBody>
          <a:bodyPr>
            <a:normAutofit fontScale="70000" lnSpcReduction="20000"/>
          </a:bodyPr>
          <a:lstStyle/>
          <a:p>
            <a:r>
              <a:rPr lang="en-US" dirty="0" smtClean="0">
                <a:hlinkClick r:id="rId3"/>
              </a:rPr>
              <a:t>http://youtu.be/vek1RqLIJAE</a:t>
            </a:r>
            <a:endParaRPr lang="en-US" dirty="0" smtClean="0"/>
          </a:p>
          <a:p>
            <a:endParaRPr lang="en-US" dirty="0" smtClean="0"/>
          </a:p>
          <a:p>
            <a:r>
              <a:rPr lang="en-US" dirty="0" smtClean="0"/>
              <a:t>Tutorial at </a:t>
            </a:r>
            <a:r>
              <a:rPr lang="en-US" dirty="0" smtClean="0">
                <a:hlinkClick r:id="rId4"/>
              </a:rPr>
              <a:t>http://youtu.be/KnkvIDZONNU?list=UUM5LDijiO3ool5PY3PEJFgw</a:t>
            </a:r>
            <a:endParaRPr lang="en-US" dirty="0" smtClean="0"/>
          </a:p>
          <a:p>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0406" y="1676400"/>
            <a:ext cx="6172200" cy="40444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81000" y="304800"/>
            <a:ext cx="8229600" cy="1200329"/>
          </a:xfrm>
          <a:prstGeom prst="rect">
            <a:avLst/>
          </a:prstGeom>
          <a:solidFill>
            <a:schemeClr val="accent3">
              <a:lumMod val="60000"/>
              <a:lumOff val="40000"/>
            </a:schemeClr>
          </a:solidFill>
          <a:ln>
            <a:solidFill>
              <a:schemeClr val="tx1"/>
            </a:solidFill>
          </a:ln>
        </p:spPr>
        <p:txBody>
          <a:bodyPr wrap="square" rtlCol="0">
            <a:spAutoFit/>
          </a:bodyPr>
          <a:lstStyle/>
          <a:p>
            <a:r>
              <a:rPr lang="en-US" sz="2400" b="1" i="1" dirty="0" smtClean="0">
                <a:solidFill>
                  <a:srgbClr val="FF0000"/>
                </a:solidFill>
              </a:rPr>
              <a:t>It is the long history of humankind (and animal kind, too) those who learned to collaborate and improvise most effectively have prevailed. 						-</a:t>
            </a:r>
            <a:r>
              <a:rPr lang="en-US" dirty="0" smtClean="0"/>
              <a:t>Charles Darwin </a:t>
            </a:r>
            <a:endParaRPr lang="en-US" dirty="0"/>
          </a:p>
        </p:txBody>
      </p:sp>
    </p:spTree>
    <p:extLst>
      <p:ext uri="{BB962C8B-B14F-4D97-AF65-F5344CB8AC3E}">
        <p14:creationId xmlns:p14="http://schemas.microsoft.com/office/powerpoint/2010/main" val="1715067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encrypted-tbn3.gstatic.com/images?q=tbn:ANd9GcQgAeXrf_AffVsOUXJZj31e5rsAwsRUyzBAX5CestxMd8AyAHfI">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33399" y="0"/>
            <a:ext cx="217169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3.gstatic.com/images?q=tbn:ANd9GcQgAeXrf_AffVsOUXJZj31e5rsAwsRUyzBAX5CestxMd8AyAHfI">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65"/>
          <a:stretch/>
        </p:blipFill>
        <p:spPr bwMode="auto">
          <a:xfrm>
            <a:off x="386675" y="2286000"/>
            <a:ext cx="2310723" cy="22799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ncrypted-tbn0.gstatic.com/images?q=tbn:ANd9GcShwTdUHL07U13eR2Bk2qAWVyiESylauc7jcRMjqutqWHsdpEd4A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98" y="4495800"/>
            <a:ext cx="2390315" cy="22155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23713" y="838200"/>
            <a:ext cx="5955476" cy="923330"/>
          </a:xfrm>
          <a:prstGeom prst="rect">
            <a:avLst/>
          </a:prstGeom>
          <a:noFill/>
        </p:spPr>
        <p:txBody>
          <a:bodyPr wrap="none" rtlCol="0">
            <a:spAutoFit/>
          </a:bodyPr>
          <a:lstStyle/>
          <a:p>
            <a:r>
              <a:rPr lang="en-US" dirty="0" smtClean="0"/>
              <a:t>__________________________________________________</a:t>
            </a:r>
          </a:p>
          <a:p>
            <a:r>
              <a:rPr lang="en-US" dirty="0" smtClean="0"/>
              <a:t>__________________________________________________</a:t>
            </a:r>
          </a:p>
          <a:p>
            <a:r>
              <a:rPr lang="en-US" dirty="0" smtClean="0"/>
              <a:t>__________________________________________________</a:t>
            </a:r>
            <a:endParaRPr lang="en-US" dirty="0"/>
          </a:p>
        </p:txBody>
      </p:sp>
      <p:sp>
        <p:nvSpPr>
          <p:cNvPr id="8" name="TextBox 7"/>
          <p:cNvSpPr txBox="1"/>
          <p:nvPr/>
        </p:nvSpPr>
        <p:spPr>
          <a:xfrm>
            <a:off x="2944495" y="2964305"/>
            <a:ext cx="5955476" cy="923330"/>
          </a:xfrm>
          <a:prstGeom prst="rect">
            <a:avLst/>
          </a:prstGeom>
          <a:noFill/>
        </p:spPr>
        <p:txBody>
          <a:bodyPr wrap="none" rtlCol="0">
            <a:spAutoFit/>
          </a:bodyPr>
          <a:lstStyle/>
          <a:p>
            <a:r>
              <a:rPr lang="en-US" dirty="0" smtClean="0"/>
              <a:t>__________________________________________________</a:t>
            </a:r>
          </a:p>
          <a:p>
            <a:r>
              <a:rPr lang="en-US" dirty="0" smtClean="0"/>
              <a:t>__________________________________________________</a:t>
            </a:r>
          </a:p>
          <a:p>
            <a:r>
              <a:rPr lang="en-US" dirty="0" smtClean="0"/>
              <a:t>__________________________________________________</a:t>
            </a:r>
            <a:endParaRPr lang="en-US" dirty="0"/>
          </a:p>
        </p:txBody>
      </p:sp>
      <p:sp>
        <p:nvSpPr>
          <p:cNvPr id="9" name="TextBox 8"/>
          <p:cNvSpPr txBox="1"/>
          <p:nvPr/>
        </p:nvSpPr>
        <p:spPr>
          <a:xfrm>
            <a:off x="2944495" y="4800600"/>
            <a:ext cx="5955476" cy="923330"/>
          </a:xfrm>
          <a:prstGeom prst="rect">
            <a:avLst/>
          </a:prstGeom>
          <a:noFill/>
        </p:spPr>
        <p:txBody>
          <a:bodyPr wrap="none" rtlCol="0">
            <a:spAutoFit/>
          </a:bodyPr>
          <a:lstStyle/>
          <a:p>
            <a:r>
              <a:rPr lang="en-US" dirty="0" smtClean="0"/>
              <a:t>__________________________________________________</a:t>
            </a:r>
          </a:p>
          <a:p>
            <a:r>
              <a:rPr lang="en-US" dirty="0" smtClean="0"/>
              <a:t>__________________________________________________</a:t>
            </a:r>
          </a:p>
          <a:p>
            <a:r>
              <a:rPr lang="en-US" dirty="0" smtClean="0"/>
              <a:t>__________________________________________________</a:t>
            </a:r>
            <a:endParaRPr lang="en-US" dirty="0"/>
          </a:p>
        </p:txBody>
      </p:sp>
    </p:spTree>
    <p:extLst>
      <p:ext uri="{BB962C8B-B14F-4D97-AF65-F5344CB8AC3E}">
        <p14:creationId xmlns:p14="http://schemas.microsoft.com/office/powerpoint/2010/main" val="6765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test.pdf - Adobe Reader"/>
          <p:cNvPicPr>
            <a:picLocks noChangeAspect="1"/>
          </p:cNvPicPr>
          <p:nvPr/>
        </p:nvPicPr>
        <p:blipFill rotWithShape="1">
          <a:blip r:embed="rId2">
            <a:extLst>
              <a:ext uri="{28A0092B-C50C-407E-A947-70E740481C1C}">
                <a14:useLocalDpi xmlns:a14="http://schemas.microsoft.com/office/drawing/2010/main" val="0"/>
              </a:ext>
            </a:extLst>
          </a:blip>
          <a:srcRect l="7097" t="18018" r="33542" b="26755"/>
          <a:stretch/>
        </p:blipFill>
        <p:spPr>
          <a:xfrm>
            <a:off x="166255" y="955964"/>
            <a:ext cx="5541818" cy="3609109"/>
          </a:xfrm>
          <a:prstGeom prst="rect">
            <a:avLst/>
          </a:prstGeom>
        </p:spPr>
      </p:pic>
      <p:sp>
        <p:nvSpPr>
          <p:cNvPr id="3" name="TextBox 2"/>
          <p:cNvSpPr txBox="1"/>
          <p:nvPr/>
        </p:nvSpPr>
        <p:spPr>
          <a:xfrm>
            <a:off x="1371600" y="396014"/>
            <a:ext cx="6690806" cy="584775"/>
          </a:xfrm>
          <a:prstGeom prst="rect">
            <a:avLst/>
          </a:prstGeom>
          <a:noFill/>
        </p:spPr>
        <p:txBody>
          <a:bodyPr wrap="none" rtlCol="0">
            <a:spAutoFit/>
          </a:bodyPr>
          <a:lstStyle/>
          <a:p>
            <a:r>
              <a:rPr lang="en-US" sz="3200" dirty="0" smtClean="0"/>
              <a:t>Force and Motion Common Experience</a:t>
            </a:r>
            <a:endParaRPr lang="en-US" sz="3200" dirty="0"/>
          </a:p>
        </p:txBody>
      </p:sp>
      <p:pic>
        <p:nvPicPr>
          <p:cNvPr id="4" name="Picture 3" descr="force diagrams.pdf - Adobe Reader"/>
          <p:cNvPicPr>
            <a:picLocks noChangeAspect="1"/>
          </p:cNvPicPr>
          <p:nvPr/>
        </p:nvPicPr>
        <p:blipFill rotWithShape="1">
          <a:blip r:embed="rId3">
            <a:extLst>
              <a:ext uri="{28A0092B-C50C-407E-A947-70E740481C1C}">
                <a14:useLocalDpi xmlns:a14="http://schemas.microsoft.com/office/drawing/2010/main" val="0"/>
              </a:ext>
            </a:extLst>
          </a:blip>
          <a:srcRect l="7279" t="21822" r="33653" b="42339"/>
          <a:stretch/>
        </p:blipFill>
        <p:spPr>
          <a:xfrm>
            <a:off x="686319" y="4572000"/>
            <a:ext cx="4501689" cy="1911927"/>
          </a:xfrm>
          <a:prstGeom prst="rect">
            <a:avLst/>
          </a:prstGeom>
        </p:spPr>
      </p:pic>
      <p:pic>
        <p:nvPicPr>
          <p:cNvPr id="5" name="Picture 4" descr="Card Sort 1.pdf - Adobe Reader"/>
          <p:cNvPicPr>
            <a:picLocks noChangeAspect="1"/>
          </p:cNvPicPr>
          <p:nvPr/>
        </p:nvPicPr>
        <p:blipFill rotWithShape="1">
          <a:blip r:embed="rId4">
            <a:extLst>
              <a:ext uri="{28A0092B-C50C-407E-A947-70E740481C1C}">
                <a14:useLocalDpi xmlns:a14="http://schemas.microsoft.com/office/drawing/2010/main" val="0"/>
              </a:ext>
            </a:extLst>
          </a:blip>
          <a:srcRect l="7279" t="18446" r="33275" b="10654"/>
          <a:stretch/>
        </p:blipFill>
        <p:spPr>
          <a:xfrm>
            <a:off x="5708073" y="2590800"/>
            <a:ext cx="3241964" cy="2706593"/>
          </a:xfrm>
          <a:prstGeom prst="rect">
            <a:avLst/>
          </a:prstGeom>
        </p:spPr>
      </p:pic>
    </p:spTree>
    <p:extLst>
      <p:ext uri="{BB962C8B-B14F-4D97-AF65-F5344CB8AC3E}">
        <p14:creationId xmlns:p14="http://schemas.microsoft.com/office/powerpoint/2010/main" val="244321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dirty="0" smtClean="0"/>
              <a:t/>
            </a:r>
            <a:br>
              <a:rPr lang="en-US" dirty="0" smtClean="0"/>
            </a:br>
            <a:r>
              <a:rPr lang="en-US" dirty="0" smtClean="0"/>
              <a:t>The Informal Educator Science Hub</a:t>
            </a:r>
            <a:br>
              <a:rPr lang="en-US" dirty="0" smtClean="0"/>
            </a:br>
            <a:r>
              <a:rPr lang="en-US" dirty="0" smtClean="0"/>
              <a:t/>
            </a:r>
            <a:br>
              <a:rPr lang="en-US" dirty="0" smtClean="0"/>
            </a:b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7391400" cy="4652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81200" y="5943600"/>
            <a:ext cx="5715000" cy="1200329"/>
          </a:xfrm>
          <a:prstGeom prst="rect">
            <a:avLst/>
          </a:prstGeom>
        </p:spPr>
        <p:txBody>
          <a:bodyPr wrap="square">
            <a:spAutoFit/>
          </a:bodyPr>
          <a:lstStyle/>
          <a:p>
            <a:pPr algn="ctr"/>
            <a:r>
              <a:rPr lang="en-US" sz="3600" dirty="0" smtClean="0">
                <a:hlinkClick r:id="rId4"/>
              </a:rPr>
              <a:t>http://tinyurl/ngssmtoc</a:t>
            </a:r>
            <a:endParaRPr lang="en-US" sz="3600" dirty="0" smtClean="0"/>
          </a:p>
          <a:p>
            <a:pPr algn="ctr"/>
            <a:endParaRPr lang="en-US" sz="3600" dirty="0"/>
          </a:p>
        </p:txBody>
      </p:sp>
    </p:spTree>
    <p:extLst>
      <p:ext uri="{BB962C8B-B14F-4D97-AF65-F5344CB8AC3E}">
        <p14:creationId xmlns:p14="http://schemas.microsoft.com/office/powerpoint/2010/main" val="2794855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67400"/>
            <a:ext cx="8229600" cy="1143000"/>
          </a:xfrm>
        </p:spPr>
        <p:txBody>
          <a:bodyPr>
            <a:normAutofit/>
          </a:bodyPr>
          <a:lstStyle/>
          <a:p>
            <a:r>
              <a:rPr lang="en-US" sz="2000" dirty="0" smtClean="0">
                <a:hlinkClick r:id="rId3"/>
              </a:rPr>
              <a:t>https://docs.google.com/forms/d/1uocntEv6GhVOogKNUCzXs7A_gD7GdXoLc7axVcIYCFc/viewform?c=0&amp;w=1&amp;usp=mail_form_link</a:t>
            </a:r>
            <a:r>
              <a:rPr lang="en-US" sz="2000" dirty="0" smtClean="0"/>
              <a:t/>
            </a:r>
            <a:br>
              <a:rPr lang="en-US" sz="2000" dirty="0" smtClean="0"/>
            </a:br>
            <a:endParaRPr lang="en-US" sz="2000" dirty="0"/>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33600" y="1143000"/>
            <a:ext cx="500361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381000"/>
            <a:ext cx="8686800" cy="584775"/>
          </a:xfrm>
          <a:prstGeom prst="rect">
            <a:avLst/>
          </a:prstGeom>
          <a:noFill/>
        </p:spPr>
        <p:txBody>
          <a:bodyPr wrap="square" rtlCol="0">
            <a:spAutoFit/>
          </a:bodyPr>
          <a:lstStyle/>
          <a:p>
            <a:pPr algn="ctr"/>
            <a:r>
              <a:rPr lang="en-US" sz="3200" b="1" dirty="0" smtClean="0">
                <a:ln w="18000">
                  <a:solidFill>
                    <a:schemeClr val="accent2">
                      <a:satMod val="140000"/>
                    </a:schemeClr>
                  </a:solidFill>
                  <a:prstDash val="solid"/>
                  <a:miter lim="800000"/>
                </a:ln>
                <a:solidFill>
                  <a:schemeClr val="accent1"/>
                </a:solidFill>
                <a:effectLst>
                  <a:outerShdw blurRad="25500" dist="23000" dir="7020000" algn="tl">
                    <a:srgbClr val="000000">
                      <a:alpha val="50000"/>
                    </a:srgbClr>
                  </a:outerShdw>
                </a:effectLst>
              </a:rPr>
              <a:t>Please help populate the Kentucky Science Hub</a:t>
            </a:r>
            <a:endParaRPr lang="en-US" sz="3200" b="1" dirty="0">
              <a:ln w="18000">
                <a:solidFill>
                  <a:schemeClr val="accent2">
                    <a:satMod val="140000"/>
                  </a:schemeClr>
                </a:solidFill>
                <a:prstDash val="solid"/>
                <a:miter lim="800000"/>
              </a:ln>
              <a:solidFill>
                <a:schemeClr val="accent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10918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838200"/>
            <a:ext cx="3657600" cy="1752600"/>
          </a:xfrm>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Join professional list serves at </a:t>
            </a:r>
            <a:r>
              <a:rPr lang="en-US" sz="3100" dirty="0" smtClean="0">
                <a:hlinkClick r:id="rId3"/>
              </a:rPr>
              <a:t>http://www.coe.uky.edu/lists/kylists.php</a:t>
            </a:r>
            <a:r>
              <a:rPr lang="en-US" dirty="0" smtClean="0"/>
              <a:t/>
            </a:r>
            <a:br>
              <a:rPr lang="en-US" dirty="0" smtClean="0"/>
            </a:br>
            <a:endParaRPr lang="en-US" dirty="0" smtClean="0"/>
          </a:p>
        </p:txBody>
      </p:sp>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81000" y="533400"/>
            <a:ext cx="4495800" cy="575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14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0767534">
            <a:off x="491803" y="1411354"/>
            <a:ext cx="8229600" cy="4525963"/>
          </a:xfrm>
        </p:spPr>
        <p:txBody>
          <a:bodyPr>
            <a:normAutofit/>
          </a:bodyPr>
          <a:lstStyle/>
          <a:p>
            <a:pPr algn="ctr"/>
            <a:endParaRPr lang="en-US" sz="4400" dirty="0" smtClean="0">
              <a:latin typeface="Elephant" panose="02020904090505020303" pitchFamily="18" charset="0"/>
            </a:endParaRPr>
          </a:p>
          <a:p>
            <a:pPr marL="0" indent="0" algn="ctr">
              <a:buNone/>
            </a:pPr>
            <a:r>
              <a:rPr lang="en-US" sz="4400" dirty="0" smtClean="0">
                <a:latin typeface="Elephant" panose="02020904090505020303" pitchFamily="18" charset="0"/>
              </a:rPr>
              <a:t>What does the Danielson Framework look like in a 21</a:t>
            </a:r>
            <a:r>
              <a:rPr lang="en-US" sz="4400" baseline="30000" dirty="0" smtClean="0">
                <a:latin typeface="Elephant" panose="02020904090505020303" pitchFamily="18" charset="0"/>
              </a:rPr>
              <a:t>st</a:t>
            </a:r>
            <a:r>
              <a:rPr lang="en-US" sz="4400" dirty="0" smtClean="0">
                <a:latin typeface="Elephant" panose="02020904090505020303" pitchFamily="18" charset="0"/>
              </a:rPr>
              <a:t> century science classroom?</a:t>
            </a:r>
            <a:endParaRPr lang="en-US" sz="4400" dirty="0">
              <a:latin typeface="Elephant" panose="02020904090505020303" pitchFamily="18" charset="0"/>
            </a:endParaRPr>
          </a:p>
        </p:txBody>
      </p:sp>
    </p:spTree>
    <p:extLst>
      <p:ext uri="{BB962C8B-B14F-4D97-AF65-F5344CB8AC3E}">
        <p14:creationId xmlns:p14="http://schemas.microsoft.com/office/powerpoint/2010/main" val="371885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610600" cy="4585871"/>
          </a:xfrm>
          <a:prstGeom prst="rect">
            <a:avLst/>
          </a:prstGeom>
          <a:noFill/>
        </p:spPr>
        <p:txBody>
          <a:bodyPr wrap="square" rtlCol="0">
            <a:spAutoFit/>
          </a:bodyPr>
          <a:lstStyle/>
          <a:p>
            <a:pPr algn="ctr"/>
            <a:r>
              <a:rPr lang="en-US" sz="4400" dirty="0" smtClean="0"/>
              <a:t>There are parts of the Framework that tie nicely to NGSS :</a:t>
            </a:r>
          </a:p>
          <a:p>
            <a:pPr algn="ctr"/>
            <a:endParaRPr lang="en-US" sz="4400" dirty="0" smtClean="0"/>
          </a:p>
          <a:p>
            <a:r>
              <a:rPr lang="en-US" sz="3200" dirty="0" smtClean="0"/>
              <a:t>2b.	Establishing a Culture for Learning</a:t>
            </a:r>
          </a:p>
          <a:p>
            <a:r>
              <a:rPr lang="en-US" sz="3200" dirty="0" smtClean="0"/>
              <a:t>2e.	Organizing Physical Space</a:t>
            </a:r>
          </a:p>
          <a:p>
            <a:r>
              <a:rPr lang="en-US" sz="3200" dirty="0" smtClean="0"/>
              <a:t>3b.	Using Questioning and Discussion Techniques</a:t>
            </a:r>
          </a:p>
          <a:p>
            <a:r>
              <a:rPr lang="en-US" sz="3200" dirty="0" smtClean="0"/>
              <a:t>3c.	Engaging Students in Learning</a:t>
            </a:r>
          </a:p>
          <a:p>
            <a:r>
              <a:rPr lang="en-US" sz="3200" dirty="0" smtClean="0"/>
              <a:t>3d.	Providing Feedback</a:t>
            </a:r>
            <a:endParaRPr lang="en-US" sz="3200" dirty="0"/>
          </a:p>
        </p:txBody>
      </p:sp>
    </p:spTree>
    <p:extLst>
      <p:ext uri="{BB962C8B-B14F-4D97-AF65-F5344CB8AC3E}">
        <p14:creationId xmlns:p14="http://schemas.microsoft.com/office/powerpoint/2010/main" val="332491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fontScale="90000"/>
          </a:bodyPr>
          <a:lstStyle/>
          <a:p>
            <a:r>
              <a:rPr lang="en-US" dirty="0" smtClean="0">
                <a:solidFill>
                  <a:schemeClr val="bg1"/>
                </a:solidFill>
              </a:rPr>
              <a:t>2b. Establishing a Culture for Learning</a:t>
            </a:r>
            <a:endParaRPr lang="en-US" dirty="0">
              <a:solidFill>
                <a:schemeClr val="bg1"/>
              </a:solidFill>
            </a:endParaRPr>
          </a:p>
        </p:txBody>
      </p:sp>
      <p:sp>
        <p:nvSpPr>
          <p:cNvPr id="3" name="Text Placeholder 2"/>
          <p:cNvSpPr>
            <a:spLocks noGrp="1"/>
          </p:cNvSpPr>
          <p:nvPr>
            <p:ph type="body" idx="1"/>
          </p:nvPr>
        </p:nvSpPr>
        <p:spPr/>
        <p:txBody>
          <a:bodyPr>
            <a:noAutofit/>
          </a:bodyPr>
          <a:lstStyle/>
          <a:p>
            <a:r>
              <a:rPr lang="en-US" sz="3600" dirty="0" smtClean="0"/>
              <a:t>Traditionally</a:t>
            </a:r>
            <a:endParaRPr lang="en-US" sz="3600" dirty="0"/>
          </a:p>
        </p:txBody>
      </p:sp>
      <p:sp>
        <p:nvSpPr>
          <p:cNvPr id="4" name="Content Placeholder 3"/>
          <p:cNvSpPr>
            <a:spLocks noGrp="1"/>
          </p:cNvSpPr>
          <p:nvPr>
            <p:ph sz="half" idx="2"/>
          </p:nvPr>
        </p:nvSpPr>
        <p:spPr>
          <a:noFill/>
        </p:spPr>
        <p:txBody>
          <a:bodyPr>
            <a:normAutofit/>
          </a:bodyPr>
          <a:lstStyle/>
          <a:p>
            <a:pPr marL="0" indent="0">
              <a:buNone/>
            </a:pPr>
            <a:r>
              <a:rPr lang="en-US" sz="2800" dirty="0" smtClean="0"/>
              <a:t>Teacher talks about why science is important</a:t>
            </a:r>
            <a:endParaRPr lang="en-US" sz="2800" dirty="0"/>
          </a:p>
        </p:txBody>
      </p:sp>
      <p:sp>
        <p:nvSpPr>
          <p:cNvPr id="5" name="Text Placeholder 4"/>
          <p:cNvSpPr>
            <a:spLocks noGrp="1"/>
          </p:cNvSpPr>
          <p:nvPr>
            <p:ph type="body" sz="quarter" idx="3"/>
          </p:nvPr>
        </p:nvSpPr>
        <p:spPr/>
        <p:txBody>
          <a:bodyPr>
            <a:noAutofit/>
          </a:bodyPr>
          <a:lstStyle/>
          <a:p>
            <a:r>
              <a:rPr lang="en-US" sz="3600" dirty="0" smtClean="0"/>
              <a:t>NGSS-Aligned</a:t>
            </a:r>
            <a:endParaRPr lang="en-US" sz="3600"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33400" y="3505200"/>
            <a:ext cx="3886200" cy="2590800"/>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250" y="3543300"/>
            <a:ext cx="4267200" cy="2438400"/>
          </a:xfrm>
          <a:prstGeom prst="rect">
            <a:avLst/>
          </a:prstGeom>
        </p:spPr>
      </p:pic>
      <p:sp>
        <p:nvSpPr>
          <p:cNvPr id="10" name="TextBox 9"/>
          <p:cNvSpPr txBox="1"/>
          <p:nvPr/>
        </p:nvSpPr>
        <p:spPr>
          <a:xfrm>
            <a:off x="4629150" y="2209798"/>
            <a:ext cx="4133850" cy="954107"/>
          </a:xfrm>
          <a:prstGeom prst="rect">
            <a:avLst/>
          </a:prstGeom>
          <a:noFill/>
        </p:spPr>
        <p:txBody>
          <a:bodyPr wrap="square" rtlCol="0">
            <a:spAutoFit/>
          </a:bodyPr>
          <a:lstStyle/>
          <a:p>
            <a:r>
              <a:rPr lang="en-US" sz="2800" dirty="0" smtClean="0"/>
              <a:t>Activities are relevant and interesting for all students</a:t>
            </a:r>
            <a:endParaRPr lang="en-US" sz="2800" dirty="0"/>
          </a:p>
        </p:txBody>
      </p:sp>
    </p:spTree>
    <p:extLst>
      <p:ext uri="{BB962C8B-B14F-4D97-AF65-F5344CB8AC3E}">
        <p14:creationId xmlns:p14="http://schemas.microsoft.com/office/powerpoint/2010/main" val="31963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fontScale="90000"/>
          </a:bodyPr>
          <a:lstStyle/>
          <a:p>
            <a:r>
              <a:rPr lang="en-US" dirty="0" smtClean="0">
                <a:solidFill>
                  <a:schemeClr val="bg1"/>
                </a:solidFill>
              </a:rPr>
              <a:t>2b. Establishing a Culture for Learning</a:t>
            </a:r>
            <a:endParaRPr lang="en-US" dirty="0">
              <a:solidFill>
                <a:schemeClr val="bg1"/>
              </a:solidFill>
            </a:endParaRPr>
          </a:p>
        </p:txBody>
      </p:sp>
      <p:sp>
        <p:nvSpPr>
          <p:cNvPr id="3" name="Content Placeholder 2"/>
          <p:cNvSpPr>
            <a:spLocks noGrp="1"/>
          </p:cNvSpPr>
          <p:nvPr>
            <p:ph idx="1"/>
          </p:nvPr>
        </p:nvSpPr>
        <p:spPr>
          <a:xfrm rot="21110786">
            <a:off x="457200" y="1828800"/>
            <a:ext cx="8229600" cy="4525963"/>
          </a:xfrm>
        </p:spPr>
        <p:txBody>
          <a:bodyPr>
            <a:normAutofit/>
          </a:bodyPr>
          <a:lstStyle/>
          <a:p>
            <a:pPr marL="0" indent="0">
              <a:buNone/>
            </a:pPr>
            <a:r>
              <a:rPr lang="en-US" sz="4400" dirty="0" smtClean="0"/>
              <a:t>In an NGSS-aligned classroom, an observer will find evidence for component 2b by noting the engagement of the teacher and the students in the activity.</a:t>
            </a:r>
            <a:endParaRPr lang="en-US" sz="4400" dirty="0"/>
          </a:p>
        </p:txBody>
      </p:sp>
    </p:spTree>
    <p:extLst>
      <p:ext uri="{BB962C8B-B14F-4D97-AF65-F5344CB8AC3E}">
        <p14:creationId xmlns:p14="http://schemas.microsoft.com/office/powerpoint/2010/main" val="4286955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1545</Words>
  <Application>Microsoft Office PowerPoint</Application>
  <PresentationFormat>On-screen Show (4:3)</PresentationFormat>
  <Paragraphs>127</Paragraphs>
  <Slides>21</Slides>
  <Notes>10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 The Informal Educator Science Hub  </vt:lpstr>
      <vt:lpstr>https://docs.google.com/forms/d/1uocntEv6GhVOogKNUCzXs7A_gD7GdXoLc7axVcIYCFc/viewform?c=0&amp;w=1&amp;usp=mail_form_link </vt:lpstr>
      <vt:lpstr>     Join professional list serves at http://www.coe.uky.edu/lists/kylists.php </vt:lpstr>
      <vt:lpstr>PowerPoint Presentation</vt:lpstr>
      <vt:lpstr>PowerPoint Presentation</vt:lpstr>
      <vt:lpstr>2b. Establishing a Culture for Learning</vt:lpstr>
      <vt:lpstr>2b. Establishing a Culture for Learning</vt:lpstr>
      <vt:lpstr>2e. Organizing Physical Space</vt:lpstr>
      <vt:lpstr>2e. Organizing Physical Space</vt:lpstr>
      <vt:lpstr>3b. Using Questioning and  Discussion Techniques</vt:lpstr>
      <vt:lpstr>3b. Using Questioning and Discussion Techniques</vt:lpstr>
      <vt:lpstr>3c. Engaging Students in Learning</vt:lpstr>
      <vt:lpstr>3c. Engaging Students in Learning</vt:lpstr>
      <vt:lpstr>3d. Providing Feedback</vt:lpstr>
      <vt:lpstr>3d. Providing Feedback</vt:lpstr>
      <vt:lpstr>PowerPoint Presentation</vt:lpstr>
      <vt:lpstr>PowerPoint Presentation</vt:lpstr>
      <vt:lpstr>PowerPoint Presentation</vt:lpstr>
      <vt:lpstr>PowerPoint Presentation</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Rhodes, Terry - Division of Program Standards</dc:creator>
  <cp:lastModifiedBy>dwaggon</cp:lastModifiedBy>
  <cp:revision>31</cp:revision>
  <dcterms:created xsi:type="dcterms:W3CDTF">2014-11-18T19:42:47Z</dcterms:created>
  <dcterms:modified xsi:type="dcterms:W3CDTF">2014-11-19T13:06:45Z</dcterms:modified>
</cp:coreProperties>
</file>