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9" r:id="rId3"/>
    <p:sldId id="261" r:id="rId4"/>
    <p:sldId id="262" r:id="rId5"/>
    <p:sldId id="263" r:id="rId6"/>
    <p:sldId id="269" r:id="rId7"/>
    <p:sldId id="276" r:id="rId8"/>
    <p:sldId id="274" r:id="rId9"/>
    <p:sldId id="270" r:id="rId10"/>
    <p:sldId id="271" r:id="rId11"/>
    <p:sldId id="272" r:id="rId12"/>
    <p:sldId id="266" r:id="rId13"/>
    <p:sldId id="275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C4C745-150A-418E-996F-F39CBEA4A69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5BE859-F0DE-4A91-A27F-5A4C91FF772A}">
      <dgm:prSet phldrT="[Text]"/>
      <dgm:spPr/>
      <dgm:t>
        <a:bodyPr/>
        <a:lstStyle/>
        <a:p>
          <a:r>
            <a:rPr lang="en-US" dirty="0" smtClean="0"/>
            <a:t>PGES framework</a:t>
          </a:r>
          <a:endParaRPr lang="en-US" dirty="0"/>
        </a:p>
      </dgm:t>
    </dgm:pt>
    <dgm:pt modelId="{52DFF759-34F3-4951-B28C-0AAA2743358E}" type="parTrans" cxnId="{AF1F713C-4F3F-424D-82FB-956C0A6E2DF7}">
      <dgm:prSet/>
      <dgm:spPr/>
      <dgm:t>
        <a:bodyPr/>
        <a:lstStyle/>
        <a:p>
          <a:endParaRPr lang="en-US"/>
        </a:p>
      </dgm:t>
    </dgm:pt>
    <dgm:pt modelId="{62E5D1E6-E865-4809-B791-89DE01A7D454}" type="sibTrans" cxnId="{AF1F713C-4F3F-424D-82FB-956C0A6E2DF7}">
      <dgm:prSet/>
      <dgm:spPr/>
      <dgm:t>
        <a:bodyPr/>
        <a:lstStyle/>
        <a:p>
          <a:endParaRPr lang="en-US"/>
        </a:p>
      </dgm:t>
    </dgm:pt>
    <dgm:pt modelId="{0087C7A1-0AB4-4781-A710-1B8FB69E575F}">
      <dgm:prSet phldrT="[Text]"/>
      <dgm:spPr/>
      <dgm:t>
        <a:bodyPr/>
        <a:lstStyle/>
        <a:p>
          <a:r>
            <a:rPr lang="en-US" dirty="0" smtClean="0"/>
            <a:t>Observation &amp; peer observation</a:t>
          </a:r>
          <a:endParaRPr lang="en-US" dirty="0"/>
        </a:p>
      </dgm:t>
    </dgm:pt>
    <dgm:pt modelId="{2754999E-6CCA-494F-B6F9-8ADFE33C15C1}" type="parTrans" cxnId="{40A9293C-DCBD-463D-9F2A-8478083F6EE9}">
      <dgm:prSet/>
      <dgm:spPr/>
      <dgm:t>
        <a:bodyPr/>
        <a:lstStyle/>
        <a:p>
          <a:endParaRPr lang="en-US" dirty="0"/>
        </a:p>
      </dgm:t>
    </dgm:pt>
    <dgm:pt modelId="{4836A155-848A-43F6-8DB8-6D008CA7CAA8}" type="sibTrans" cxnId="{40A9293C-DCBD-463D-9F2A-8478083F6EE9}">
      <dgm:prSet/>
      <dgm:spPr/>
      <dgm:t>
        <a:bodyPr/>
        <a:lstStyle/>
        <a:p>
          <a:endParaRPr lang="en-US"/>
        </a:p>
      </dgm:t>
    </dgm:pt>
    <dgm:pt modelId="{2D93CBFA-6C4A-476C-9F4D-4F32FB44B4C7}">
      <dgm:prSet phldrT="[Text]"/>
      <dgm:spPr/>
      <dgm:t>
        <a:bodyPr/>
        <a:lstStyle/>
        <a:p>
          <a:r>
            <a:rPr lang="en-US" dirty="0" smtClean="0"/>
            <a:t>Professional Growth</a:t>
          </a:r>
        </a:p>
      </dgm:t>
    </dgm:pt>
    <dgm:pt modelId="{187AFC03-5518-458B-B2FD-AA2DDFC3663B}" type="parTrans" cxnId="{8AC80DBE-6928-40F1-8F95-0981B6ADF1EA}">
      <dgm:prSet/>
      <dgm:spPr/>
      <dgm:t>
        <a:bodyPr/>
        <a:lstStyle/>
        <a:p>
          <a:endParaRPr lang="en-US" dirty="0"/>
        </a:p>
      </dgm:t>
    </dgm:pt>
    <dgm:pt modelId="{ED1E9936-CE8E-4424-824D-A7B8EE250B59}" type="sibTrans" cxnId="{8AC80DBE-6928-40F1-8F95-0981B6ADF1EA}">
      <dgm:prSet/>
      <dgm:spPr/>
      <dgm:t>
        <a:bodyPr/>
        <a:lstStyle/>
        <a:p>
          <a:endParaRPr lang="en-US"/>
        </a:p>
      </dgm:t>
    </dgm:pt>
    <dgm:pt modelId="{3EA46B1E-B4F9-4A22-BC81-F19FAD315992}">
      <dgm:prSet phldrT="[Text]"/>
      <dgm:spPr/>
      <dgm:t>
        <a:bodyPr/>
        <a:lstStyle/>
        <a:p>
          <a:r>
            <a:rPr lang="en-US" dirty="0" smtClean="0"/>
            <a:t>Self Reflection</a:t>
          </a:r>
          <a:endParaRPr lang="en-US" dirty="0"/>
        </a:p>
      </dgm:t>
    </dgm:pt>
    <dgm:pt modelId="{38B3642D-2418-482E-8D7C-F8971B2F84FD}" type="parTrans" cxnId="{13107AF8-0D0F-4E4B-AAAE-17D0AF87FA16}">
      <dgm:prSet/>
      <dgm:spPr/>
      <dgm:t>
        <a:bodyPr/>
        <a:lstStyle/>
        <a:p>
          <a:endParaRPr lang="en-US" dirty="0"/>
        </a:p>
      </dgm:t>
    </dgm:pt>
    <dgm:pt modelId="{5F624BC5-C0B0-427D-82BE-D328815A4374}" type="sibTrans" cxnId="{13107AF8-0D0F-4E4B-AAAE-17D0AF87FA16}">
      <dgm:prSet/>
      <dgm:spPr/>
      <dgm:t>
        <a:bodyPr/>
        <a:lstStyle/>
        <a:p>
          <a:endParaRPr lang="en-US"/>
        </a:p>
      </dgm:t>
    </dgm:pt>
    <dgm:pt modelId="{427EFEB7-B49B-454C-BA99-09239E619F3F}">
      <dgm:prSet/>
      <dgm:spPr/>
      <dgm:t>
        <a:bodyPr/>
        <a:lstStyle/>
        <a:p>
          <a:r>
            <a:rPr lang="en-US" dirty="0" smtClean="0"/>
            <a:t>Student Voice</a:t>
          </a:r>
          <a:endParaRPr lang="en-US" dirty="0"/>
        </a:p>
      </dgm:t>
    </dgm:pt>
    <dgm:pt modelId="{383C05C2-4A83-43AC-99DE-993276AE0028}" type="parTrans" cxnId="{77CF5715-1FE0-4A49-87EC-4FDDD5D98FC8}">
      <dgm:prSet/>
      <dgm:spPr/>
      <dgm:t>
        <a:bodyPr/>
        <a:lstStyle/>
        <a:p>
          <a:endParaRPr lang="en-US" dirty="0"/>
        </a:p>
      </dgm:t>
    </dgm:pt>
    <dgm:pt modelId="{003D2372-D0F2-43D5-9FF6-1F872C44E2CF}" type="sibTrans" cxnId="{77CF5715-1FE0-4A49-87EC-4FDDD5D98FC8}">
      <dgm:prSet/>
      <dgm:spPr/>
      <dgm:t>
        <a:bodyPr/>
        <a:lstStyle/>
        <a:p>
          <a:endParaRPr lang="en-US"/>
        </a:p>
      </dgm:t>
    </dgm:pt>
    <dgm:pt modelId="{CC942745-6097-4385-8596-8D4641F92D8A}">
      <dgm:prSet/>
      <dgm:spPr/>
      <dgm:t>
        <a:bodyPr/>
        <a:lstStyle/>
        <a:p>
          <a:r>
            <a:rPr lang="en-US" dirty="0" smtClean="0"/>
            <a:t>Student Growth </a:t>
          </a:r>
          <a:endParaRPr lang="en-US" dirty="0"/>
        </a:p>
      </dgm:t>
    </dgm:pt>
    <dgm:pt modelId="{01E084EC-2F42-453E-B868-1A2E9CF49BE4}" type="parTrans" cxnId="{42AF6922-FB15-4EBC-9DF4-B86E6FB71A10}">
      <dgm:prSet/>
      <dgm:spPr/>
      <dgm:t>
        <a:bodyPr/>
        <a:lstStyle/>
        <a:p>
          <a:endParaRPr lang="en-US" dirty="0"/>
        </a:p>
      </dgm:t>
    </dgm:pt>
    <dgm:pt modelId="{E9262C42-D600-4979-A944-54ED858AD9A9}" type="sibTrans" cxnId="{42AF6922-FB15-4EBC-9DF4-B86E6FB71A10}">
      <dgm:prSet/>
      <dgm:spPr/>
      <dgm:t>
        <a:bodyPr/>
        <a:lstStyle/>
        <a:p>
          <a:endParaRPr lang="en-US"/>
        </a:p>
      </dgm:t>
    </dgm:pt>
    <dgm:pt modelId="{43BB9B21-8342-4599-80DF-190E17C00C21}" type="pres">
      <dgm:prSet presAssocID="{4DC4C745-150A-418E-996F-F39CBEA4A69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E68731-7FE2-4E07-A543-C116BC39975F}" type="pres">
      <dgm:prSet presAssocID="{C05BE859-F0DE-4A91-A27F-5A4C91FF772A}" presName="root1" presStyleCnt="0"/>
      <dgm:spPr/>
    </dgm:pt>
    <dgm:pt modelId="{1BC06A3C-6458-4643-88F2-740EDBCABC08}" type="pres">
      <dgm:prSet presAssocID="{C05BE859-F0DE-4A91-A27F-5A4C91FF772A}" presName="LevelOneTextNode" presStyleLbl="node0" presStyleIdx="0" presStyleCnt="1" custAng="5400000" custScaleY="33017" custLinFactNeighborX="-34883" custLinFactNeighborY="-3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703E45-7396-457F-B0ED-31FBDF7B125C}" type="pres">
      <dgm:prSet presAssocID="{C05BE859-F0DE-4A91-A27F-5A4C91FF772A}" presName="level2hierChild" presStyleCnt="0"/>
      <dgm:spPr/>
    </dgm:pt>
    <dgm:pt modelId="{5EC57C5C-011B-4019-A970-2EF6E9FE8974}" type="pres">
      <dgm:prSet presAssocID="{2754999E-6CCA-494F-B6F9-8ADFE33C15C1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2E8B4E04-3922-40EA-B0EE-DBD8280576C4}" type="pres">
      <dgm:prSet presAssocID="{2754999E-6CCA-494F-B6F9-8ADFE33C15C1}" presName="connTx" presStyleLbl="parChTrans1D2" presStyleIdx="0" presStyleCnt="5"/>
      <dgm:spPr/>
      <dgm:t>
        <a:bodyPr/>
        <a:lstStyle/>
        <a:p>
          <a:endParaRPr lang="en-US"/>
        </a:p>
      </dgm:t>
    </dgm:pt>
    <dgm:pt modelId="{AA9352E1-5D1C-47EA-BBB2-881744973528}" type="pres">
      <dgm:prSet presAssocID="{0087C7A1-0AB4-4781-A710-1B8FB69E575F}" presName="root2" presStyleCnt="0"/>
      <dgm:spPr/>
    </dgm:pt>
    <dgm:pt modelId="{F43AC85B-32D9-4A9E-9AE6-2FCEAA3631D2}" type="pres">
      <dgm:prSet presAssocID="{0087C7A1-0AB4-4781-A710-1B8FB69E575F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8A491C-27FF-4D40-95DF-B440257CD7E4}" type="pres">
      <dgm:prSet presAssocID="{0087C7A1-0AB4-4781-A710-1B8FB69E575F}" presName="level3hierChild" presStyleCnt="0"/>
      <dgm:spPr/>
    </dgm:pt>
    <dgm:pt modelId="{2434DE46-D191-46A1-AFA9-6A5D6C04EA88}" type="pres">
      <dgm:prSet presAssocID="{187AFC03-5518-458B-B2FD-AA2DDFC3663B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E93D0859-6E28-4F69-9D2E-3A844B8EB6DB}" type="pres">
      <dgm:prSet presAssocID="{187AFC03-5518-458B-B2FD-AA2DDFC3663B}" presName="connTx" presStyleLbl="parChTrans1D2" presStyleIdx="1" presStyleCnt="5"/>
      <dgm:spPr/>
      <dgm:t>
        <a:bodyPr/>
        <a:lstStyle/>
        <a:p>
          <a:endParaRPr lang="en-US"/>
        </a:p>
      </dgm:t>
    </dgm:pt>
    <dgm:pt modelId="{63A98ED1-AE72-4D7E-963A-E3D8F2F87844}" type="pres">
      <dgm:prSet presAssocID="{2D93CBFA-6C4A-476C-9F4D-4F32FB44B4C7}" presName="root2" presStyleCnt="0"/>
      <dgm:spPr/>
    </dgm:pt>
    <dgm:pt modelId="{18B4AFB2-6E16-47C5-BF8E-7881F0DA9807}" type="pres">
      <dgm:prSet presAssocID="{2D93CBFA-6C4A-476C-9F4D-4F32FB44B4C7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6B489C-5C8B-4EE9-9296-E9D259042AE7}" type="pres">
      <dgm:prSet presAssocID="{2D93CBFA-6C4A-476C-9F4D-4F32FB44B4C7}" presName="level3hierChild" presStyleCnt="0"/>
      <dgm:spPr/>
    </dgm:pt>
    <dgm:pt modelId="{45F4C7A5-95D6-4F5C-9443-789AEC58FBAC}" type="pres">
      <dgm:prSet presAssocID="{38B3642D-2418-482E-8D7C-F8971B2F84FD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75C5F192-2533-4554-AE3C-9ECEEEBB84A2}" type="pres">
      <dgm:prSet presAssocID="{38B3642D-2418-482E-8D7C-F8971B2F84FD}" presName="connTx" presStyleLbl="parChTrans1D2" presStyleIdx="2" presStyleCnt="5"/>
      <dgm:spPr/>
      <dgm:t>
        <a:bodyPr/>
        <a:lstStyle/>
        <a:p>
          <a:endParaRPr lang="en-US"/>
        </a:p>
      </dgm:t>
    </dgm:pt>
    <dgm:pt modelId="{3DED7BC6-A199-45A7-B03D-4837C4C5C0B8}" type="pres">
      <dgm:prSet presAssocID="{3EA46B1E-B4F9-4A22-BC81-F19FAD315992}" presName="root2" presStyleCnt="0"/>
      <dgm:spPr/>
    </dgm:pt>
    <dgm:pt modelId="{82E60519-F27F-4F4D-9E18-906271A88F4E}" type="pres">
      <dgm:prSet presAssocID="{3EA46B1E-B4F9-4A22-BC81-F19FAD315992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BF207A-672B-441A-974D-02518E22836A}" type="pres">
      <dgm:prSet presAssocID="{3EA46B1E-B4F9-4A22-BC81-F19FAD315992}" presName="level3hierChild" presStyleCnt="0"/>
      <dgm:spPr/>
    </dgm:pt>
    <dgm:pt modelId="{A1967EAB-34EA-4AB5-B7D9-97817ED9DF3F}" type="pres">
      <dgm:prSet presAssocID="{383C05C2-4A83-43AC-99DE-993276AE0028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E60814E8-6EDD-4358-BBA7-17D232F2F837}" type="pres">
      <dgm:prSet presAssocID="{383C05C2-4A83-43AC-99DE-993276AE0028}" presName="connTx" presStyleLbl="parChTrans1D2" presStyleIdx="3" presStyleCnt="5"/>
      <dgm:spPr/>
      <dgm:t>
        <a:bodyPr/>
        <a:lstStyle/>
        <a:p>
          <a:endParaRPr lang="en-US"/>
        </a:p>
      </dgm:t>
    </dgm:pt>
    <dgm:pt modelId="{94D326D9-6CC1-47BB-AA1F-6F2C75538439}" type="pres">
      <dgm:prSet presAssocID="{427EFEB7-B49B-454C-BA99-09239E619F3F}" presName="root2" presStyleCnt="0"/>
      <dgm:spPr/>
    </dgm:pt>
    <dgm:pt modelId="{52FD922E-E517-490B-B8B4-EF3FBFF2855F}" type="pres">
      <dgm:prSet presAssocID="{427EFEB7-B49B-454C-BA99-09239E619F3F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BEC4E2-E4E0-4546-8164-8E11273C8CD4}" type="pres">
      <dgm:prSet presAssocID="{427EFEB7-B49B-454C-BA99-09239E619F3F}" presName="level3hierChild" presStyleCnt="0"/>
      <dgm:spPr/>
    </dgm:pt>
    <dgm:pt modelId="{1F78CBDC-C21F-4FDE-AEB6-BBDC72E275FA}" type="pres">
      <dgm:prSet presAssocID="{01E084EC-2F42-453E-B868-1A2E9CF49BE4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FB8785B-FCA0-4296-9182-71F14F004CE3}" type="pres">
      <dgm:prSet presAssocID="{01E084EC-2F42-453E-B868-1A2E9CF49BE4}" presName="connTx" presStyleLbl="parChTrans1D2" presStyleIdx="4" presStyleCnt="5"/>
      <dgm:spPr/>
      <dgm:t>
        <a:bodyPr/>
        <a:lstStyle/>
        <a:p>
          <a:endParaRPr lang="en-US"/>
        </a:p>
      </dgm:t>
    </dgm:pt>
    <dgm:pt modelId="{C8CBA2CD-DD86-489C-957E-843C05702565}" type="pres">
      <dgm:prSet presAssocID="{CC942745-6097-4385-8596-8D4641F92D8A}" presName="root2" presStyleCnt="0"/>
      <dgm:spPr/>
    </dgm:pt>
    <dgm:pt modelId="{B9931A8E-8DB3-4C54-8C76-E8C9B23E8E87}" type="pres">
      <dgm:prSet presAssocID="{CC942745-6097-4385-8596-8D4641F92D8A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D99900-7628-42A1-9907-B381AF620401}" type="pres">
      <dgm:prSet presAssocID="{CC942745-6097-4385-8596-8D4641F92D8A}" presName="level3hierChild" presStyleCnt="0"/>
      <dgm:spPr/>
    </dgm:pt>
  </dgm:ptLst>
  <dgm:cxnLst>
    <dgm:cxn modelId="{E4E3883C-3A1E-4DD7-9C2C-664CDA100590}" type="presOf" srcId="{38B3642D-2418-482E-8D7C-F8971B2F84FD}" destId="{75C5F192-2533-4554-AE3C-9ECEEEBB84A2}" srcOrd="1" destOrd="0" presId="urn:microsoft.com/office/officeart/2008/layout/HorizontalMultiLevelHierarchy"/>
    <dgm:cxn modelId="{40A9293C-DCBD-463D-9F2A-8478083F6EE9}" srcId="{C05BE859-F0DE-4A91-A27F-5A4C91FF772A}" destId="{0087C7A1-0AB4-4781-A710-1B8FB69E575F}" srcOrd="0" destOrd="0" parTransId="{2754999E-6CCA-494F-B6F9-8ADFE33C15C1}" sibTransId="{4836A155-848A-43F6-8DB8-6D008CA7CAA8}"/>
    <dgm:cxn modelId="{0769D9B5-1A3F-44AD-8645-6B1E2DFEED44}" type="presOf" srcId="{CC942745-6097-4385-8596-8D4641F92D8A}" destId="{B9931A8E-8DB3-4C54-8C76-E8C9B23E8E87}" srcOrd="0" destOrd="0" presId="urn:microsoft.com/office/officeart/2008/layout/HorizontalMultiLevelHierarchy"/>
    <dgm:cxn modelId="{56A93EE7-4953-49D7-9469-B15FF8B41020}" type="presOf" srcId="{427EFEB7-B49B-454C-BA99-09239E619F3F}" destId="{52FD922E-E517-490B-B8B4-EF3FBFF2855F}" srcOrd="0" destOrd="0" presId="urn:microsoft.com/office/officeart/2008/layout/HorizontalMultiLevelHierarchy"/>
    <dgm:cxn modelId="{EE5928C9-924C-428A-9963-CB0BFBEA3CA3}" type="presOf" srcId="{01E084EC-2F42-453E-B868-1A2E9CF49BE4}" destId="{EFB8785B-FCA0-4296-9182-71F14F004CE3}" srcOrd="1" destOrd="0" presId="urn:microsoft.com/office/officeart/2008/layout/HorizontalMultiLevelHierarchy"/>
    <dgm:cxn modelId="{A087A616-4F5E-4C6B-91E0-AFFEDAB4FAE9}" type="presOf" srcId="{3EA46B1E-B4F9-4A22-BC81-F19FAD315992}" destId="{82E60519-F27F-4F4D-9E18-906271A88F4E}" srcOrd="0" destOrd="0" presId="urn:microsoft.com/office/officeart/2008/layout/HorizontalMultiLevelHierarchy"/>
    <dgm:cxn modelId="{9A4CEFFE-8F2C-4959-B107-612331FF4042}" type="presOf" srcId="{2D93CBFA-6C4A-476C-9F4D-4F32FB44B4C7}" destId="{18B4AFB2-6E16-47C5-BF8E-7881F0DA9807}" srcOrd="0" destOrd="0" presId="urn:microsoft.com/office/officeart/2008/layout/HorizontalMultiLevelHierarchy"/>
    <dgm:cxn modelId="{2E819240-22D5-4093-AD2E-143A63A426D1}" type="presOf" srcId="{187AFC03-5518-458B-B2FD-AA2DDFC3663B}" destId="{2434DE46-D191-46A1-AFA9-6A5D6C04EA88}" srcOrd="0" destOrd="0" presId="urn:microsoft.com/office/officeart/2008/layout/HorizontalMultiLevelHierarchy"/>
    <dgm:cxn modelId="{42AF6922-FB15-4EBC-9DF4-B86E6FB71A10}" srcId="{C05BE859-F0DE-4A91-A27F-5A4C91FF772A}" destId="{CC942745-6097-4385-8596-8D4641F92D8A}" srcOrd="4" destOrd="0" parTransId="{01E084EC-2F42-453E-B868-1A2E9CF49BE4}" sibTransId="{E9262C42-D600-4979-A944-54ED858AD9A9}"/>
    <dgm:cxn modelId="{F1A04EB3-A99F-46B9-9AA7-DA820C4E3BCC}" type="presOf" srcId="{187AFC03-5518-458B-B2FD-AA2DDFC3663B}" destId="{E93D0859-6E28-4F69-9D2E-3A844B8EB6DB}" srcOrd="1" destOrd="0" presId="urn:microsoft.com/office/officeart/2008/layout/HorizontalMultiLevelHierarchy"/>
    <dgm:cxn modelId="{B79C8E5F-89E3-4805-83C6-3D3DB4EAE1E7}" type="presOf" srcId="{383C05C2-4A83-43AC-99DE-993276AE0028}" destId="{A1967EAB-34EA-4AB5-B7D9-97817ED9DF3F}" srcOrd="0" destOrd="0" presId="urn:microsoft.com/office/officeart/2008/layout/HorizontalMultiLevelHierarchy"/>
    <dgm:cxn modelId="{EE1BD8D8-3456-4F46-B032-94BC109F0B75}" type="presOf" srcId="{38B3642D-2418-482E-8D7C-F8971B2F84FD}" destId="{45F4C7A5-95D6-4F5C-9443-789AEC58FBAC}" srcOrd="0" destOrd="0" presId="urn:microsoft.com/office/officeart/2008/layout/HorizontalMultiLevelHierarchy"/>
    <dgm:cxn modelId="{4BAEA89A-B47B-45E0-B0DF-95FF4DFA435E}" type="presOf" srcId="{383C05C2-4A83-43AC-99DE-993276AE0028}" destId="{E60814E8-6EDD-4358-BBA7-17D232F2F837}" srcOrd="1" destOrd="0" presId="urn:microsoft.com/office/officeart/2008/layout/HorizontalMultiLevelHierarchy"/>
    <dgm:cxn modelId="{C6249A01-BEA3-41FE-A9CB-D8C8D18E3B60}" type="presOf" srcId="{C05BE859-F0DE-4A91-A27F-5A4C91FF772A}" destId="{1BC06A3C-6458-4643-88F2-740EDBCABC08}" srcOrd="0" destOrd="0" presId="urn:microsoft.com/office/officeart/2008/layout/HorizontalMultiLevelHierarchy"/>
    <dgm:cxn modelId="{AF1F713C-4F3F-424D-82FB-956C0A6E2DF7}" srcId="{4DC4C745-150A-418E-996F-F39CBEA4A693}" destId="{C05BE859-F0DE-4A91-A27F-5A4C91FF772A}" srcOrd="0" destOrd="0" parTransId="{52DFF759-34F3-4951-B28C-0AAA2743358E}" sibTransId="{62E5D1E6-E865-4809-B791-89DE01A7D454}"/>
    <dgm:cxn modelId="{13107AF8-0D0F-4E4B-AAAE-17D0AF87FA16}" srcId="{C05BE859-F0DE-4A91-A27F-5A4C91FF772A}" destId="{3EA46B1E-B4F9-4A22-BC81-F19FAD315992}" srcOrd="2" destOrd="0" parTransId="{38B3642D-2418-482E-8D7C-F8971B2F84FD}" sibTransId="{5F624BC5-C0B0-427D-82BE-D328815A4374}"/>
    <dgm:cxn modelId="{4888F4E9-2179-448E-86D2-B54C5425E70D}" type="presOf" srcId="{0087C7A1-0AB4-4781-A710-1B8FB69E575F}" destId="{F43AC85B-32D9-4A9E-9AE6-2FCEAA3631D2}" srcOrd="0" destOrd="0" presId="urn:microsoft.com/office/officeart/2008/layout/HorizontalMultiLevelHierarchy"/>
    <dgm:cxn modelId="{F7EEE5E0-C7DD-4027-A5F5-58AFC388C2F0}" type="presOf" srcId="{2754999E-6CCA-494F-B6F9-8ADFE33C15C1}" destId="{5EC57C5C-011B-4019-A970-2EF6E9FE8974}" srcOrd="0" destOrd="0" presId="urn:microsoft.com/office/officeart/2008/layout/HorizontalMultiLevelHierarchy"/>
    <dgm:cxn modelId="{8AC80DBE-6928-40F1-8F95-0981B6ADF1EA}" srcId="{C05BE859-F0DE-4A91-A27F-5A4C91FF772A}" destId="{2D93CBFA-6C4A-476C-9F4D-4F32FB44B4C7}" srcOrd="1" destOrd="0" parTransId="{187AFC03-5518-458B-B2FD-AA2DDFC3663B}" sibTransId="{ED1E9936-CE8E-4424-824D-A7B8EE250B59}"/>
    <dgm:cxn modelId="{84F2D9EB-AF93-4F35-AACB-2833ACDBF8BF}" type="presOf" srcId="{2754999E-6CCA-494F-B6F9-8ADFE33C15C1}" destId="{2E8B4E04-3922-40EA-B0EE-DBD8280576C4}" srcOrd="1" destOrd="0" presId="urn:microsoft.com/office/officeart/2008/layout/HorizontalMultiLevelHierarchy"/>
    <dgm:cxn modelId="{68C03A33-AE53-459F-856C-E320AB185BEE}" type="presOf" srcId="{01E084EC-2F42-453E-B868-1A2E9CF49BE4}" destId="{1F78CBDC-C21F-4FDE-AEB6-BBDC72E275FA}" srcOrd="0" destOrd="0" presId="urn:microsoft.com/office/officeart/2008/layout/HorizontalMultiLevelHierarchy"/>
    <dgm:cxn modelId="{77CF5715-1FE0-4A49-87EC-4FDDD5D98FC8}" srcId="{C05BE859-F0DE-4A91-A27F-5A4C91FF772A}" destId="{427EFEB7-B49B-454C-BA99-09239E619F3F}" srcOrd="3" destOrd="0" parTransId="{383C05C2-4A83-43AC-99DE-993276AE0028}" sibTransId="{003D2372-D0F2-43D5-9FF6-1F872C44E2CF}"/>
    <dgm:cxn modelId="{2D35B2E2-0E24-4D39-9549-3C0B8F3015A6}" type="presOf" srcId="{4DC4C745-150A-418E-996F-F39CBEA4A693}" destId="{43BB9B21-8342-4599-80DF-190E17C00C21}" srcOrd="0" destOrd="0" presId="urn:microsoft.com/office/officeart/2008/layout/HorizontalMultiLevelHierarchy"/>
    <dgm:cxn modelId="{53B4CCF2-AF5D-4CFA-992A-E52A6FD6E4EB}" type="presParOf" srcId="{43BB9B21-8342-4599-80DF-190E17C00C21}" destId="{21E68731-7FE2-4E07-A543-C116BC39975F}" srcOrd="0" destOrd="0" presId="urn:microsoft.com/office/officeart/2008/layout/HorizontalMultiLevelHierarchy"/>
    <dgm:cxn modelId="{9678B1F5-565D-4562-9027-EC97B0CB40DB}" type="presParOf" srcId="{21E68731-7FE2-4E07-A543-C116BC39975F}" destId="{1BC06A3C-6458-4643-88F2-740EDBCABC08}" srcOrd="0" destOrd="0" presId="urn:microsoft.com/office/officeart/2008/layout/HorizontalMultiLevelHierarchy"/>
    <dgm:cxn modelId="{6F8EAE6A-7657-4BFA-ADE2-E3E5C0EBEF5C}" type="presParOf" srcId="{21E68731-7FE2-4E07-A543-C116BC39975F}" destId="{FC703E45-7396-457F-B0ED-31FBDF7B125C}" srcOrd="1" destOrd="0" presId="urn:microsoft.com/office/officeart/2008/layout/HorizontalMultiLevelHierarchy"/>
    <dgm:cxn modelId="{EA9717E5-D318-469D-A828-3E9B0B4BB0F9}" type="presParOf" srcId="{FC703E45-7396-457F-B0ED-31FBDF7B125C}" destId="{5EC57C5C-011B-4019-A970-2EF6E9FE8974}" srcOrd="0" destOrd="0" presId="urn:microsoft.com/office/officeart/2008/layout/HorizontalMultiLevelHierarchy"/>
    <dgm:cxn modelId="{16BE327C-E2F8-4F09-BB82-5D2ABF291B2E}" type="presParOf" srcId="{5EC57C5C-011B-4019-A970-2EF6E9FE8974}" destId="{2E8B4E04-3922-40EA-B0EE-DBD8280576C4}" srcOrd="0" destOrd="0" presId="urn:microsoft.com/office/officeart/2008/layout/HorizontalMultiLevelHierarchy"/>
    <dgm:cxn modelId="{4BE36FED-3546-4B9E-8714-2647212CC3F3}" type="presParOf" srcId="{FC703E45-7396-457F-B0ED-31FBDF7B125C}" destId="{AA9352E1-5D1C-47EA-BBB2-881744973528}" srcOrd="1" destOrd="0" presId="urn:microsoft.com/office/officeart/2008/layout/HorizontalMultiLevelHierarchy"/>
    <dgm:cxn modelId="{68A0CDDF-D0F3-4195-A939-A9D8B34FE8A5}" type="presParOf" srcId="{AA9352E1-5D1C-47EA-BBB2-881744973528}" destId="{F43AC85B-32D9-4A9E-9AE6-2FCEAA3631D2}" srcOrd="0" destOrd="0" presId="urn:microsoft.com/office/officeart/2008/layout/HorizontalMultiLevelHierarchy"/>
    <dgm:cxn modelId="{7AFBF230-C842-4CF4-BDCF-4F538D13CDA9}" type="presParOf" srcId="{AA9352E1-5D1C-47EA-BBB2-881744973528}" destId="{5D8A491C-27FF-4D40-95DF-B440257CD7E4}" srcOrd="1" destOrd="0" presId="urn:microsoft.com/office/officeart/2008/layout/HorizontalMultiLevelHierarchy"/>
    <dgm:cxn modelId="{5625D5B0-429D-401D-95FA-AA59C6B5A31B}" type="presParOf" srcId="{FC703E45-7396-457F-B0ED-31FBDF7B125C}" destId="{2434DE46-D191-46A1-AFA9-6A5D6C04EA88}" srcOrd="2" destOrd="0" presId="urn:microsoft.com/office/officeart/2008/layout/HorizontalMultiLevelHierarchy"/>
    <dgm:cxn modelId="{8FFA6D6C-9952-42FB-886C-4691B25A5395}" type="presParOf" srcId="{2434DE46-D191-46A1-AFA9-6A5D6C04EA88}" destId="{E93D0859-6E28-4F69-9D2E-3A844B8EB6DB}" srcOrd="0" destOrd="0" presId="urn:microsoft.com/office/officeart/2008/layout/HorizontalMultiLevelHierarchy"/>
    <dgm:cxn modelId="{23ABFE68-B554-46AF-8399-09FDDD410E0C}" type="presParOf" srcId="{FC703E45-7396-457F-B0ED-31FBDF7B125C}" destId="{63A98ED1-AE72-4D7E-963A-E3D8F2F87844}" srcOrd="3" destOrd="0" presId="urn:microsoft.com/office/officeart/2008/layout/HorizontalMultiLevelHierarchy"/>
    <dgm:cxn modelId="{2679AFD3-CBAF-4C5E-9EDB-25F5428EB219}" type="presParOf" srcId="{63A98ED1-AE72-4D7E-963A-E3D8F2F87844}" destId="{18B4AFB2-6E16-47C5-BF8E-7881F0DA9807}" srcOrd="0" destOrd="0" presId="urn:microsoft.com/office/officeart/2008/layout/HorizontalMultiLevelHierarchy"/>
    <dgm:cxn modelId="{F8141D02-7096-4591-B53D-44798558DFA7}" type="presParOf" srcId="{63A98ED1-AE72-4D7E-963A-E3D8F2F87844}" destId="{CD6B489C-5C8B-4EE9-9296-E9D259042AE7}" srcOrd="1" destOrd="0" presId="urn:microsoft.com/office/officeart/2008/layout/HorizontalMultiLevelHierarchy"/>
    <dgm:cxn modelId="{CE20A2E9-C858-46B6-A032-77D4661EC1A3}" type="presParOf" srcId="{FC703E45-7396-457F-B0ED-31FBDF7B125C}" destId="{45F4C7A5-95D6-4F5C-9443-789AEC58FBAC}" srcOrd="4" destOrd="0" presId="urn:microsoft.com/office/officeart/2008/layout/HorizontalMultiLevelHierarchy"/>
    <dgm:cxn modelId="{B2C606A3-E152-450E-8049-7A66E7ABF969}" type="presParOf" srcId="{45F4C7A5-95D6-4F5C-9443-789AEC58FBAC}" destId="{75C5F192-2533-4554-AE3C-9ECEEEBB84A2}" srcOrd="0" destOrd="0" presId="urn:microsoft.com/office/officeart/2008/layout/HorizontalMultiLevelHierarchy"/>
    <dgm:cxn modelId="{0332451C-3A32-4FEB-9D2E-420B497BA24D}" type="presParOf" srcId="{FC703E45-7396-457F-B0ED-31FBDF7B125C}" destId="{3DED7BC6-A199-45A7-B03D-4837C4C5C0B8}" srcOrd="5" destOrd="0" presId="urn:microsoft.com/office/officeart/2008/layout/HorizontalMultiLevelHierarchy"/>
    <dgm:cxn modelId="{47F815ED-47CA-478E-A7B0-D58135911FDC}" type="presParOf" srcId="{3DED7BC6-A199-45A7-B03D-4837C4C5C0B8}" destId="{82E60519-F27F-4F4D-9E18-906271A88F4E}" srcOrd="0" destOrd="0" presId="urn:microsoft.com/office/officeart/2008/layout/HorizontalMultiLevelHierarchy"/>
    <dgm:cxn modelId="{C84091E5-07AE-4761-9B5A-044CE74F9789}" type="presParOf" srcId="{3DED7BC6-A199-45A7-B03D-4837C4C5C0B8}" destId="{01BF207A-672B-441A-974D-02518E22836A}" srcOrd="1" destOrd="0" presId="urn:microsoft.com/office/officeart/2008/layout/HorizontalMultiLevelHierarchy"/>
    <dgm:cxn modelId="{755F12BD-4913-46B4-AA69-1541D2879AAF}" type="presParOf" srcId="{FC703E45-7396-457F-B0ED-31FBDF7B125C}" destId="{A1967EAB-34EA-4AB5-B7D9-97817ED9DF3F}" srcOrd="6" destOrd="0" presId="urn:microsoft.com/office/officeart/2008/layout/HorizontalMultiLevelHierarchy"/>
    <dgm:cxn modelId="{F0FE2D5A-D56D-4D96-A1F8-30846D6E4036}" type="presParOf" srcId="{A1967EAB-34EA-4AB5-B7D9-97817ED9DF3F}" destId="{E60814E8-6EDD-4358-BBA7-17D232F2F837}" srcOrd="0" destOrd="0" presId="urn:microsoft.com/office/officeart/2008/layout/HorizontalMultiLevelHierarchy"/>
    <dgm:cxn modelId="{C61D953F-6403-4B2A-9A56-E5199BD75300}" type="presParOf" srcId="{FC703E45-7396-457F-B0ED-31FBDF7B125C}" destId="{94D326D9-6CC1-47BB-AA1F-6F2C75538439}" srcOrd="7" destOrd="0" presId="urn:microsoft.com/office/officeart/2008/layout/HorizontalMultiLevelHierarchy"/>
    <dgm:cxn modelId="{A4082D6C-045F-4510-809F-7AE45FB9DA32}" type="presParOf" srcId="{94D326D9-6CC1-47BB-AA1F-6F2C75538439}" destId="{52FD922E-E517-490B-B8B4-EF3FBFF2855F}" srcOrd="0" destOrd="0" presId="urn:microsoft.com/office/officeart/2008/layout/HorizontalMultiLevelHierarchy"/>
    <dgm:cxn modelId="{EDA4350A-52BF-4025-9B43-656ACCF80B8B}" type="presParOf" srcId="{94D326D9-6CC1-47BB-AA1F-6F2C75538439}" destId="{A8BEC4E2-E4E0-4546-8164-8E11273C8CD4}" srcOrd="1" destOrd="0" presId="urn:microsoft.com/office/officeart/2008/layout/HorizontalMultiLevelHierarchy"/>
    <dgm:cxn modelId="{321BFB36-34DC-431C-9F33-B29D3DF29943}" type="presParOf" srcId="{FC703E45-7396-457F-B0ED-31FBDF7B125C}" destId="{1F78CBDC-C21F-4FDE-AEB6-BBDC72E275FA}" srcOrd="8" destOrd="0" presId="urn:microsoft.com/office/officeart/2008/layout/HorizontalMultiLevelHierarchy"/>
    <dgm:cxn modelId="{F6CDC05C-6AF7-4169-B842-E2AFF4FE48D9}" type="presParOf" srcId="{1F78CBDC-C21F-4FDE-AEB6-BBDC72E275FA}" destId="{EFB8785B-FCA0-4296-9182-71F14F004CE3}" srcOrd="0" destOrd="0" presId="urn:microsoft.com/office/officeart/2008/layout/HorizontalMultiLevelHierarchy"/>
    <dgm:cxn modelId="{36F175C6-7ADE-4279-A274-9C965D50A937}" type="presParOf" srcId="{FC703E45-7396-457F-B0ED-31FBDF7B125C}" destId="{C8CBA2CD-DD86-489C-957E-843C05702565}" srcOrd="9" destOrd="0" presId="urn:microsoft.com/office/officeart/2008/layout/HorizontalMultiLevelHierarchy"/>
    <dgm:cxn modelId="{8A04486C-6CE7-4002-BDA4-AB8FD0D60BE2}" type="presParOf" srcId="{C8CBA2CD-DD86-489C-957E-843C05702565}" destId="{B9931A8E-8DB3-4C54-8C76-E8C9B23E8E87}" srcOrd="0" destOrd="0" presId="urn:microsoft.com/office/officeart/2008/layout/HorizontalMultiLevelHierarchy"/>
    <dgm:cxn modelId="{D81732F5-A2D1-4486-9BBB-29EE7FFDD8A4}" type="presParOf" srcId="{C8CBA2CD-DD86-489C-957E-843C05702565}" destId="{8DD99900-7628-42A1-9907-B381AF62040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8CBDC-C21F-4FDE-AEB6-BBDC72E275FA}">
      <dsp:nvSpPr>
        <dsp:cNvPr id="0" name=""/>
        <dsp:cNvSpPr/>
      </dsp:nvSpPr>
      <dsp:spPr>
        <a:xfrm>
          <a:off x="2744690" y="2250002"/>
          <a:ext cx="757763" cy="1898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8881" y="0"/>
              </a:lnTo>
              <a:lnTo>
                <a:pt x="378881" y="1898281"/>
              </a:lnTo>
              <a:lnTo>
                <a:pt x="757763" y="18982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3072473" y="3148044"/>
        <a:ext cx="102196" cy="102196"/>
      </dsp:txXfrm>
    </dsp:sp>
    <dsp:sp modelId="{A1967EAB-34EA-4AB5-B7D9-97817ED9DF3F}">
      <dsp:nvSpPr>
        <dsp:cNvPr id="0" name=""/>
        <dsp:cNvSpPr/>
      </dsp:nvSpPr>
      <dsp:spPr>
        <a:xfrm>
          <a:off x="2744690" y="2250002"/>
          <a:ext cx="757763" cy="955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78881" y="0"/>
              </a:lnTo>
              <a:lnTo>
                <a:pt x="378881" y="955629"/>
              </a:lnTo>
              <a:lnTo>
                <a:pt x="757763" y="9556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093082" y="2697327"/>
        <a:ext cx="60980" cy="60980"/>
      </dsp:txXfrm>
    </dsp:sp>
    <dsp:sp modelId="{45F4C7A5-95D6-4F5C-9443-789AEC58FBAC}">
      <dsp:nvSpPr>
        <dsp:cNvPr id="0" name=""/>
        <dsp:cNvSpPr/>
      </dsp:nvSpPr>
      <dsp:spPr>
        <a:xfrm>
          <a:off x="2744690" y="2204282"/>
          <a:ext cx="75776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8881" y="45720"/>
              </a:lnTo>
              <a:lnTo>
                <a:pt x="378881" y="58698"/>
              </a:lnTo>
              <a:lnTo>
                <a:pt x="757763" y="586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104625" y="2231055"/>
        <a:ext cx="37893" cy="37893"/>
      </dsp:txXfrm>
    </dsp:sp>
    <dsp:sp modelId="{2434DE46-D191-46A1-AFA9-6A5D6C04EA88}">
      <dsp:nvSpPr>
        <dsp:cNvPr id="0" name=""/>
        <dsp:cNvSpPr/>
      </dsp:nvSpPr>
      <dsp:spPr>
        <a:xfrm>
          <a:off x="2744690" y="1320330"/>
          <a:ext cx="757763" cy="929672"/>
        </a:xfrm>
        <a:custGeom>
          <a:avLst/>
          <a:gdLst/>
          <a:ahLst/>
          <a:cxnLst/>
          <a:rect l="0" t="0" r="0" b="0"/>
          <a:pathLst>
            <a:path>
              <a:moveTo>
                <a:pt x="0" y="929672"/>
              </a:moveTo>
              <a:lnTo>
                <a:pt x="378881" y="929672"/>
              </a:lnTo>
              <a:lnTo>
                <a:pt x="378881" y="0"/>
              </a:lnTo>
              <a:lnTo>
                <a:pt x="75776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093587" y="1755182"/>
        <a:ext cx="59968" cy="59968"/>
      </dsp:txXfrm>
    </dsp:sp>
    <dsp:sp modelId="{5EC57C5C-011B-4019-A970-2EF6E9FE8974}">
      <dsp:nvSpPr>
        <dsp:cNvPr id="0" name=""/>
        <dsp:cNvSpPr/>
      </dsp:nvSpPr>
      <dsp:spPr>
        <a:xfrm>
          <a:off x="2744690" y="377679"/>
          <a:ext cx="757763" cy="1872323"/>
        </a:xfrm>
        <a:custGeom>
          <a:avLst/>
          <a:gdLst/>
          <a:ahLst/>
          <a:cxnLst/>
          <a:rect l="0" t="0" r="0" b="0"/>
          <a:pathLst>
            <a:path>
              <a:moveTo>
                <a:pt x="0" y="1872323"/>
              </a:moveTo>
              <a:lnTo>
                <a:pt x="378881" y="1872323"/>
              </a:lnTo>
              <a:lnTo>
                <a:pt x="378881" y="0"/>
              </a:lnTo>
              <a:lnTo>
                <a:pt x="75776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3073075" y="1263344"/>
        <a:ext cx="100992" cy="100992"/>
      </dsp:txXfrm>
    </dsp:sp>
    <dsp:sp modelId="{1BC06A3C-6458-4643-88F2-740EDBCABC08}">
      <dsp:nvSpPr>
        <dsp:cNvPr id="0" name=""/>
        <dsp:cNvSpPr/>
      </dsp:nvSpPr>
      <dsp:spPr>
        <a:xfrm>
          <a:off x="1712398" y="1872942"/>
          <a:ext cx="1310463" cy="754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PGES framework</a:t>
          </a:r>
          <a:endParaRPr lang="en-US" sz="2200" kern="1200" dirty="0"/>
        </a:p>
      </dsp:txBody>
      <dsp:txXfrm>
        <a:off x="1712398" y="1872942"/>
        <a:ext cx="1310463" cy="754120"/>
      </dsp:txXfrm>
    </dsp:sp>
    <dsp:sp modelId="{F43AC85B-32D9-4A9E-9AE6-2FCEAA3631D2}">
      <dsp:nvSpPr>
        <dsp:cNvPr id="0" name=""/>
        <dsp:cNvSpPr/>
      </dsp:nvSpPr>
      <dsp:spPr>
        <a:xfrm>
          <a:off x="3502453" y="618"/>
          <a:ext cx="2473516" cy="754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Observation &amp; peer observation</a:t>
          </a:r>
          <a:endParaRPr lang="en-US" sz="2200" kern="1200" dirty="0"/>
        </a:p>
      </dsp:txBody>
      <dsp:txXfrm>
        <a:off x="3502453" y="618"/>
        <a:ext cx="2473516" cy="754120"/>
      </dsp:txXfrm>
    </dsp:sp>
    <dsp:sp modelId="{18B4AFB2-6E16-47C5-BF8E-7881F0DA9807}">
      <dsp:nvSpPr>
        <dsp:cNvPr id="0" name=""/>
        <dsp:cNvSpPr/>
      </dsp:nvSpPr>
      <dsp:spPr>
        <a:xfrm>
          <a:off x="3502453" y="943269"/>
          <a:ext cx="2473516" cy="754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Professional Growth</a:t>
          </a:r>
        </a:p>
      </dsp:txBody>
      <dsp:txXfrm>
        <a:off x="3502453" y="943269"/>
        <a:ext cx="2473516" cy="754120"/>
      </dsp:txXfrm>
    </dsp:sp>
    <dsp:sp modelId="{82E60519-F27F-4F4D-9E18-906271A88F4E}">
      <dsp:nvSpPr>
        <dsp:cNvPr id="0" name=""/>
        <dsp:cNvSpPr/>
      </dsp:nvSpPr>
      <dsp:spPr>
        <a:xfrm>
          <a:off x="3502453" y="1885921"/>
          <a:ext cx="2473516" cy="754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Self Reflection</a:t>
          </a:r>
          <a:endParaRPr lang="en-US" sz="2200" kern="1200" dirty="0"/>
        </a:p>
      </dsp:txBody>
      <dsp:txXfrm>
        <a:off x="3502453" y="1885921"/>
        <a:ext cx="2473516" cy="754120"/>
      </dsp:txXfrm>
    </dsp:sp>
    <dsp:sp modelId="{52FD922E-E517-490B-B8B4-EF3FBFF2855F}">
      <dsp:nvSpPr>
        <dsp:cNvPr id="0" name=""/>
        <dsp:cNvSpPr/>
      </dsp:nvSpPr>
      <dsp:spPr>
        <a:xfrm>
          <a:off x="3502453" y="2828572"/>
          <a:ext cx="2473516" cy="754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Student Voice</a:t>
          </a:r>
          <a:endParaRPr lang="en-US" sz="2200" kern="1200" dirty="0"/>
        </a:p>
      </dsp:txBody>
      <dsp:txXfrm>
        <a:off x="3502453" y="2828572"/>
        <a:ext cx="2473516" cy="754120"/>
      </dsp:txXfrm>
    </dsp:sp>
    <dsp:sp modelId="{B9931A8E-8DB3-4C54-8C76-E8C9B23E8E87}">
      <dsp:nvSpPr>
        <dsp:cNvPr id="0" name=""/>
        <dsp:cNvSpPr/>
      </dsp:nvSpPr>
      <dsp:spPr>
        <a:xfrm>
          <a:off x="3502453" y="3771223"/>
          <a:ext cx="2473516" cy="754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Student Growth </a:t>
          </a:r>
          <a:endParaRPr lang="en-US" sz="2200" kern="1200" dirty="0"/>
        </a:p>
      </dsp:txBody>
      <dsp:txXfrm>
        <a:off x="3502453" y="3771223"/>
        <a:ext cx="2473516" cy="754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3B690-6BD1-4095-82D8-49E6317C2EF6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62C1D-DAEE-4EFB-A3F6-C8ADD214F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6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B2658A-C8DE-4B6C-82BF-98434FEAFD7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475696-08E6-456B-B22F-C80457294DF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8D90DE-7618-4C83-BF58-ED6EE06B816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50964A-D4F7-411C-9C92-B3E24DF24AB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hape 15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Shape 153"/>
          <p:cNvSpPr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smtClean="0"/>
              <a:t>Student growth goals are intended to be about learning that endures.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3DCAAD-92A7-4398-AD8F-CF47B5B4B7A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7FBC53-0D44-4203-8876-F54939E8C2F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797CF0-EC65-44FC-89D5-9259105E656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7F92B3-9867-4644-9EFF-26A11A8A762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B88-884C-405D-9738-C6BB1A913FD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5432-2EFD-4A2D-93B0-A706B253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6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B88-884C-405D-9738-C6BB1A913FD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5432-2EFD-4A2D-93B0-A706B253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4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B88-884C-405D-9738-C6BB1A913FD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5432-2EFD-4A2D-93B0-A706B253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5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333302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B88-884C-405D-9738-C6BB1A913FD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5432-2EFD-4A2D-93B0-A706B253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5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B88-884C-405D-9738-C6BB1A913FD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5432-2EFD-4A2D-93B0-A706B253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B88-884C-405D-9738-C6BB1A913FD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5432-2EFD-4A2D-93B0-A706B253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3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B88-884C-405D-9738-C6BB1A913FD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5432-2EFD-4A2D-93B0-A706B253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3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B88-884C-405D-9738-C6BB1A913FD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5432-2EFD-4A2D-93B0-A706B253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B88-884C-405D-9738-C6BB1A913FD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5432-2EFD-4A2D-93B0-A706B253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7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B88-884C-405D-9738-C6BB1A913FD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5432-2EFD-4A2D-93B0-A706B253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3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27B88-884C-405D-9738-C6BB1A913FD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5432-2EFD-4A2D-93B0-A706B253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41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27B88-884C-405D-9738-C6BB1A913FD7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C5432-2EFD-4A2D-93B0-A706B253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0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.ky.gov/teachers/PGES/otherpages/Pages/OPGES-Observation.asp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.ky.gov/teachers/PGES/otherpages/Pages/OPGES-Observation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ucation.ky.gov/teachers/PGES/otherpages/Pages/OPGES-Peer-Observation.asp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ducation.ky.gov/teachers/PGES/otherpages/Documents/year%20at%20a%20glance%20OPGES%2014-15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ducation.ky.gov/teachers/PGES/otherpages/Pages/default.aspx" TargetMode="External"/><Relationship Id="rId2" Type="http://schemas.openxmlformats.org/officeDocument/2006/relationships/hyperlink" Target="http://education.ky.gov/teachers/PGES/otherpages/Pages/Kentucky-Framework-for-Teaching-Specialist-Frameworks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ducation.ky.gov/teachers/PGES/geninfo/Pages/default.asp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my.jacobs@education.ky.gov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Melody.cooper@education.ky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04800" y="838200"/>
            <a:ext cx="86868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 smtClean="0"/>
              <a:t>Professional Growth and Effectiveness System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571500" y="2971800"/>
            <a:ext cx="8001000" cy="1143000"/>
          </a:xfrm>
        </p:spPr>
        <p:txBody>
          <a:bodyPr/>
          <a:lstStyle/>
          <a:p>
            <a:pPr eaLnBrk="1" hangingPunct="1"/>
            <a:r>
              <a:rPr lang="en-US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OPGES </a:t>
            </a:r>
          </a:p>
        </p:txBody>
      </p:sp>
    </p:spTree>
    <p:extLst>
      <p:ext uri="{BB962C8B-B14F-4D97-AF65-F5344CB8AC3E}">
        <p14:creationId xmlns:p14="http://schemas.microsoft.com/office/powerpoint/2010/main" val="9868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792162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3800" b="1" u="sng" dirty="0" smtClean="0"/>
              <a:t>Variations for OPGES</a:t>
            </a:r>
            <a:r>
              <a:rPr lang="en-US" sz="3800" b="1" u="sng" dirty="0"/>
              <a:t> </a:t>
            </a:r>
            <a:r>
              <a:rPr lang="en-US" sz="3800" b="1" u="sng" dirty="0" smtClean="0"/>
              <a:t>observation/ site visit</a:t>
            </a:r>
            <a:endParaRPr lang="en-US" sz="3800" b="1" u="sng" dirty="0"/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5626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altLang="en-US" sz="3200" b="1" dirty="0" smtClean="0"/>
              <a:t>Primary evaluators will be ‘</a:t>
            </a:r>
            <a:r>
              <a:rPr lang="en-US" altLang="en-US" sz="3200" b="1" dirty="0" err="1" smtClean="0"/>
              <a:t>Teachscape</a:t>
            </a:r>
            <a:r>
              <a:rPr lang="en-US" altLang="en-US" sz="3200" b="1" dirty="0" smtClean="0"/>
              <a:t>’ certified</a:t>
            </a:r>
            <a:r>
              <a:rPr lang="en-US" altLang="en-US" sz="3200" dirty="0" smtClean="0"/>
              <a:t> and will complete district evaluation training</a:t>
            </a:r>
          </a:p>
          <a:p>
            <a:pPr marL="457200" lvl="1" indent="0">
              <a:buNone/>
            </a:pPr>
            <a:endParaRPr lang="en-US" altLang="en-US" sz="3200" dirty="0" smtClean="0"/>
          </a:p>
          <a:p>
            <a:pPr lvl="2"/>
            <a:r>
              <a:rPr lang="en-US" altLang="en-US" sz="3200" dirty="0" smtClean="0"/>
              <a:t>extra guidance on what OPGES observations look like </a:t>
            </a:r>
          </a:p>
          <a:p>
            <a:pPr marL="914400" lvl="2" indent="0">
              <a:buNone/>
            </a:pPr>
            <a:r>
              <a:rPr lang="en-US" altLang="en-US" sz="1500" dirty="0" smtClean="0">
                <a:hlinkClick r:id="rId3"/>
              </a:rPr>
              <a:t>http://education.ky.gov/teachers/PGES/otherpages/Pages/OPGES-Observation.aspx</a:t>
            </a:r>
            <a:endParaRPr lang="en-US" altLang="en-US" sz="1500" dirty="0" smtClean="0"/>
          </a:p>
          <a:p>
            <a:pPr marL="914400" lvl="2" indent="0">
              <a:buNone/>
            </a:pPr>
            <a:endParaRPr lang="en-US" altLang="en-US" sz="1500" dirty="0" smtClean="0"/>
          </a:p>
          <a:p>
            <a:pPr lvl="2"/>
            <a:r>
              <a:rPr lang="en-US" altLang="en-US" sz="3200" dirty="0" smtClean="0"/>
              <a:t>OPGES observation variation – 		       use specialist frameworks and discover what will be observed in pre-conferencing</a:t>
            </a:r>
          </a:p>
        </p:txBody>
      </p:sp>
    </p:spTree>
    <p:extLst>
      <p:ext uri="{BB962C8B-B14F-4D97-AF65-F5344CB8AC3E}">
        <p14:creationId xmlns:p14="http://schemas.microsoft.com/office/powerpoint/2010/main" val="128580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u="sng" dirty="0"/>
              <a:t>V</a:t>
            </a:r>
            <a:r>
              <a:rPr lang="en-US" b="1" u="sng" dirty="0" smtClean="0"/>
              <a:t>ariations for OPGES observation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304800" y="1274618"/>
            <a:ext cx="8229600" cy="543098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altLang="en-US" sz="3200" b="1" dirty="0" smtClean="0"/>
              <a:t>Peer Observer does not have to be in the ‘Other Professionals’ category.</a:t>
            </a:r>
          </a:p>
          <a:p>
            <a:pPr lvl="2"/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It is encouraged that ‘other professionals’ in the same building act as peer observers for each other if possible, or the peer may be a classroom teacher.</a:t>
            </a:r>
          </a:p>
          <a:p>
            <a:pPr lvl="2"/>
            <a:endParaRPr lang="en-US" altLang="en-US" sz="20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OPGES observation variation - use the specialist frameworks and will discover what will be observed in pre-conferencing with the ‘other professional’</a:t>
            </a:r>
          </a:p>
          <a:p>
            <a:pPr marL="914400" lvl="2" indent="0">
              <a:buNone/>
            </a:pPr>
            <a:endParaRPr lang="en-US" altLang="en-US" sz="20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xtra guidance on what OPGES  peer observations look like. </a:t>
            </a:r>
            <a:r>
              <a:rPr lang="en-US" altLang="en-US" sz="1300" dirty="0" smtClean="0">
                <a:latin typeface="Arial" pitchFamily="34" charset="0"/>
                <a:cs typeface="Arial" pitchFamily="34" charset="0"/>
                <a:hlinkClick r:id="rId3"/>
              </a:rPr>
              <a:t>http://education.ky.gov/teachers/PGES/otherpages/Pages/OPGES-Observation.aspx</a:t>
            </a:r>
            <a:endParaRPr lang="en-US" altLang="en-US" sz="1300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altLang="en-US" sz="13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Peer observers complete the 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  <a:hlinkClick r:id="rId4"/>
              </a:rPr>
              <a:t>KET Peer observation training</a:t>
            </a:r>
            <a:r>
              <a:rPr lang="en-US" alt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427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Timeline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15400" cy="5715000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5400" b="1" dirty="0"/>
              <a:t>OPGES pilot follows TPGES timelines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60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6000" b="1" dirty="0" smtClean="0"/>
              <a:t>Districts </a:t>
            </a:r>
            <a:r>
              <a:rPr lang="en-US" sz="6000" b="1" dirty="0"/>
              <a:t>determine due </a:t>
            </a:r>
            <a:r>
              <a:rPr lang="en-US" sz="6000" b="1" dirty="0" smtClean="0"/>
              <a:t>dates</a:t>
            </a:r>
          </a:p>
          <a:p>
            <a:pPr marL="0" indent="0">
              <a:lnSpc>
                <a:spcPct val="120000"/>
              </a:lnSpc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4300" b="1" dirty="0" smtClean="0"/>
              <a:t>Early school year:</a:t>
            </a:r>
          </a:p>
          <a:p>
            <a:r>
              <a:rPr lang="en-US" sz="4300" dirty="0" smtClean="0"/>
              <a:t>Complete self-reflection and PGP</a:t>
            </a:r>
          </a:p>
          <a:p>
            <a:r>
              <a:rPr lang="en-US" sz="4300" dirty="0" smtClean="0"/>
              <a:t>Begin to collect baseline data for SGG. Identify student needs to create SGG</a:t>
            </a:r>
          </a:p>
          <a:p>
            <a:pPr marL="57150" indent="0">
              <a:buNone/>
            </a:pPr>
            <a:r>
              <a:rPr lang="en-US" sz="4300" b="1" dirty="0" smtClean="0"/>
              <a:t>October:</a:t>
            </a:r>
          </a:p>
          <a:p>
            <a:pPr marL="514350" indent="-457200"/>
            <a:r>
              <a:rPr lang="en-US" sz="4300" dirty="0" smtClean="0"/>
              <a:t>Begin observation cycles. (Follow district cycle, 3-1 or 2-2.)</a:t>
            </a:r>
          </a:p>
          <a:p>
            <a:pPr marL="514350" indent="-457200"/>
            <a:r>
              <a:rPr lang="en-US" sz="4300" dirty="0" smtClean="0"/>
              <a:t>SGG may be due in some districts. Check the CEP schedule.</a:t>
            </a:r>
          </a:p>
          <a:p>
            <a:pPr marL="0" indent="0">
              <a:buNone/>
            </a:pPr>
            <a:r>
              <a:rPr lang="en-US" sz="4300" b="1" dirty="0"/>
              <a:t>November – March</a:t>
            </a:r>
          </a:p>
          <a:p>
            <a:r>
              <a:rPr lang="en-US" sz="4300" dirty="0"/>
              <a:t>Continue pre-conferences, observations, peer observations, post conferences.</a:t>
            </a:r>
          </a:p>
          <a:p>
            <a:r>
              <a:rPr lang="en-US" sz="4300" dirty="0"/>
              <a:t>Continue to self reflect and make adjustments if needed.</a:t>
            </a:r>
          </a:p>
          <a:p>
            <a:r>
              <a:rPr lang="en-US" sz="4300" dirty="0"/>
              <a:t>Continue to review SGG progress.</a:t>
            </a:r>
          </a:p>
          <a:p>
            <a:r>
              <a:rPr lang="en-US" sz="4300" dirty="0"/>
              <a:t>Complete Student voice survey</a:t>
            </a:r>
          </a:p>
          <a:p>
            <a:pPr lvl="1"/>
            <a:r>
              <a:rPr lang="en-US" sz="4300" dirty="0"/>
              <a:t>OPGES will complete  SV only in spring/ March window. </a:t>
            </a:r>
            <a:r>
              <a:rPr lang="en-US" sz="4300" dirty="0" smtClean="0"/>
              <a:t>(Will </a:t>
            </a:r>
            <a:r>
              <a:rPr lang="en-US" sz="4300" dirty="0"/>
              <a:t>not be in infinite campus.)</a:t>
            </a:r>
          </a:p>
          <a:p>
            <a:pPr marL="0" indent="0">
              <a:buNone/>
            </a:pPr>
            <a:r>
              <a:rPr lang="en-US" sz="4300" b="1" dirty="0"/>
              <a:t>April – May:</a:t>
            </a:r>
          </a:p>
          <a:p>
            <a:r>
              <a:rPr lang="en-US" sz="4300" dirty="0"/>
              <a:t>Complete summative observations.</a:t>
            </a:r>
          </a:p>
          <a:p>
            <a:r>
              <a:rPr lang="en-US" sz="4300" dirty="0"/>
              <a:t>Review SGG to see if goal was met. </a:t>
            </a:r>
          </a:p>
          <a:p>
            <a:r>
              <a:rPr lang="en-US" sz="4300" dirty="0"/>
              <a:t>Review PGP</a:t>
            </a:r>
          </a:p>
          <a:p>
            <a:pPr marL="514350" indent="-457200"/>
            <a:endParaRPr lang="en-US" sz="4300" dirty="0" smtClean="0"/>
          </a:p>
          <a:p>
            <a:pPr marL="514350" indent="-457200"/>
            <a:endParaRPr lang="en-US" sz="4300" dirty="0" smtClean="0"/>
          </a:p>
          <a:p>
            <a:pPr marL="457200" lvl="1" indent="0">
              <a:buNone/>
            </a:pPr>
            <a:r>
              <a:rPr lang="en-US" sz="4300" b="1" dirty="0">
                <a:hlinkClick r:id="rId2"/>
              </a:rPr>
              <a:t>http://education.ky.gov/teachers/PGES/otherpages/Documents/year%20at%20a%20glance%20OPGES%2014-15.docx</a:t>
            </a:r>
            <a:endParaRPr lang="en-US" sz="4300" b="1" dirty="0"/>
          </a:p>
          <a:p>
            <a:pPr marL="457200" lvl="1" indent="0">
              <a:buNone/>
            </a:pPr>
            <a:endParaRPr lang="en-US" sz="4300" b="1" dirty="0"/>
          </a:p>
          <a:p>
            <a:pPr marL="457200" lvl="1" indent="0">
              <a:buNone/>
            </a:pPr>
            <a:endParaRPr lang="en-US" sz="43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7058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OPGES 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OPGES Frameworks</a:t>
            </a:r>
          </a:p>
          <a:p>
            <a:pPr marL="0" indent="0">
              <a:buNone/>
            </a:pPr>
            <a:r>
              <a:rPr lang="en-US" sz="1600" dirty="0" smtClean="0">
                <a:hlinkClick r:id="rId2"/>
              </a:rPr>
              <a:t>http://education.ky.gov/teachers/PGES/otherpages/Pages/Kentucky-Framework-for-Teaching-Specialist-Frameworks.aspx</a:t>
            </a:r>
            <a:endParaRPr lang="en-US" sz="1600" dirty="0" smtClean="0"/>
          </a:p>
          <a:p>
            <a:endParaRPr lang="en-US" dirty="0" smtClean="0"/>
          </a:p>
          <a:p>
            <a:r>
              <a:rPr lang="en-US" dirty="0" smtClean="0"/>
              <a:t>OGPES homepage</a:t>
            </a:r>
            <a:endParaRPr lang="en-US" dirty="0"/>
          </a:p>
          <a:p>
            <a:pPr marL="0" indent="0">
              <a:buNone/>
            </a:pPr>
            <a:r>
              <a:rPr lang="en-US" sz="1800" dirty="0" smtClean="0">
                <a:hlinkClick r:id="rId3"/>
              </a:rPr>
              <a:t>http://education.ky.gov/teachers/PGES/otherpages/Pages/default.aspx</a:t>
            </a:r>
            <a:endParaRPr lang="en-US" sz="1800" dirty="0" smtClean="0"/>
          </a:p>
          <a:p>
            <a:endParaRPr lang="en-US" sz="1800" dirty="0"/>
          </a:p>
          <a:p>
            <a:r>
              <a:rPr lang="en-US" dirty="0" smtClean="0"/>
              <a:t>PGES/ OPGES news</a:t>
            </a:r>
          </a:p>
          <a:p>
            <a:pPr marL="0" indent="0">
              <a:buNone/>
            </a:pPr>
            <a:r>
              <a:rPr lang="en-US" sz="2000" dirty="0" smtClean="0">
                <a:hlinkClick r:id="rId4"/>
              </a:rPr>
              <a:t>http://education.ky.gov/teachers/PGES/geninfo/Pages/default.aspx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47443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KDE Contacts 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altLang="en-US" smtClean="0"/>
          </a:p>
          <a:p>
            <a:r>
              <a:rPr lang="en-US" altLang="en-US" smtClean="0"/>
              <a:t>Amy Jacobs</a:t>
            </a:r>
          </a:p>
          <a:p>
            <a:r>
              <a:rPr lang="en-US" altLang="en-US" smtClean="0"/>
              <a:t>OPGES Contact for KDE</a:t>
            </a:r>
          </a:p>
          <a:p>
            <a:r>
              <a:rPr lang="en-US" altLang="en-US" smtClean="0"/>
              <a:t> </a:t>
            </a:r>
            <a:r>
              <a:rPr lang="en-US" altLang="en-US" smtClean="0">
                <a:hlinkClick r:id="rId3"/>
              </a:rPr>
              <a:t>Amy.jacobs@education.ky.gov</a:t>
            </a:r>
            <a:endParaRPr lang="en-US" altLang="en-US" smtClean="0"/>
          </a:p>
          <a:p>
            <a:r>
              <a:rPr lang="en-US" altLang="en-US" smtClean="0"/>
              <a:t>502-564-1479</a:t>
            </a:r>
          </a:p>
          <a:p>
            <a:endParaRPr lang="en-US" altLang="en-US" smtClean="0"/>
          </a:p>
          <a:p>
            <a:r>
              <a:rPr lang="en-US" altLang="en-US" smtClean="0"/>
              <a:t>Preschool Pilot information </a:t>
            </a:r>
            <a:r>
              <a:rPr lang="en-US" altLang="en-US" smtClean="0">
                <a:hlinkClick r:id="rId4"/>
              </a:rPr>
              <a:t>Melody.cooper@education.ky.gov</a:t>
            </a:r>
            <a:endParaRPr lang="en-US" altLang="en-US" smtClean="0"/>
          </a:p>
          <a:p>
            <a:pPr marL="457200" lvl="1" indent="0">
              <a:buFont typeface="Courier New" pitchFamily="49" charset="0"/>
              <a:buNone/>
            </a:pPr>
            <a:r>
              <a:rPr lang="en-US" altLang="en-US" smtClean="0"/>
              <a:t>502-564-7056</a:t>
            </a:r>
          </a:p>
          <a:p>
            <a:pPr marL="457200" lvl="1" indent="0">
              <a:buFont typeface="Courier New" pitchFamily="49" charset="0"/>
              <a:buNone/>
            </a:pPr>
            <a:endParaRPr lang="en-US" altLang="en-US" smtClean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5"/>
          <a:srcRect t="12500" b="12500"/>
          <a:stretch>
            <a:fillRect/>
          </a:stretch>
        </p:blipFill>
        <p:spPr bwMode="auto">
          <a:xfrm>
            <a:off x="5181600" y="1752600"/>
            <a:ext cx="1528763" cy="1146175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C9E618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4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Purpose of OPGES Pilot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PGES is one system. OPGES &amp; TPGES are distinguished by the frameworks for observation used in each setting. 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The purpose of the OPGES portion of PGES is to meet the needs of other professionals who impact student learning, but are not in a traditional classroom setting. </a:t>
            </a:r>
          </a:p>
        </p:txBody>
      </p:sp>
    </p:spTree>
    <p:extLst>
      <p:ext uri="{BB962C8B-B14F-4D97-AF65-F5344CB8AC3E}">
        <p14:creationId xmlns:p14="http://schemas.microsoft.com/office/powerpoint/2010/main" val="60894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OPGES Pilot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6" y="1295401"/>
            <a:ext cx="8229600" cy="5177126"/>
          </a:xfrm>
        </p:spPr>
        <p:txBody>
          <a:bodyPr/>
          <a:lstStyle/>
          <a:p>
            <a:r>
              <a:rPr lang="en-US" altLang="en-US" dirty="0" smtClean="0"/>
              <a:t>The OPGES pilot during the 2014-2015 school year does not permit evaluation for personnel decisions. </a:t>
            </a:r>
          </a:p>
          <a:p>
            <a:r>
              <a:rPr lang="en-US" altLang="en-US" dirty="0" smtClean="0"/>
              <a:t>Other Professionals will be evaluated using PGES &amp; the  OPGES framework in 2015-2016.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484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OPs not in pilot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4102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altLang="en-US" sz="3300" dirty="0"/>
              <a:t>OP’s not in the pilot and in their summative year will be </a:t>
            </a:r>
            <a:r>
              <a:rPr lang="en-US" altLang="en-US" sz="3300" u="sng" dirty="0"/>
              <a:t>evaluated</a:t>
            </a:r>
            <a:r>
              <a:rPr lang="en-US" altLang="en-US" sz="3300" dirty="0"/>
              <a:t> </a:t>
            </a:r>
            <a:r>
              <a:rPr lang="en-US" altLang="en-US" sz="3300" u="sng" dirty="0"/>
              <a:t>with the district’s Former system</a:t>
            </a:r>
            <a:r>
              <a:rPr lang="en-US" altLang="en-US" sz="3300" dirty="0"/>
              <a:t> -  </a:t>
            </a:r>
            <a:r>
              <a:rPr lang="en-US" altLang="en-US" sz="3300" b="1" dirty="0"/>
              <a:t>NOT PGES</a:t>
            </a:r>
            <a:r>
              <a:rPr lang="en-US" altLang="en-US" sz="3300" dirty="0"/>
              <a:t>.</a:t>
            </a:r>
          </a:p>
          <a:p>
            <a:pPr marL="0" indent="0">
              <a:buNone/>
            </a:pPr>
            <a:endParaRPr lang="en-US" sz="3300" dirty="0"/>
          </a:p>
          <a:p>
            <a:r>
              <a:rPr lang="en-US" sz="3300" dirty="0" smtClean="0"/>
              <a:t>OP’s not in the pilot </a:t>
            </a:r>
            <a:r>
              <a:rPr lang="en-US" sz="3300" b="1" dirty="0" smtClean="0"/>
              <a:t>MAY </a:t>
            </a:r>
            <a:r>
              <a:rPr lang="en-US" sz="3300" dirty="0" smtClean="0"/>
              <a:t>complete the self-reflection/ PGP tool that is aligned with the new frameworks in CIITS.</a:t>
            </a:r>
          </a:p>
          <a:p>
            <a:pPr marL="0" indent="0">
              <a:buNone/>
            </a:pPr>
            <a:r>
              <a:rPr lang="en-US" sz="3300" dirty="0" smtClean="0"/>
              <a:t> </a:t>
            </a:r>
          </a:p>
          <a:p>
            <a:pPr lvl="1"/>
            <a:r>
              <a:rPr lang="en-US" sz="3300" i="1" dirty="0" smtClean="0"/>
              <a:t>PGP’s have always been a part of schools systems; even those NOT in the pilot can complete them with the new format</a:t>
            </a:r>
            <a:r>
              <a:rPr lang="en-US" sz="3300" dirty="0" smtClean="0"/>
              <a:t>.</a:t>
            </a:r>
          </a:p>
          <a:p>
            <a:pPr marL="457200" lvl="1" indent="0">
              <a:buNone/>
            </a:pPr>
            <a:endParaRPr lang="en-US" sz="3300" dirty="0" smtClean="0"/>
          </a:p>
          <a:p>
            <a:pPr lvl="1"/>
            <a:r>
              <a:rPr lang="en-US" sz="3300" dirty="0" smtClean="0"/>
              <a:t>They may also use the Word template available on the website.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223176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/>
              <a:t>Kentucky Sources of Evidence – required for OPGES </a:t>
            </a:r>
            <a:endParaRPr lang="en-US" b="1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1482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hape 250"/>
          <p:cNvSpPr>
            <a:spLocks noGrp="1"/>
          </p:cNvSpPr>
          <p:nvPr>
            <p:ph type="body" idx="4294967295"/>
          </p:nvPr>
        </p:nvSpPr>
        <p:spPr>
          <a:xfrm>
            <a:off x="457200" y="1066800"/>
            <a:ext cx="8229600" cy="5410200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228600" indent="0">
              <a:spcBef>
                <a:spcPts val="1000"/>
              </a:spcBef>
              <a:buNone/>
            </a:pPr>
            <a:r>
              <a:rPr lang="en-US" altLang="en-US" sz="3200" dirty="0" smtClean="0"/>
              <a:t>Use the same process and questions as TPGES</a:t>
            </a:r>
          </a:p>
          <a:p>
            <a:pPr marL="228600" indent="0">
              <a:spcBef>
                <a:spcPts val="1000"/>
              </a:spcBef>
              <a:buNone/>
            </a:pPr>
            <a:endParaRPr lang="en-US" altLang="en-US" dirty="0"/>
          </a:p>
          <a:p>
            <a:pPr marL="457200" indent="-228600">
              <a:spcBef>
                <a:spcPts val="1000"/>
              </a:spcBef>
            </a:pPr>
            <a:r>
              <a:rPr lang="en-US" altLang="en-US" sz="3200" i="1" dirty="0" smtClean="0"/>
              <a:t>What do I want to change about my practice that will positively impact student learning? </a:t>
            </a:r>
          </a:p>
          <a:p>
            <a:pPr marL="457200" indent="-228600">
              <a:spcBef>
                <a:spcPts val="1000"/>
              </a:spcBef>
            </a:pPr>
            <a:endParaRPr lang="en-US" altLang="en-US" sz="3200" i="1" dirty="0" smtClean="0"/>
          </a:p>
          <a:p>
            <a:pPr marL="457200" indent="-228600">
              <a:spcBef>
                <a:spcPts val="1000"/>
              </a:spcBef>
            </a:pPr>
            <a:r>
              <a:rPr lang="en-US" altLang="en-US" sz="3200" i="1" dirty="0" smtClean="0"/>
              <a:t>What is the plan of action?</a:t>
            </a:r>
          </a:p>
          <a:p>
            <a:pPr marL="457200" indent="-228600">
              <a:spcBef>
                <a:spcPts val="1000"/>
              </a:spcBef>
            </a:pPr>
            <a:endParaRPr lang="en-US" altLang="en-US" sz="3200" i="1" dirty="0" smtClean="0"/>
          </a:p>
          <a:p>
            <a:pPr marL="457200" indent="-228600">
              <a:spcBef>
                <a:spcPts val="1000"/>
              </a:spcBef>
            </a:pPr>
            <a:r>
              <a:rPr lang="en-US" altLang="en-US" sz="3200" i="1" dirty="0" smtClean="0"/>
              <a:t>How will I know if I accomplished my objective?  </a:t>
            </a:r>
          </a:p>
        </p:txBody>
      </p:sp>
      <p:sp>
        <p:nvSpPr>
          <p:cNvPr id="251" name="Shape 251"/>
          <p:cNvSpPr>
            <a:spLocks noGrp="1"/>
          </p:cNvSpPr>
          <p:nvPr>
            <p:ph type="title" idx="4294967295"/>
          </p:nvPr>
        </p:nvSpPr>
        <p:spPr>
          <a:xfrm>
            <a:off x="381000" y="228600"/>
            <a:ext cx="8229600" cy="533400"/>
          </a:xfr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b">
            <a:noAutofit/>
          </a:bodyPr>
          <a:lstStyle>
            <a:lvl1pPr defTabSz="914400">
              <a:defRPr sz="4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/>
            </a:pPr>
            <a:r>
              <a:rPr lang="en-US" sz="2800" b="1" u="sng" dirty="0" smtClean="0"/>
              <a:t>Self – Reflection &amp; </a:t>
            </a:r>
            <a:r>
              <a:rPr sz="2800" b="1" u="sng" dirty="0" smtClean="0"/>
              <a:t>Professional </a:t>
            </a:r>
            <a:r>
              <a:rPr sz="2800" b="1" u="sng" dirty="0"/>
              <a:t>Growth Goals</a:t>
            </a:r>
          </a:p>
        </p:txBody>
      </p:sp>
    </p:spTree>
    <p:extLst>
      <p:ext uri="{BB962C8B-B14F-4D97-AF65-F5344CB8AC3E}">
        <p14:creationId xmlns:p14="http://schemas.microsoft.com/office/powerpoint/2010/main" val="9332067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OPGES Student Growth Goals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600" b="1" dirty="0" smtClean="0"/>
              <a:t>Same process as TPGES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6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600" b="1" dirty="0" smtClean="0"/>
              <a:t>Questions for OP to consider</a:t>
            </a:r>
          </a:p>
          <a:p>
            <a:pPr marL="0" indent="0">
              <a:buNone/>
            </a:pPr>
            <a:r>
              <a:rPr lang="en-US" altLang="en-US" dirty="0" smtClean="0"/>
              <a:t>    1. What </a:t>
            </a:r>
            <a:r>
              <a:rPr lang="en-US" altLang="en-US" dirty="0"/>
              <a:t>matters most for my content area</a:t>
            </a:r>
            <a:r>
              <a:rPr lang="en-US" altLang="en-US" dirty="0" smtClean="0"/>
              <a:t>?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    2</a:t>
            </a:r>
            <a:r>
              <a:rPr lang="en-US" altLang="en-US" dirty="0"/>
              <a:t>. How do I know? </a:t>
            </a:r>
            <a:r>
              <a:rPr lang="en-US" altLang="en-US" dirty="0" smtClean="0"/>
              <a:t> (What </a:t>
            </a:r>
            <a:r>
              <a:rPr lang="en-US" altLang="en-US" dirty="0"/>
              <a:t>standards, </a:t>
            </a:r>
            <a:r>
              <a:rPr lang="en-US" altLang="en-US" dirty="0" smtClean="0"/>
              <a:t>	expectations</a:t>
            </a:r>
            <a:r>
              <a:rPr lang="en-US" altLang="en-US" dirty="0"/>
              <a:t>, etc. guides my work</a:t>
            </a:r>
            <a:r>
              <a:rPr lang="en-US" altLang="en-US" dirty="0" smtClean="0"/>
              <a:t>?)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    3</a:t>
            </a:r>
            <a:r>
              <a:rPr lang="en-US" altLang="en-US" dirty="0"/>
              <a:t>. What makes it </a:t>
            </a:r>
            <a:r>
              <a:rPr lang="en-US" altLang="en-US" dirty="0" smtClean="0"/>
              <a:t>goal target meaningful and </a:t>
            </a:r>
            <a:r>
              <a:rPr lang="en-US" altLang="en-US" dirty="0"/>
              <a:t> </a:t>
            </a:r>
            <a:r>
              <a:rPr lang="en-US" altLang="en-US" dirty="0" smtClean="0"/>
              <a:t>  	</a:t>
            </a:r>
            <a:r>
              <a:rPr lang="en-US" dirty="0" smtClean="0"/>
              <a:t>worthy </a:t>
            </a:r>
            <a:r>
              <a:rPr lang="en-US" dirty="0"/>
              <a:t>of embedded, course-long </a:t>
            </a:r>
            <a:r>
              <a:rPr lang="en-US" dirty="0" smtClean="0"/>
              <a:t>focus?</a:t>
            </a:r>
            <a:endParaRPr lang="en-US" dirty="0"/>
          </a:p>
          <a:p>
            <a:pPr marL="0" indent="0">
              <a:buNone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640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/>
          </p:cNvSpPr>
          <p:nvPr>
            <p:ph type="title" idx="4294967295"/>
          </p:nvPr>
        </p:nvSpPr>
        <p:spPr>
          <a:xfrm>
            <a:off x="842385" y="228600"/>
            <a:ext cx="7632701" cy="609600"/>
          </a:xfr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b"/>
          <a:lstStyle>
            <a:lvl1pPr defTabSz="914400">
              <a:defRPr sz="37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/>
            </a:pPr>
            <a:r>
              <a:rPr sz="2800" b="1" dirty="0"/>
              <a:t>Student Growth: What is enduring?</a:t>
            </a:r>
          </a:p>
        </p:txBody>
      </p:sp>
      <p:sp>
        <p:nvSpPr>
          <p:cNvPr id="53251" name="Shape 150"/>
          <p:cNvSpPr>
            <a:spLocks noChangeArrowheads="1"/>
          </p:cNvSpPr>
          <p:nvPr/>
        </p:nvSpPr>
        <p:spPr bwMode="auto">
          <a:xfrm>
            <a:off x="6553200" y="6245225"/>
            <a:ext cx="21336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"/>
              <a:defRPr sz="24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Courier New" pitchFamily="49" charset="0"/>
              <a:buChar char="o"/>
              <a:defRPr sz="20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48774"/>
              </a:buClr>
              <a:buFont typeface="Arial" pitchFamily="34" charset="0"/>
              <a:buChar char="•"/>
              <a:defRPr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7EB8E7"/>
              </a:buClr>
              <a:buFont typeface="Arial" pitchFamily="34" charset="0"/>
              <a:buChar char="•"/>
              <a:defRPr sz="16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3B65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B65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B65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B65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3B65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15</a:t>
            </a:r>
          </a:p>
        </p:txBody>
      </p:sp>
      <p:sp>
        <p:nvSpPr>
          <p:cNvPr id="151" name="Shape 151"/>
          <p:cNvSpPr/>
          <p:nvPr/>
        </p:nvSpPr>
        <p:spPr>
          <a:xfrm>
            <a:off x="533400" y="1219200"/>
            <a:ext cx="7948613" cy="4986338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>
            <a:spAutoFit/>
          </a:bodyPr>
          <a:lstStyle/>
          <a:p>
            <a:pPr marL="287337" indent="-287337" defTabSz="457200">
              <a:defRPr sz="1800"/>
            </a:pPr>
            <a:r>
              <a:rPr sz="3600" b="1" dirty="0">
                <a:latin typeface="Calibri"/>
                <a:ea typeface="Calibri"/>
                <a:cs typeface="Calibri"/>
                <a:sym typeface="Calibri"/>
              </a:rPr>
              <a:t>Learning that: </a:t>
            </a:r>
            <a:endParaRPr sz="3600" dirty="0"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b="1" dirty="0"/>
              <a:t>Endures</a:t>
            </a:r>
            <a:r>
              <a:rPr lang="en-US" sz="3200" dirty="0"/>
              <a:t> beyond a single test date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Is of value in other disciplines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Is relevant beyond the classroom (applying learning to new and unique situations)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 Is worthy of embedded, course-long focus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May be necessary for the next level of instruction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200" dirty="0"/>
              <a:t>Requires critical thinking (analyzing, creating and evaluating)</a:t>
            </a:r>
          </a:p>
        </p:txBody>
      </p:sp>
    </p:spTree>
    <p:extLst>
      <p:ext uri="{BB962C8B-B14F-4D97-AF65-F5344CB8AC3E}">
        <p14:creationId xmlns:p14="http://schemas.microsoft.com/office/powerpoint/2010/main" val="36743488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u="sng" dirty="0" smtClean="0"/>
              <a:t>Observation/Site Visit in OPGES</a:t>
            </a:r>
            <a:endParaRPr lang="en-US" b="1" u="sng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dirty="0" smtClean="0"/>
              <a:t>Follows </a:t>
            </a:r>
            <a:r>
              <a:rPr lang="en-US" altLang="en-US" dirty="0"/>
              <a:t>the districts plan –&gt; 3-1 or 2-2 cycle</a:t>
            </a:r>
            <a:r>
              <a:rPr lang="en-US" altLang="en-US" dirty="0" smtClean="0"/>
              <a:t>.</a:t>
            </a:r>
          </a:p>
          <a:p>
            <a:pPr marL="0" indent="0" algn="ctr">
              <a:buNone/>
            </a:pPr>
            <a:endParaRPr lang="en-US" altLang="en-US" sz="3200" dirty="0" smtClean="0"/>
          </a:p>
          <a:p>
            <a:r>
              <a:rPr lang="en-US" altLang="en-US" sz="3200" dirty="0" smtClean="0"/>
              <a:t>Evaluator will observe/review all 4 domains.  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sz="3000" dirty="0" smtClean="0"/>
              <a:t>Evaluator may observe an “Other Professional” during ‘planning time’ or when no students are present</a:t>
            </a:r>
          </a:p>
          <a:p>
            <a:pPr marL="0" indent="0">
              <a:buNone/>
            </a:pPr>
            <a:r>
              <a:rPr lang="en-US" altLang="en-US" sz="3000" dirty="0" smtClean="0"/>
              <a:t>	</a:t>
            </a:r>
          </a:p>
          <a:p>
            <a:r>
              <a:rPr lang="en-US" altLang="en-US" sz="3000" dirty="0" smtClean="0"/>
              <a:t>May use ‘site visit’ type questions to gain  information needed</a:t>
            </a:r>
          </a:p>
          <a:p>
            <a:pPr marL="914400" lvl="2" indent="0">
              <a:buNone/>
            </a:pPr>
            <a:endParaRPr lang="en-US" altLang="en-US" sz="3200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958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395</TotalTime>
  <Words>706</Words>
  <Application>Microsoft Office PowerPoint</Application>
  <PresentationFormat>On-screen Show (4:3)</PresentationFormat>
  <Paragraphs>125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Professional Growth and Effectiveness System</vt:lpstr>
      <vt:lpstr>Purpose of OPGES Pilot</vt:lpstr>
      <vt:lpstr>OPGES Pilot</vt:lpstr>
      <vt:lpstr>OPs not in pilot</vt:lpstr>
      <vt:lpstr>Kentucky Sources of Evidence – required for OPGES </vt:lpstr>
      <vt:lpstr>Self – Reflection &amp; Professional Growth Goals</vt:lpstr>
      <vt:lpstr> OPGES Student Growth Goals </vt:lpstr>
      <vt:lpstr>Student Growth: What is enduring?</vt:lpstr>
      <vt:lpstr>Observation/Site Visit in OPGES</vt:lpstr>
      <vt:lpstr>Variations for OPGES observation/ site visit</vt:lpstr>
      <vt:lpstr>Variations for OPGES observation.</vt:lpstr>
      <vt:lpstr>Timeline</vt:lpstr>
      <vt:lpstr>OPGES Resources</vt:lpstr>
      <vt:lpstr>KDE Contacts </vt:lpstr>
    </vt:vector>
  </TitlesOfParts>
  <Company>Kentucky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ajacobs</dc:creator>
  <cp:lastModifiedBy>rwoosley</cp:lastModifiedBy>
  <cp:revision>96</cp:revision>
  <dcterms:created xsi:type="dcterms:W3CDTF">2014-09-09T13:02:32Z</dcterms:created>
  <dcterms:modified xsi:type="dcterms:W3CDTF">2014-09-11T20:52:15Z</dcterms:modified>
</cp:coreProperties>
</file>