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5"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048" autoAdjust="0"/>
  </p:normalViewPr>
  <p:slideViewPr>
    <p:cSldViewPr>
      <p:cViewPr varScale="1">
        <p:scale>
          <a:sx n="26" d="100"/>
          <a:sy n="26" d="100"/>
        </p:scale>
        <p:origin x="-1234"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618C80-563B-4FBF-B63D-C58D95FBEE6B}" type="datetimeFigureOut">
              <a:rPr lang="en-US" smtClean="0"/>
              <a:t>1/21/2015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228F2-3D87-4542-8EDD-FC145BAA38BC}" type="slidenum">
              <a:rPr lang="en-US" smtClean="0"/>
              <a:t>‹#›</a:t>
            </a:fld>
            <a:endParaRPr lang="en-US" dirty="0"/>
          </a:p>
        </p:txBody>
      </p:sp>
    </p:spTree>
    <p:extLst>
      <p:ext uri="{BB962C8B-B14F-4D97-AF65-F5344CB8AC3E}">
        <p14:creationId xmlns:p14="http://schemas.microsoft.com/office/powerpoint/2010/main" val="317815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Continuing our focus</a:t>
            </a:r>
            <a:r>
              <a:rPr lang="en-US" baseline="0" dirty="0" smtClean="0"/>
              <a:t> on shared leadership, we are going to share a discussion about how well PLCs are structured and functioning in your schools and districts.</a:t>
            </a:r>
            <a:endParaRPr lang="en-US" dirty="0"/>
          </a:p>
        </p:txBody>
      </p:sp>
      <p:sp>
        <p:nvSpPr>
          <p:cNvPr id="4" name="Slide Number Placeholder 3"/>
          <p:cNvSpPr>
            <a:spLocks noGrp="1"/>
          </p:cNvSpPr>
          <p:nvPr>
            <p:ph type="sldNum" sz="quarter" idx="10"/>
          </p:nvPr>
        </p:nvSpPr>
        <p:spPr/>
        <p:txBody>
          <a:bodyPr/>
          <a:lstStyle/>
          <a:p>
            <a:fld id="{1E51F0B7-52AA-4449-883E-0937FE232406}" type="slidenum">
              <a:rPr lang="en-US" smtClean="0"/>
              <a:t>1</a:t>
            </a:fld>
            <a:endParaRPr lang="en-US" dirty="0"/>
          </a:p>
        </p:txBody>
      </p:sp>
    </p:spTree>
    <p:extLst>
      <p:ext uri="{BB962C8B-B14F-4D97-AF65-F5344CB8AC3E}">
        <p14:creationId xmlns:p14="http://schemas.microsoft.com/office/powerpoint/2010/main" val="3577572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1F0B7-52AA-4449-883E-0937FE232406}" type="slidenum">
              <a:rPr lang="en-US" smtClean="0"/>
              <a:t>2</a:t>
            </a:fld>
            <a:endParaRPr lang="en-US" dirty="0"/>
          </a:p>
        </p:txBody>
      </p:sp>
    </p:spTree>
    <p:extLst>
      <p:ext uri="{BB962C8B-B14F-4D97-AF65-F5344CB8AC3E}">
        <p14:creationId xmlns:p14="http://schemas.microsoft.com/office/powerpoint/2010/main" val="3141200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take time at your tables to list some of the ways you facilitate teacher leadership and learning in your school or district. We’ll capture all the creative scheduling ideas you share and include them on Debbie’s web page for you.</a:t>
            </a:r>
          </a:p>
          <a:p>
            <a:endParaRPr lang="en-US" baseline="0" dirty="0" smtClean="0"/>
          </a:p>
          <a:p>
            <a:r>
              <a:rPr lang="en-US" b="1" baseline="0" dirty="0" smtClean="0"/>
              <a:t>Why is it important to do this?</a:t>
            </a:r>
            <a:endParaRPr lang="en-US" b="1" dirty="0"/>
          </a:p>
        </p:txBody>
      </p:sp>
      <p:sp>
        <p:nvSpPr>
          <p:cNvPr id="4" name="Slide Number Placeholder 3"/>
          <p:cNvSpPr>
            <a:spLocks noGrp="1"/>
          </p:cNvSpPr>
          <p:nvPr>
            <p:ph type="sldNum" sz="quarter" idx="10"/>
          </p:nvPr>
        </p:nvSpPr>
        <p:spPr/>
        <p:txBody>
          <a:bodyPr/>
          <a:lstStyle/>
          <a:p>
            <a:fld id="{1E51F0B7-52AA-4449-883E-0937FE232406}" type="slidenum">
              <a:rPr lang="en-US" smtClean="0"/>
              <a:t>3</a:t>
            </a:fld>
            <a:endParaRPr lang="en-US" dirty="0"/>
          </a:p>
        </p:txBody>
      </p:sp>
    </p:spTree>
    <p:extLst>
      <p:ext uri="{BB962C8B-B14F-4D97-AF65-F5344CB8AC3E}">
        <p14:creationId xmlns:p14="http://schemas.microsoft.com/office/powerpoint/2010/main" val="129307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We’d like to hear from you about how PLCs in your district are meeting these success criteria.</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Shared</a:t>
            </a:r>
            <a:r>
              <a:rPr lang="en-US" baseline="0" dirty="0" smtClean="0"/>
              <a:t> leadership means principals and PLC leaders meeting and sharing progress and goals on a regular basis. It also means principals protecting PLC time and not layering on other administrative agenda items that interfere with the purpose of the PLC.</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Collaboration in problem solving leads to creativity and prevents frustrations. It also fosters creativity and practices that support student engagement.</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A focus on student success should be the shared vision that informs all the instructional practices and decisions made by the PLC.</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Supportive conditions facilitate the value and vision shared with leadership. If the structure of the schedule does not facilitate meeting during the school day now, that should be a question that schools are thinking about before the next school year.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The opportunity for teachers to mentor each other and learn together (through model lessons, shared lessons, evidence from student work) is part of how teacher leaders can support teacher and student growth.</a:t>
            </a:r>
            <a:br>
              <a:rPr lang="en-US" baseline="0" dirty="0" smtClean="0"/>
            </a:br>
            <a:endParaRPr lang="en-US" dirty="0"/>
          </a:p>
        </p:txBody>
      </p:sp>
      <p:sp>
        <p:nvSpPr>
          <p:cNvPr id="4" name="Slide Number Placeholder 3"/>
          <p:cNvSpPr>
            <a:spLocks noGrp="1"/>
          </p:cNvSpPr>
          <p:nvPr>
            <p:ph type="sldNum" sz="quarter" idx="10"/>
          </p:nvPr>
        </p:nvSpPr>
        <p:spPr/>
        <p:txBody>
          <a:bodyPr/>
          <a:lstStyle/>
          <a:p>
            <a:fld id="{1E51F0B7-52AA-4449-883E-0937FE232406}" type="slidenum">
              <a:rPr lang="en-US" smtClean="0"/>
              <a:t>5</a:t>
            </a:fld>
            <a:endParaRPr lang="en-US" dirty="0"/>
          </a:p>
        </p:txBody>
      </p:sp>
    </p:spTree>
    <p:extLst>
      <p:ext uri="{BB962C8B-B14F-4D97-AF65-F5344CB8AC3E}">
        <p14:creationId xmlns:p14="http://schemas.microsoft.com/office/powerpoint/2010/main" val="256922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else can you add</a:t>
            </a:r>
            <a:r>
              <a:rPr lang="en-US" baseline="0" dirty="0" smtClean="0"/>
              <a:t> to this list? If your PLCs are not getting these outcomes, let’s think about what changes you can begin to implement now that would help foster these outcomes.</a:t>
            </a:r>
            <a:endParaRPr lang="en-US" dirty="0"/>
          </a:p>
        </p:txBody>
      </p:sp>
      <p:sp>
        <p:nvSpPr>
          <p:cNvPr id="4" name="Slide Number Placeholder 3"/>
          <p:cNvSpPr>
            <a:spLocks noGrp="1"/>
          </p:cNvSpPr>
          <p:nvPr>
            <p:ph type="sldNum" sz="quarter" idx="10"/>
          </p:nvPr>
        </p:nvSpPr>
        <p:spPr/>
        <p:txBody>
          <a:bodyPr/>
          <a:lstStyle/>
          <a:p>
            <a:fld id="{1E51F0B7-52AA-4449-883E-0937FE232406}" type="slidenum">
              <a:rPr lang="en-US" smtClean="0"/>
              <a:t>6</a:t>
            </a:fld>
            <a:endParaRPr lang="en-US" dirty="0"/>
          </a:p>
        </p:txBody>
      </p:sp>
    </p:spTree>
    <p:extLst>
      <p:ext uri="{BB962C8B-B14F-4D97-AF65-F5344CB8AC3E}">
        <p14:creationId xmlns:p14="http://schemas.microsoft.com/office/powerpoint/2010/main" val="733237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 elements on the slide are somewhat self-explanatory</a:t>
            </a:r>
            <a:r>
              <a:rPr lang="en-US" baseline="0" dirty="0" smtClean="0"/>
              <a:t> except for the last one – preparing </a:t>
            </a:r>
            <a:r>
              <a:rPr lang="en-US" b="1" baseline="0" dirty="0" smtClean="0"/>
              <a:t>teachers</a:t>
            </a:r>
            <a:r>
              <a:rPr lang="en-US" baseline="0" dirty="0" smtClean="0"/>
              <a:t> to </a:t>
            </a:r>
            <a:r>
              <a:rPr lang="en-US" b="1" u="sng" baseline="0" dirty="0" smtClean="0"/>
              <a:t>use</a:t>
            </a:r>
            <a:r>
              <a:rPr lang="en-US" b="0" u="none" baseline="0" dirty="0" smtClean="0"/>
              <a:t> evidence. Let’s talk about what that means. This is an important part of assessment literacy. Do teachers know how to analyze student evidence (especially from formative assessments or common assessments) and </a:t>
            </a:r>
            <a:r>
              <a:rPr lang="en-US" b="1" u="none" baseline="0" dirty="0" smtClean="0"/>
              <a:t>use</a:t>
            </a:r>
            <a:r>
              <a:rPr lang="en-US" b="0" u="none" baseline="0" dirty="0" smtClean="0"/>
              <a:t> that evidence to make intentional instructional decisions. If this is not a part of their literacy practice, your PLC teacher leaders can facilitate that professional learning with the real work students are doing in those content areas, so that </a:t>
            </a:r>
            <a:r>
              <a:rPr lang="en-US" b="1" u="none" baseline="0" dirty="0" smtClean="0"/>
              <a:t>every</a:t>
            </a:r>
            <a:r>
              <a:rPr lang="en-US" b="0" u="none" baseline="0" dirty="0" smtClean="0"/>
              <a:t> teacher becomes an instructional leader in his/her classes – and all teachers become proficient at this critical aspect of assessment literacy. </a:t>
            </a:r>
          </a:p>
          <a:p>
            <a:endParaRPr lang="en-US" b="0" u="none" baseline="0" dirty="0" smtClean="0"/>
          </a:p>
          <a:p>
            <a:r>
              <a:rPr lang="en-US" b="1" u="none" baseline="0" dirty="0" smtClean="0"/>
              <a:t>How are you supporting teachers’ ability to use evidence to support instruction?</a:t>
            </a:r>
          </a:p>
          <a:p>
            <a:endParaRPr lang="en-US" b="0" u="none" baseline="0" dirty="0" smtClean="0"/>
          </a:p>
          <a:p>
            <a:endParaRPr lang="en-US" dirty="0"/>
          </a:p>
        </p:txBody>
      </p:sp>
      <p:sp>
        <p:nvSpPr>
          <p:cNvPr id="4" name="Slide Number Placeholder 3"/>
          <p:cNvSpPr>
            <a:spLocks noGrp="1"/>
          </p:cNvSpPr>
          <p:nvPr>
            <p:ph type="sldNum" sz="quarter" idx="10"/>
          </p:nvPr>
        </p:nvSpPr>
        <p:spPr/>
        <p:txBody>
          <a:bodyPr/>
          <a:lstStyle/>
          <a:p>
            <a:fld id="{1E51F0B7-52AA-4449-883E-0937FE232406}" type="slidenum">
              <a:rPr lang="en-US" smtClean="0"/>
              <a:t>8</a:t>
            </a:fld>
            <a:endParaRPr lang="en-US"/>
          </a:p>
        </p:txBody>
      </p:sp>
    </p:spTree>
    <p:extLst>
      <p:ext uri="{BB962C8B-B14F-4D97-AF65-F5344CB8AC3E}">
        <p14:creationId xmlns:p14="http://schemas.microsoft.com/office/powerpoint/2010/main" val="1123819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4A53A-89CB-4845-BAA8-51FA01AE8219}"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0F4A53A-89CB-4845-BAA8-51FA01AE821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20D8A-A18F-4E69-9B99-D280E0EAFFA5}" type="datetimeFigureOut">
              <a:rPr lang="en-US" smtClean="0"/>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4A53A-89CB-4845-BAA8-51FA01AE821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9920D8A-A18F-4E69-9B99-D280E0EAFFA5}" type="datetimeFigureOut">
              <a:rPr lang="en-US" smtClean="0"/>
              <a:t>1/21/2015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0F4A53A-89CB-4845-BAA8-51FA01AE821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19140000">
            <a:off x="520302" y="936549"/>
            <a:ext cx="5648623" cy="2109133"/>
          </a:xfrm>
        </p:spPr>
        <p:txBody>
          <a:bodyPr/>
          <a:lstStyle/>
          <a:p>
            <a:r>
              <a:rPr lang="en-US" dirty="0" smtClean="0"/>
              <a:t>Professional learning communities Facilitate teacher leadership and learning</a:t>
            </a:r>
            <a:endParaRPr lang="en-US" dirty="0"/>
          </a:p>
        </p:txBody>
      </p:sp>
      <p:sp>
        <p:nvSpPr>
          <p:cNvPr id="5" name="Subtitle 4"/>
          <p:cNvSpPr>
            <a:spLocks noGrp="1"/>
          </p:cNvSpPr>
          <p:nvPr>
            <p:ph type="subTitle" idx="1"/>
          </p:nvPr>
        </p:nvSpPr>
        <p:spPr/>
        <p:txBody>
          <a:bodyPr>
            <a:noAutofit/>
          </a:bodyPr>
          <a:lstStyle/>
          <a:p>
            <a:r>
              <a:rPr lang="en-US" sz="2000" dirty="0" smtClean="0"/>
              <a:t>Rebecca Woosley and Kelly Philbeck</a:t>
            </a:r>
            <a:endParaRPr lang="en-US" sz="2000" dirty="0"/>
          </a:p>
        </p:txBody>
      </p:sp>
    </p:spTree>
    <p:extLst>
      <p:ext uri="{BB962C8B-B14F-4D97-AF65-F5344CB8AC3E}">
        <p14:creationId xmlns:p14="http://schemas.microsoft.com/office/powerpoint/2010/main" val="24177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5" y="0"/>
            <a:ext cx="8839200" cy="548640"/>
          </a:xfrm>
        </p:spPr>
        <p:txBody>
          <a:bodyPr/>
          <a:lstStyle/>
          <a:p>
            <a:r>
              <a:rPr lang="en-US" b="1" dirty="0" smtClean="0">
                <a:solidFill>
                  <a:schemeClr val="accent2">
                    <a:lumMod val="75000"/>
                  </a:schemeClr>
                </a:solidFill>
                <a:effectLst>
                  <a:outerShdw blurRad="38100" dist="38100" dir="2700000" algn="tl">
                    <a:srgbClr val="000000">
                      <a:alpha val="43137"/>
                    </a:srgbClr>
                  </a:outerShdw>
                </a:effectLst>
                <a:latin typeface="Arial Rounded MT Bold" panose="020F0704030504030204" pitchFamily="34" charset="0"/>
              </a:rPr>
              <a:t>One way to foster teacher leadership:</a:t>
            </a:r>
            <a:endParaRPr lang="en-US" b="1" dirty="0">
              <a:solidFill>
                <a:schemeClr val="accent2">
                  <a:lumMod val="75000"/>
                </a:schemeClr>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0" y="762000"/>
            <a:ext cx="4267200" cy="4343400"/>
          </a:xfrm>
        </p:spPr>
        <p:txBody>
          <a:bodyPr>
            <a:normAutofit fontScale="92500"/>
          </a:bodyPr>
          <a:lstStyle/>
          <a:p>
            <a:r>
              <a:rPr lang="en-US" sz="5400" dirty="0" smtClean="0">
                <a:effectLst>
                  <a:outerShdw blurRad="38100" dist="38100" dir="2700000" algn="tl">
                    <a:srgbClr val="000000">
                      <a:alpha val="43137"/>
                    </a:srgbClr>
                  </a:outerShdw>
                </a:effectLst>
              </a:rPr>
              <a:t>Promote and Support </a:t>
            </a:r>
          </a:p>
          <a:p>
            <a:r>
              <a:rPr lang="en-US" sz="5400" dirty="0" smtClean="0">
                <a:effectLst>
                  <a:outerShdw blurRad="38100" dist="38100" dir="2700000" algn="tl">
                    <a:srgbClr val="000000">
                      <a:alpha val="43137"/>
                    </a:srgbClr>
                  </a:outerShdw>
                </a:effectLst>
              </a:rPr>
              <a:t>Professional Learning Communities </a:t>
            </a:r>
            <a:endParaRPr lang="en-US" sz="5400"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1" y="914400"/>
            <a:ext cx="5001490" cy="4038600"/>
          </a:xfrm>
          <a:prstGeom prst="rect">
            <a:avLst/>
          </a:prstGeom>
        </p:spPr>
      </p:pic>
    </p:spTree>
    <p:extLst>
      <p:ext uri="{BB962C8B-B14F-4D97-AF65-F5344CB8AC3E}">
        <p14:creationId xmlns:p14="http://schemas.microsoft.com/office/powerpoint/2010/main" val="3331534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18" y="152400"/>
            <a:ext cx="8916353" cy="1295400"/>
          </a:xfrm>
        </p:spPr>
        <p:txBody>
          <a:bodyPr/>
          <a:lstStyle/>
          <a:p>
            <a:pPr algn="ctr"/>
            <a:r>
              <a:rPr lang="en-US" sz="3200" dirty="0" smtClean="0">
                <a:effectLst>
                  <a:outerShdw blurRad="38100" dist="38100" dir="2700000" algn="tl">
                    <a:srgbClr val="000000">
                      <a:alpha val="43137"/>
                    </a:srgbClr>
                  </a:outerShdw>
                </a:effectLst>
              </a:rPr>
              <a:t/>
            </a:r>
            <a:br>
              <a:rPr lang="en-US" sz="3200" dirty="0" smtClean="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How </a:t>
            </a:r>
            <a:r>
              <a:rPr lang="en-US" sz="3200" dirty="0">
                <a:effectLst>
                  <a:outerShdw blurRad="38100" dist="38100" dir="2700000" algn="tl">
                    <a:srgbClr val="000000">
                      <a:alpha val="43137"/>
                    </a:srgbClr>
                  </a:outerShdw>
                </a:effectLst>
              </a:rPr>
              <a:t>do you schedule /facilitate teacher leadership, coaching and collaboration during the day in your school /district?</a:t>
            </a:r>
            <a:br>
              <a:rPr lang="en-US" sz="3200" dirty="0">
                <a:effectLst>
                  <a:outerShdw blurRad="38100" dist="38100" dir="2700000" algn="tl">
                    <a:srgbClr val="000000">
                      <a:alpha val="43137"/>
                    </a:srgbClr>
                  </a:outerShdw>
                </a:effectLst>
              </a:rPr>
            </a:br>
            <a:endParaRPr lang="en-US" sz="3200" dirty="0"/>
          </a:p>
        </p:txBody>
      </p:sp>
      <p:sp>
        <p:nvSpPr>
          <p:cNvPr id="3" name="Content Placeholder 2"/>
          <p:cNvSpPr>
            <a:spLocks noGrp="1"/>
          </p:cNvSpPr>
          <p:nvPr>
            <p:ph idx="1"/>
          </p:nvPr>
        </p:nvSpPr>
        <p:spPr>
          <a:xfrm>
            <a:off x="3048000" y="5105400"/>
            <a:ext cx="6096000" cy="1590068"/>
          </a:xfrm>
        </p:spPr>
        <p:txBody>
          <a:bodyPr>
            <a:normAutofit/>
          </a:bodyPr>
          <a:lstStyle/>
          <a:p>
            <a:pPr algn="ctr"/>
            <a:r>
              <a:rPr lang="en-US" sz="3600" dirty="0" smtClean="0"/>
              <a:t>	</a:t>
            </a:r>
            <a:endParaRPr lang="en-US" sz="3600"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8127" y="1632072"/>
            <a:ext cx="5472545" cy="3397127"/>
          </a:xfrm>
          <a:prstGeom prst="rect">
            <a:avLst/>
          </a:prstGeom>
        </p:spPr>
      </p:pic>
      <p:sp>
        <p:nvSpPr>
          <p:cNvPr id="6" name="Rectangle 5"/>
          <p:cNvSpPr/>
          <p:nvPr/>
        </p:nvSpPr>
        <p:spPr>
          <a:xfrm>
            <a:off x="3048000" y="5257800"/>
            <a:ext cx="5791200" cy="1200329"/>
          </a:xfrm>
          <a:prstGeom prst="rect">
            <a:avLst/>
          </a:prstGeom>
        </p:spPr>
        <p:txBody>
          <a:bodyPr wrap="square">
            <a:spAutoFit/>
          </a:bodyPr>
          <a:lstStyle/>
          <a:p>
            <a:pPr algn="ctr"/>
            <a:r>
              <a:rPr lang="en-US" sz="3600" b="1" dirty="0" smtClean="0">
                <a:effectLst>
                  <a:outerShdw blurRad="38100" dist="38100" dir="2700000" algn="tl">
                    <a:srgbClr val="000000">
                      <a:alpha val="43137"/>
                    </a:srgbClr>
                  </a:outerShdw>
                </a:effectLst>
              </a:rPr>
              <a:t>Share your ideas for</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 Creative Scheduling</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005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49356"/>
            <a:ext cx="4381500" cy="548640"/>
          </a:xfrm>
        </p:spPr>
        <p:txBody>
          <a:bodyPr/>
          <a:lstStyle/>
          <a:p>
            <a:r>
              <a:rPr lang="en-US" sz="4000" b="1" dirty="0" smtClean="0"/>
              <a:t>Making matches</a:t>
            </a:r>
            <a:endParaRPr lang="en-US" sz="4000" b="1" dirty="0"/>
          </a:p>
        </p:txBody>
      </p:sp>
      <p:sp>
        <p:nvSpPr>
          <p:cNvPr id="3" name="Content Placeholder 2"/>
          <p:cNvSpPr>
            <a:spLocks noGrp="1"/>
          </p:cNvSpPr>
          <p:nvPr>
            <p:ph idx="1"/>
          </p:nvPr>
        </p:nvSpPr>
        <p:spPr>
          <a:xfrm>
            <a:off x="14287" y="2667000"/>
            <a:ext cx="8382000" cy="2667001"/>
          </a:xfrm>
        </p:spPr>
        <p:txBody>
          <a:bodyPr>
            <a:normAutofit fontScale="85000" lnSpcReduction="10000"/>
          </a:bodyPr>
          <a:lstStyle/>
          <a:p>
            <a:pPr>
              <a:lnSpc>
                <a:spcPct val="150000"/>
              </a:lnSpc>
            </a:pPr>
            <a:r>
              <a:rPr lang="en-US" sz="3200" dirty="0" smtClean="0"/>
              <a:t>   Using the list of 5 critical attributes, and the indicators from the Teacher Innovation Configuration maps(IC), determine which indicators best describe teacher leaders contributions to PLCs today.</a:t>
            </a:r>
            <a:endParaRPr lang="en-US" sz="3200" dirty="0"/>
          </a:p>
        </p:txBody>
      </p:sp>
      <p:pic>
        <p:nvPicPr>
          <p:cNvPr id="1030" name="Picture 6" descr="C:\Users\rwoosley\AppData\Local\Microsoft\Windows\Temporary Internet Files\Content.IE5\0J9VHX94\2892835571_f8954172dc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0588" y="38099"/>
            <a:ext cx="3757612" cy="2571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789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90600"/>
          </a:xfrm>
        </p:spPr>
        <p:txBody>
          <a:bodyPr/>
          <a:lstStyle/>
          <a:p>
            <a:pPr algn="ctr"/>
            <a:r>
              <a:rPr lang="en-US" sz="3200" b="1" dirty="0" smtClean="0">
                <a:effectLst>
                  <a:outerShdw blurRad="38100" dist="38100" dir="2700000" algn="tl">
                    <a:srgbClr val="000000">
                      <a:alpha val="43137"/>
                    </a:srgbClr>
                  </a:outerShdw>
                </a:effectLst>
              </a:rPr>
              <a:t>5 Critical attributes of a</a:t>
            </a:r>
            <a:br>
              <a:rPr lang="en-US" sz="3200" b="1" dirty="0" smtClean="0">
                <a:effectLst>
                  <a:outerShdw blurRad="38100" dist="38100" dir="2700000" algn="tl">
                    <a:srgbClr val="000000">
                      <a:alpha val="43137"/>
                    </a:srgbClr>
                  </a:outerShdw>
                </a:effectLst>
              </a:rPr>
            </a:br>
            <a:r>
              <a:rPr lang="en-US" sz="3200" b="1" dirty="0" smtClean="0">
                <a:effectLst>
                  <a:outerShdw blurRad="38100" dist="38100" dir="2700000" algn="tl">
                    <a:srgbClr val="000000">
                      <a:alpha val="43137"/>
                    </a:srgbClr>
                  </a:outerShdw>
                </a:effectLst>
              </a:rPr>
              <a:t>Successful  PLC</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100628"/>
            <a:ext cx="8686800" cy="3579849"/>
          </a:xfrm>
        </p:spPr>
        <p:txBody>
          <a:bodyPr>
            <a:normAutofit fontScale="92500"/>
          </a:bodyPr>
          <a:lstStyle/>
          <a:p>
            <a:pPr>
              <a:lnSpc>
                <a:spcPct val="150000"/>
              </a:lnSpc>
              <a:buFont typeface="Wingdings" panose="05000000000000000000" pitchFamily="2" charset="2"/>
              <a:buChar char="ü"/>
            </a:pPr>
            <a:r>
              <a:rPr lang="en-US" sz="2800" dirty="0" smtClean="0">
                <a:solidFill>
                  <a:schemeClr val="accent3">
                    <a:lumMod val="50000"/>
                  </a:schemeClr>
                </a:solidFill>
                <a:effectLst>
                  <a:outerShdw blurRad="38100" dist="38100" dir="2700000" algn="tl">
                    <a:srgbClr val="000000">
                      <a:alpha val="43137"/>
                    </a:srgbClr>
                  </a:outerShdw>
                </a:effectLst>
              </a:rPr>
              <a:t>Supportive/shared leadership</a:t>
            </a:r>
          </a:p>
          <a:p>
            <a:pPr>
              <a:lnSpc>
                <a:spcPct val="150000"/>
              </a:lnSpc>
              <a:buFont typeface="Wingdings" panose="05000000000000000000" pitchFamily="2" charset="2"/>
              <a:buChar char="ü"/>
            </a:pPr>
            <a:r>
              <a:rPr lang="en-US" sz="2800" dirty="0" smtClean="0">
                <a:effectLst>
                  <a:outerShdw blurRad="38100" dist="38100" dir="2700000" algn="tl">
                    <a:srgbClr val="000000">
                      <a:alpha val="43137"/>
                    </a:srgbClr>
                  </a:outerShdw>
                </a:effectLst>
              </a:rPr>
              <a:t>Collective Creativity/Collaborative Problem Solving</a:t>
            </a:r>
          </a:p>
          <a:p>
            <a:pPr>
              <a:lnSpc>
                <a:spcPct val="150000"/>
              </a:lnSpc>
              <a:buFont typeface="Wingdings" panose="05000000000000000000" pitchFamily="2" charset="2"/>
              <a:buChar char="ü"/>
            </a:pPr>
            <a:r>
              <a:rPr lang="en-US" sz="2800" dirty="0" smtClean="0">
                <a:solidFill>
                  <a:schemeClr val="accent3">
                    <a:lumMod val="50000"/>
                  </a:schemeClr>
                </a:solidFill>
                <a:effectLst>
                  <a:outerShdw blurRad="38100" dist="38100" dir="2700000" algn="tl">
                    <a:srgbClr val="000000">
                      <a:alpha val="43137"/>
                    </a:srgbClr>
                  </a:outerShdw>
                </a:effectLst>
              </a:rPr>
              <a:t>Shared values/vision</a:t>
            </a:r>
          </a:p>
          <a:p>
            <a:pPr>
              <a:lnSpc>
                <a:spcPct val="150000"/>
              </a:lnSpc>
              <a:buFont typeface="Wingdings" panose="05000000000000000000" pitchFamily="2" charset="2"/>
              <a:buChar char="ü"/>
            </a:pPr>
            <a:r>
              <a:rPr lang="en-US" sz="2800" dirty="0" smtClean="0">
                <a:effectLst>
                  <a:outerShdw blurRad="38100" dist="38100" dir="2700000" algn="tl">
                    <a:srgbClr val="000000">
                      <a:alpha val="43137"/>
                    </a:srgbClr>
                  </a:outerShdw>
                </a:effectLst>
              </a:rPr>
              <a:t>Supportive conditions (time provided in the school day)</a:t>
            </a:r>
          </a:p>
          <a:p>
            <a:pPr>
              <a:lnSpc>
                <a:spcPct val="150000"/>
              </a:lnSpc>
              <a:buFont typeface="Wingdings" panose="05000000000000000000" pitchFamily="2" charset="2"/>
              <a:buChar char="ü"/>
            </a:pPr>
            <a:r>
              <a:rPr lang="en-US" sz="2800" dirty="0" smtClean="0">
                <a:solidFill>
                  <a:schemeClr val="accent3">
                    <a:lumMod val="50000"/>
                  </a:schemeClr>
                </a:solidFill>
                <a:effectLst>
                  <a:outerShdw blurRad="38100" dist="38100" dir="2700000" algn="tl">
                    <a:srgbClr val="000000">
                      <a:alpha val="43137"/>
                    </a:srgbClr>
                  </a:outerShdw>
                </a:effectLst>
              </a:rPr>
              <a:t>Shared personal practice</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4877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762000"/>
          </a:xfrm>
        </p:spPr>
        <p:txBody>
          <a:bodyPr/>
          <a:lstStyle/>
          <a:p>
            <a:r>
              <a:rPr lang="en-US" b="1" dirty="0" smtClean="0">
                <a:effectLst>
                  <a:outerShdw blurRad="38100" dist="38100" dir="2700000" algn="tl">
                    <a:srgbClr val="000000">
                      <a:alpha val="43137"/>
                    </a:srgbClr>
                  </a:outerShdw>
                </a:effectLst>
              </a:rPr>
              <a:t>Effects of a successful plc system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00628"/>
            <a:ext cx="8839200" cy="3852372"/>
          </a:xfrm>
        </p:spPr>
        <p:txBody>
          <a:bodyPr>
            <a:normAutofit fontScale="92500" lnSpcReduction="10000"/>
          </a:bodyPr>
          <a:lstStyle/>
          <a:p>
            <a:pPr marL="457200" indent="-457200">
              <a:lnSpc>
                <a:spcPct val="150000"/>
              </a:lnSpc>
              <a:buFont typeface="Wingdings" panose="05000000000000000000" pitchFamily="2" charset="2"/>
              <a:buChar char="¶"/>
            </a:pPr>
            <a:r>
              <a:rPr lang="en-US" sz="2800" dirty="0" smtClean="0">
                <a:solidFill>
                  <a:schemeClr val="accent3">
                    <a:lumMod val="50000"/>
                  </a:schemeClr>
                </a:solidFill>
                <a:latin typeface="+mj-lt"/>
              </a:rPr>
              <a:t>Promotes a collaborative teacher culture focused on student success</a:t>
            </a:r>
          </a:p>
          <a:p>
            <a:pPr marL="457200" indent="-457200">
              <a:lnSpc>
                <a:spcPct val="150000"/>
              </a:lnSpc>
              <a:buFont typeface="Wingdings" panose="05000000000000000000" pitchFamily="2" charset="2"/>
              <a:buChar char="¶"/>
            </a:pPr>
            <a:r>
              <a:rPr lang="en-US" sz="2800" dirty="0" smtClean="0">
                <a:latin typeface="+mj-lt"/>
              </a:rPr>
              <a:t>Improves school culture when practices &amp; learning are authentic</a:t>
            </a:r>
          </a:p>
          <a:p>
            <a:pPr marL="457200" indent="-457200">
              <a:lnSpc>
                <a:spcPct val="150000"/>
              </a:lnSpc>
              <a:buFont typeface="Wingdings" panose="05000000000000000000" pitchFamily="2" charset="2"/>
              <a:buChar char="¶"/>
            </a:pPr>
            <a:r>
              <a:rPr lang="en-US" sz="2800" dirty="0" smtClean="0">
                <a:solidFill>
                  <a:schemeClr val="accent3">
                    <a:lumMod val="50000"/>
                  </a:schemeClr>
                </a:solidFill>
                <a:latin typeface="+mj-lt"/>
              </a:rPr>
              <a:t>Tasks transform from simple, rote memory and recall to intellectually challenging activities</a:t>
            </a:r>
            <a:endParaRPr lang="en-US" sz="2800" dirty="0">
              <a:solidFill>
                <a:schemeClr val="accent3">
                  <a:lumMod val="50000"/>
                </a:schemeClr>
              </a:solidFill>
              <a:latin typeface="+mj-lt"/>
            </a:endParaRPr>
          </a:p>
        </p:txBody>
      </p:sp>
    </p:spTree>
    <p:extLst>
      <p:ext uri="{BB962C8B-B14F-4D97-AF65-F5344CB8AC3E}">
        <p14:creationId xmlns:p14="http://schemas.microsoft.com/office/powerpoint/2010/main" val="1613110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838200"/>
          </a:xfrm>
        </p:spPr>
        <p:txBody>
          <a:bodyPr/>
          <a:lstStyle/>
          <a:p>
            <a:r>
              <a:rPr lang="en-US" sz="3700" dirty="0" smtClean="0"/>
              <a:t>Best practices for a successful PLC</a:t>
            </a:r>
            <a:endParaRPr lang="en-US" sz="37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140616"/>
            <a:ext cx="5943600" cy="3737996"/>
          </a:xfrm>
        </p:spPr>
      </p:pic>
    </p:spTree>
    <p:extLst>
      <p:ext uri="{BB962C8B-B14F-4D97-AF65-F5344CB8AC3E}">
        <p14:creationId xmlns:p14="http://schemas.microsoft.com/office/powerpoint/2010/main" val="513045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838200"/>
          </a:xfrm>
        </p:spPr>
        <p:txBody>
          <a:bodyPr/>
          <a:lstStyle/>
          <a:p>
            <a:r>
              <a:rPr lang="en-US" sz="3700" dirty="0" smtClean="0"/>
              <a:t>Best practices for a successful PLC</a:t>
            </a:r>
            <a:endParaRPr lang="en-US" sz="3700" dirty="0"/>
          </a:p>
        </p:txBody>
      </p:sp>
      <p:sp>
        <p:nvSpPr>
          <p:cNvPr id="3" name="Content Placeholder 2"/>
          <p:cNvSpPr>
            <a:spLocks noGrp="1"/>
          </p:cNvSpPr>
          <p:nvPr>
            <p:ph idx="1"/>
          </p:nvPr>
        </p:nvSpPr>
        <p:spPr>
          <a:xfrm>
            <a:off x="304800" y="838200"/>
            <a:ext cx="8610600" cy="4114800"/>
          </a:xfrm>
        </p:spPr>
        <p:txBody>
          <a:bodyPr>
            <a:normAutofit lnSpcReduction="10000"/>
          </a:bodyPr>
          <a:lstStyle/>
          <a:p>
            <a:pPr>
              <a:buFont typeface="Wingdings" panose="05000000000000000000" pitchFamily="2" charset="2"/>
              <a:buChar char="¶"/>
            </a:pPr>
            <a:r>
              <a:rPr lang="en-US" sz="2800" dirty="0" smtClean="0">
                <a:solidFill>
                  <a:schemeClr val="accent3">
                    <a:lumMod val="50000"/>
                  </a:schemeClr>
                </a:solidFill>
                <a:effectLst>
                  <a:outerShdw blurRad="38100" dist="38100" dir="2700000" algn="tl">
                    <a:srgbClr val="000000">
                      <a:alpha val="43137"/>
                    </a:srgbClr>
                  </a:outerShdw>
                </a:effectLst>
              </a:rPr>
              <a:t>Establish regular times (within the school day) to conduct PLC meetings</a:t>
            </a:r>
          </a:p>
          <a:p>
            <a:pPr>
              <a:buFont typeface="Wingdings" panose="05000000000000000000" pitchFamily="2" charset="2"/>
              <a:buChar char="¶"/>
            </a:pPr>
            <a:r>
              <a:rPr lang="en-US" sz="2800" dirty="0">
                <a:effectLst>
                  <a:outerShdw blurRad="38100" dist="38100" dir="2700000" algn="tl">
                    <a:srgbClr val="000000">
                      <a:alpha val="43137"/>
                    </a:srgbClr>
                  </a:outerShdw>
                </a:effectLst>
              </a:rPr>
              <a:t>Generate and enforce participation &amp; professionalism </a:t>
            </a:r>
            <a:r>
              <a:rPr lang="en-US" sz="2800" dirty="0" smtClean="0">
                <a:effectLst>
                  <a:outerShdw blurRad="38100" dist="38100" dir="2700000" algn="tl">
                    <a:srgbClr val="000000">
                      <a:alpha val="43137"/>
                    </a:srgbClr>
                  </a:outerShdw>
                </a:effectLst>
              </a:rPr>
              <a:t>norms</a:t>
            </a:r>
          </a:p>
          <a:p>
            <a:pPr>
              <a:buFont typeface="Wingdings" panose="05000000000000000000" pitchFamily="2" charset="2"/>
              <a:buChar char="¶"/>
            </a:pPr>
            <a:r>
              <a:rPr lang="en-US" sz="2800" dirty="0" smtClean="0">
                <a:solidFill>
                  <a:schemeClr val="accent3">
                    <a:lumMod val="50000"/>
                  </a:schemeClr>
                </a:solidFill>
                <a:effectLst>
                  <a:outerShdw blurRad="38100" dist="38100" dir="2700000" algn="tl">
                    <a:srgbClr val="000000">
                      <a:alpha val="43137"/>
                    </a:srgbClr>
                  </a:outerShdw>
                </a:effectLst>
              </a:rPr>
              <a:t>Provide guidelines, but allow team members to determine the frequency of meetings</a:t>
            </a:r>
          </a:p>
          <a:p>
            <a:pPr>
              <a:buFont typeface="Wingdings" panose="05000000000000000000" pitchFamily="2" charset="2"/>
              <a:buChar char="¶"/>
            </a:pPr>
            <a:r>
              <a:rPr lang="en-US" sz="2800" dirty="0" smtClean="0">
                <a:effectLst>
                  <a:outerShdw blurRad="38100" dist="38100" dir="2700000" algn="tl">
                    <a:srgbClr val="000000">
                      <a:alpha val="43137"/>
                    </a:srgbClr>
                  </a:outerShdw>
                </a:effectLst>
              </a:rPr>
              <a:t>Be focused and intentional in meetings (team prepared agendas)</a:t>
            </a:r>
          </a:p>
          <a:p>
            <a:pPr>
              <a:buFont typeface="Wingdings" panose="05000000000000000000" pitchFamily="2" charset="2"/>
              <a:buChar char="¶"/>
            </a:pPr>
            <a:r>
              <a:rPr lang="en-US" sz="2800" dirty="0" smtClean="0">
                <a:solidFill>
                  <a:schemeClr val="accent3">
                    <a:lumMod val="50000"/>
                  </a:schemeClr>
                </a:solidFill>
                <a:effectLst>
                  <a:outerShdw blurRad="38100" dist="38100" dir="2700000" algn="tl">
                    <a:srgbClr val="000000">
                      <a:alpha val="43137"/>
                    </a:srgbClr>
                  </a:outerShdw>
                </a:effectLst>
              </a:rPr>
              <a:t>Prepare teachers to </a:t>
            </a:r>
            <a:r>
              <a:rPr lang="en-US" sz="2800" u="sng" dirty="0" smtClean="0">
                <a:solidFill>
                  <a:schemeClr val="accent3">
                    <a:lumMod val="50000"/>
                  </a:schemeClr>
                </a:solidFill>
                <a:effectLst>
                  <a:outerShdw blurRad="38100" dist="38100" dir="2700000" algn="tl">
                    <a:srgbClr val="000000">
                      <a:alpha val="43137"/>
                    </a:srgbClr>
                  </a:outerShdw>
                </a:effectLst>
              </a:rPr>
              <a:t>use </a:t>
            </a:r>
            <a:r>
              <a:rPr lang="en-US" sz="2800" dirty="0" smtClean="0">
                <a:solidFill>
                  <a:schemeClr val="accent3">
                    <a:lumMod val="50000"/>
                  </a:schemeClr>
                </a:solidFill>
                <a:effectLst>
                  <a:outerShdw blurRad="38100" dist="38100" dir="2700000" algn="tl">
                    <a:srgbClr val="000000">
                      <a:alpha val="43137"/>
                    </a:srgbClr>
                  </a:outerShdw>
                </a:effectLst>
              </a:rPr>
              <a:t>evidence</a:t>
            </a:r>
          </a:p>
        </p:txBody>
      </p:sp>
    </p:spTree>
    <p:extLst>
      <p:ext uri="{BB962C8B-B14F-4D97-AF65-F5344CB8AC3E}">
        <p14:creationId xmlns:p14="http://schemas.microsoft.com/office/powerpoint/2010/main" val="221203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a:t>
            </a:r>
            <a:endParaRPr lang="en-US" dirty="0"/>
          </a:p>
        </p:txBody>
      </p:sp>
      <p:sp>
        <p:nvSpPr>
          <p:cNvPr id="3" name="Content Placeholder 2"/>
          <p:cNvSpPr>
            <a:spLocks noGrp="1"/>
          </p:cNvSpPr>
          <p:nvPr>
            <p:ph idx="1"/>
          </p:nvPr>
        </p:nvSpPr>
        <p:spPr>
          <a:xfrm>
            <a:off x="152400" y="1100628"/>
            <a:ext cx="8839200" cy="3579849"/>
          </a:xfrm>
        </p:spPr>
        <p:txBody>
          <a:bodyPr>
            <a:normAutofit/>
          </a:bodyPr>
          <a:lstStyle/>
          <a:p>
            <a:r>
              <a:rPr lang="en-US" sz="2400" b="0" i="1" dirty="0" smtClean="0"/>
              <a:t>From Isolation to Collaboration: Promoting Teacher Leadership Through PLCs</a:t>
            </a:r>
            <a:r>
              <a:rPr lang="en-US" sz="2400" b="0" dirty="0" smtClean="0"/>
              <a:t>. CTQ, 2008</a:t>
            </a:r>
          </a:p>
          <a:p>
            <a:endParaRPr lang="en-US" sz="2400" b="0" dirty="0"/>
          </a:p>
        </p:txBody>
      </p:sp>
    </p:spTree>
    <p:extLst>
      <p:ext uri="{BB962C8B-B14F-4D97-AF65-F5344CB8AC3E}">
        <p14:creationId xmlns:p14="http://schemas.microsoft.com/office/powerpoint/2010/main" val="28096156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181</TotalTime>
  <Words>644</Words>
  <Application>Microsoft Office PowerPoint</Application>
  <PresentationFormat>On-screen Show (4:3)</PresentationFormat>
  <Paragraphs>54</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Professional learning communities Facilitate teacher leadership and learning</vt:lpstr>
      <vt:lpstr>One way to foster teacher leadership:</vt:lpstr>
      <vt:lpstr> How do you schedule /facilitate teacher leadership, coaching and collaboration during the day in your school /district? </vt:lpstr>
      <vt:lpstr>Making matches</vt:lpstr>
      <vt:lpstr>5 Critical attributes of a Successful  PLC</vt:lpstr>
      <vt:lpstr>Effects of a successful plc system</vt:lpstr>
      <vt:lpstr>Best practices for a successful PLC</vt:lpstr>
      <vt:lpstr>Best practices for a successful PLC</vt:lpstr>
      <vt:lpstr>Resource</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learning communities Facilitate teacher leadership and learning</dc:title>
  <dc:creator>rwoosley</dc:creator>
  <cp:lastModifiedBy>dwaggon</cp:lastModifiedBy>
  <cp:revision>20</cp:revision>
  <dcterms:created xsi:type="dcterms:W3CDTF">2015-01-11T22:31:13Z</dcterms:created>
  <dcterms:modified xsi:type="dcterms:W3CDTF">2015-01-21T14:19:42Z</dcterms:modified>
</cp:coreProperties>
</file>