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2" r:id="rId10"/>
    <p:sldId id="257" r:id="rId11"/>
    <p:sldId id="258" r:id="rId12"/>
    <p:sldId id="264" r:id="rId13"/>
    <p:sldId id="265" r:id="rId14"/>
    <p:sldId id="259" r:id="rId15"/>
    <p:sldId id="26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4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7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3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0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7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7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1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127D-3A40-604A-8874-68D56A2D6BE9}" type="datetimeFigureOut">
              <a:rPr lang="en-US" smtClean="0"/>
              <a:t>3/13/13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D241-5D11-E546-AC0C-0AED87A10D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6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93" y="1177318"/>
            <a:ext cx="6321425" cy="29718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PGES Updates</a:t>
            </a:r>
            <a:endParaRPr lang="en-US" sz="88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365" y="3294529"/>
            <a:ext cx="8767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/>
          </a:p>
        </p:txBody>
      </p:sp>
      <p:pic>
        <p:nvPicPr>
          <p:cNvPr id="5" name="Picture 13" descr="C:\Documents and Settings\rblessin\Desktop\Graphics\unbrid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4876800"/>
            <a:ext cx="42037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:\Documents and Settings\rblessin\Desktop\Graphics\New KDE logo co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647" y="272489"/>
            <a:ext cx="19812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5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22193"/>
              </p:ext>
            </p:extLst>
          </p:nvPr>
        </p:nvGraphicFramePr>
        <p:xfrm>
          <a:off x="457200" y="303726"/>
          <a:ext cx="82296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10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Framework</a:t>
                      </a:r>
                      <a:r>
                        <a:rPr lang="en-US" sz="2000" baseline="0" dirty="0" smtClean="0"/>
                        <a:t> for Teaching and Learning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Principal Performance Standards </a:t>
                      </a:r>
                      <a:endParaRPr lang="en-US" sz="2000" dirty="0"/>
                    </a:p>
                  </a:txBody>
                  <a:tcPr/>
                </a:tc>
              </a:tr>
              <a:tr h="5139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Based on the work of Charlotte Danielson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Domains with 22 Components from Charlotte Danielson’s Framework + Ky.’s Student Growth Domain</a:t>
                      </a:r>
                    </a:p>
                    <a:p>
                      <a:endParaRPr lang="en-US" sz="2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Performance Levels with Indicators, Critical Attributes and  Examples aligned to each level.    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pPr algn="ctr" eaLnBrk="1" hangingPunct="1"/>
                      <a:r>
                        <a:rPr lang="en-US" sz="2000" b="1" dirty="0" smtClean="0"/>
                        <a:t>Use of Rubrics for Performance Appraisal</a:t>
                      </a:r>
                    </a:p>
                    <a:p>
                      <a:pPr algn="ctr" eaLnBrk="1" hangingPunct="1"/>
                      <a:r>
                        <a:rPr lang="en-US" sz="2000" b="1" dirty="0" smtClean="0"/>
                        <a:t>with 4 Performance Levels:  Ineffective, Developing, Accomplished, Exemplary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Based on the work of James Stronge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 Standards with examples of observable, tangible behavior called sample Performance Indicators</a:t>
                      </a:r>
                    </a:p>
                    <a:p>
                      <a:endParaRPr lang="en-US" sz="2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Performance Levels state the measure of performance expected of principals and provides a general description of what the rating entails.  </a:t>
                      </a:r>
                    </a:p>
                    <a:p>
                      <a:endParaRPr lang="en-US" sz="2000" dirty="0" smtClean="0"/>
                    </a:p>
                    <a:p>
                      <a:pPr algn="ctr" eaLnBrk="1" hangingPunct="1"/>
                      <a:r>
                        <a:rPr lang="en-US" sz="2000" b="1" dirty="0" smtClean="0"/>
                        <a:t>Use of Rubrics for Performance Appraisal</a:t>
                      </a:r>
                    </a:p>
                    <a:p>
                      <a:pPr algn="ctr" eaLnBrk="1" hangingPunct="1"/>
                      <a:r>
                        <a:rPr lang="en-US" sz="2000" b="1" dirty="0" smtClean="0"/>
                        <a:t>with 4 Performance Levels:  Ineffective, Developing, Accomplished, Exemplary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21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13758"/>
              </p:ext>
            </p:extLst>
          </p:nvPr>
        </p:nvGraphicFramePr>
        <p:xfrm>
          <a:off x="457200" y="1122698"/>
          <a:ext cx="8293344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161"/>
                <a:gridCol w="3190623"/>
                <a:gridCol w="116840"/>
                <a:gridCol w="3243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Principal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Needs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PGP needs assessment based on self assessment using the framework, identified content/pedagogy needs from assessment results, Student Voice and other survey results, summative evaluation from previous year, etc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PGP needs assessment based on self assessment on standards, Val-Ed/Tell or trend data over time, school needs that require growth in leadership skills, summative evaluation from previous year, etc.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Setting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Uses</a:t>
                      </a:r>
                      <a:r>
                        <a:rPr lang="en-US" baseline="0" dirty="0" smtClean="0"/>
                        <a:t> SMART goal process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Focuses on what skill or content needs to be learned to improve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Identifies amount of growth expected against a baseline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Plan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Outlines the steps that the </a:t>
                      </a:r>
                      <a:r>
                        <a:rPr lang="en-US" b="1" dirty="0" smtClean="0"/>
                        <a:t>teacher </a:t>
                      </a:r>
                      <a:r>
                        <a:rPr lang="en-US" b="0" dirty="0" smtClean="0"/>
                        <a:t>is</a:t>
                      </a:r>
                      <a:r>
                        <a:rPr lang="en-US" b="0" baseline="0" dirty="0" smtClean="0"/>
                        <a:t> going to take to learn the new skill or content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0" baseline="0" dirty="0" smtClean="0"/>
                        <a:t>Is reviewed mid-year and adjustments are made to the strategies if needed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Outlines the steps that the </a:t>
                      </a:r>
                      <a:r>
                        <a:rPr lang="en-US" b="1" dirty="0" smtClean="0"/>
                        <a:t>principal</a:t>
                      </a:r>
                      <a:r>
                        <a:rPr lang="en-US" dirty="0" smtClean="0"/>
                        <a:t> is going to take to learn</a:t>
                      </a:r>
                      <a:r>
                        <a:rPr lang="en-US" baseline="0" dirty="0" smtClean="0"/>
                        <a:t> the new skill or content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Is reviewed mid-year and adjustments are made to the strategies if needed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600" y="223975"/>
            <a:ext cx="852194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 smtClean="0"/>
              <a:t>PGP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9485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952875"/>
              </p:ext>
            </p:extLst>
          </p:nvPr>
        </p:nvGraphicFramePr>
        <p:xfrm>
          <a:off x="0" y="909321"/>
          <a:ext cx="91440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56"/>
                <a:gridCol w="3517888"/>
                <a:gridCol w="128824"/>
                <a:gridCol w="35764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</a:t>
                      </a:r>
                      <a:r>
                        <a:rPr lang="en-US" baseline="0" dirty="0" smtClean="0"/>
                        <a:t>Observation Conference</a:t>
                      </a:r>
                    </a:p>
                    <a:p>
                      <a:pPr algn="ctr"/>
                      <a:r>
                        <a:rPr lang="en-US" baseline="0" dirty="0" smtClean="0"/>
                        <a:t>Observation – collect evidence</a:t>
                      </a:r>
                    </a:p>
                    <a:p>
                      <a:pPr algn="ctr"/>
                      <a:r>
                        <a:rPr lang="en-US" baseline="0" dirty="0" smtClean="0"/>
                        <a:t>Post Observation Conference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baseline="0" dirty="0" smtClean="0"/>
                        <a:t>Collect Evidence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What do you see?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What do you hear?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Evidence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Formative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baseline="0" dirty="0" smtClean="0"/>
                        <a:t>Principal does not see the peer observer’s notes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baseline="0" dirty="0" smtClean="0"/>
                        <a:t>Evidence will be assigned to components in the EDS system within CIITS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1" baseline="0" dirty="0" smtClean="0"/>
                        <a:t>NO RATING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Formative</a:t>
                      </a:r>
                      <a:r>
                        <a:rPr lang="en-US" baseline="0" dirty="0" smtClean="0"/>
                        <a:t> &amp; Summative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="0" baseline="0" dirty="0" smtClean="0"/>
                        <a:t>Evaluation process will be conducted through EDS within CIITS</a:t>
                      </a:r>
                      <a:endParaRPr lang="en-US" baseline="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1" baseline="0" dirty="0" smtClean="0"/>
                        <a:t>RATE using the rubric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Needs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b="0" dirty="0" smtClean="0"/>
                        <a:t>Identifying Evidence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b="0" dirty="0" smtClean="0"/>
                        <a:t>Conferencing that allows</a:t>
                      </a:r>
                      <a:r>
                        <a:rPr lang="en-US" b="0" baseline="0" dirty="0" smtClean="0"/>
                        <a:t> the observed teacher to take the lead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b="0" baseline="0" dirty="0" smtClean="0"/>
                        <a:t>KET training will be available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0" dirty="0" smtClean="0"/>
                        <a:t>Teachscape</a:t>
                      </a:r>
                      <a:r>
                        <a:rPr lang="en-US" b="0" baseline="0" dirty="0" smtClean="0"/>
                        <a:t> Modules and Proficiency Assessment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0" baseline="0" dirty="0" smtClean="0"/>
                        <a:t>Using evidence effectively in the feedback process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600" y="153528"/>
            <a:ext cx="852194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 smtClean="0"/>
              <a:t>Teacher Observation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227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KDE has funded research for 6 districts to test 3 different peer observation models in the 2013-2014 statewide </a:t>
            </a:r>
            <a:r>
              <a:rPr lang="en-US" b="1" i="1" dirty="0" smtClean="0"/>
              <a:t>pilot</a:t>
            </a:r>
          </a:p>
          <a:p>
            <a:r>
              <a:rPr lang="en-US" b="1" i="1" dirty="0"/>
              <a:t>KDE is exploring peer observation models used in other states and will compile and disseminate these models for consideration by districts for the 2013-2014 statewide pilot.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7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469"/>
            <a:ext cx="8229600" cy="5528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STUDENT GROWTH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77854"/>
              </p:ext>
            </p:extLst>
          </p:nvPr>
        </p:nvGraphicFramePr>
        <p:xfrm>
          <a:off x="457200" y="577313"/>
          <a:ext cx="8229600" cy="606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321"/>
                <a:gridCol w="3213147"/>
                <a:gridCol w="3511132"/>
              </a:tblGrid>
              <a:tr h="48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Principal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Needs Assessment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Student growth needs assessment should involve multiple assessment data to determine the goal to target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Provide data between 2 points of time – pre/post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</a:rPr>
                        <a:t>Be rigorous and comparable within &amp; across districts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dirty="0" smtClean="0"/>
                        <a:t>Student Growth Goal involves: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100% of the students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Critical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Content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process standards that students will learn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across the year not for a specific unit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Measurement tools that are comparable across the school/ district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Student Growth goal is targeted and should require principal involvement to improve. 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Strategies for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Outlines the steps that the </a:t>
                      </a:r>
                      <a:r>
                        <a:rPr lang="en-US" b="1" dirty="0" smtClean="0"/>
                        <a:t>teacher </a:t>
                      </a:r>
                      <a:r>
                        <a:rPr lang="en-US" b="0" dirty="0" smtClean="0"/>
                        <a:t>is</a:t>
                      </a:r>
                      <a:r>
                        <a:rPr lang="en-US" b="0" baseline="0" dirty="0" smtClean="0"/>
                        <a:t> going to take to learn the new skill or content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="0" baseline="0" dirty="0" smtClean="0"/>
                        <a:t>Is reviewed mid-year and adjustments are made to the strategies if needed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Outlines the steps that the </a:t>
                      </a:r>
                      <a:r>
                        <a:rPr lang="en-US" b="1" dirty="0" smtClean="0"/>
                        <a:t>principal</a:t>
                      </a:r>
                      <a:r>
                        <a:rPr lang="en-US" dirty="0" smtClean="0"/>
                        <a:t> is going to take to learn</a:t>
                      </a:r>
                      <a:r>
                        <a:rPr lang="en-US" baseline="0" dirty="0" smtClean="0"/>
                        <a:t> the new skill or content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Is reviewed mid-year and adjustments are made to the strategies if needed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84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469"/>
            <a:ext cx="8229600" cy="5528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STUDENT VOICE/VALED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275522"/>
              </p:ext>
            </p:extLst>
          </p:nvPr>
        </p:nvGraphicFramePr>
        <p:xfrm>
          <a:off x="457200" y="577313"/>
          <a:ext cx="8229602" cy="607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991"/>
                <a:gridCol w="3184904"/>
                <a:gridCol w="2096392"/>
                <a:gridCol w="1974315"/>
              </a:tblGrid>
              <a:tr h="482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Principal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One of the Measures</a:t>
                      </a:r>
                      <a:r>
                        <a:rPr lang="en-US" sz="1800" b="0" baseline="0" dirty="0" smtClean="0"/>
                        <a:t> of Effectiveness</a:t>
                      </a:r>
                      <a:endParaRPr lang="en-US" sz="18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Given in the spring</a:t>
                      </a:r>
                      <a:r>
                        <a:rPr lang="en-US" sz="1800" b="0" baseline="0" dirty="0" smtClean="0"/>
                        <a:t> of each year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Given in</a:t>
                      </a:r>
                      <a:r>
                        <a:rPr lang="en-US" baseline="0" dirty="0" smtClean="0"/>
                        <a:t> the spring of every other year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/>
                        <a:t>Students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Teachers, Principal,</a:t>
                      </a:r>
                      <a:r>
                        <a:rPr lang="en-US" baseline="0" dirty="0" smtClean="0"/>
                        <a:t> up to 3 Supervisors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b="1" dirty="0" smtClean="0"/>
                        <a:t>7 C’s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Care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Control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Clarify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Challenge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Captivate</a:t>
                      </a:r>
                    </a:p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lang="en-US" dirty="0" smtClean="0"/>
                        <a:t>Consolidate</a:t>
                      </a:r>
                    </a:p>
                    <a:p>
                      <a:pPr>
                        <a:defRPr/>
                      </a:pPr>
                      <a:endParaRPr lang="en-US" dirty="0" smtClean="0"/>
                    </a:p>
                    <a:p>
                      <a:pPr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Core Components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High Standards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Rigorous</a:t>
                      </a:r>
                      <a:r>
                        <a:rPr lang="en-US" sz="1800" baseline="0" dirty="0" smtClean="0"/>
                        <a:t> Curriculum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Quality Instruction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Culture of Learning/ Professional Behavior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Connections to External Communities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Performance Accountability</a:t>
                      </a:r>
                      <a:endParaRPr lang="en-US" sz="18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Processes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Planning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Implementing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Supporting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Advocating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Communicating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Monitoring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84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Available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Context</a:t>
            </a:r>
          </a:p>
          <a:p>
            <a:r>
              <a:rPr lang="en-US" dirty="0" smtClean="0"/>
              <a:t>Calendar Cards</a:t>
            </a:r>
          </a:p>
          <a:p>
            <a:r>
              <a:rPr lang="en-US" dirty="0" smtClean="0"/>
              <a:t>What Teachers/Principals need to know and be able to do</a:t>
            </a:r>
          </a:p>
          <a:p>
            <a:r>
              <a:rPr lang="en-US" dirty="0" smtClean="0"/>
              <a:t>Ideas for introducing frameworks/standards</a:t>
            </a:r>
          </a:p>
        </p:txBody>
      </p:sp>
    </p:spTree>
    <p:extLst>
      <p:ext uri="{BB962C8B-B14F-4D97-AF65-F5344CB8AC3E}">
        <p14:creationId xmlns:p14="http://schemas.microsoft.com/office/powerpoint/2010/main" val="73003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8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FOR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DISTRICT: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1365" y="1290918"/>
            <a:ext cx="88885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/>
              <a:t>Select </a:t>
            </a:r>
            <a:r>
              <a:rPr lang="en-US" sz="2400" b="1" dirty="0"/>
              <a:t>a minimum of 10% of schools to </a:t>
            </a:r>
            <a:r>
              <a:rPr lang="en-US" sz="2400" b="1" dirty="0" smtClean="0"/>
              <a:t>participate. </a:t>
            </a:r>
          </a:p>
          <a:p>
            <a:pPr lvl="0"/>
            <a:r>
              <a:rPr lang="en-US" sz="2400" b="1" dirty="0" smtClean="0"/>
              <a:t> </a:t>
            </a: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srgbClr val="0070C0"/>
                </a:solidFill>
              </a:rPr>
              <a:t>A minimum of 1 school MUST meet the minimum participant requirements. </a:t>
            </a:r>
            <a:r>
              <a:rPr lang="en-US" sz="2400" b="1" dirty="0" smtClean="0"/>
              <a:t>Many </a:t>
            </a:r>
            <a:r>
              <a:rPr lang="en-US" sz="2400" b="1" u="sng" dirty="0" smtClean="0"/>
              <a:t>may</a:t>
            </a:r>
            <a:r>
              <a:rPr lang="en-US" sz="2400" b="1" dirty="0" smtClean="0"/>
              <a:t> participate, if a district chooses.</a:t>
            </a:r>
          </a:p>
          <a:p>
            <a:pPr lvl="0"/>
            <a:endParaRPr lang="en-US" sz="2400" b="1" dirty="0" smtClean="0">
              <a:solidFill>
                <a:srgbClr val="C00000"/>
              </a:solidFill>
            </a:endParaRP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/>
              <a:t>Each </a:t>
            </a:r>
            <a:r>
              <a:rPr lang="en-US" sz="2400" b="1" dirty="0"/>
              <a:t>participating school </a:t>
            </a:r>
            <a:r>
              <a:rPr lang="en-US" sz="2400" b="1" dirty="0" smtClean="0"/>
              <a:t>MUST </a:t>
            </a:r>
            <a:r>
              <a:rPr lang="en-US" sz="2400" b="1" dirty="0"/>
              <a:t>the following minimum participants: </a:t>
            </a:r>
            <a:endParaRPr lang="en-US" sz="2400" b="1" dirty="0" smtClean="0"/>
          </a:p>
          <a:p>
            <a:pPr lvl="0"/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0070C0"/>
                </a:solidFill>
              </a:rPr>
              <a:t>Principal </a:t>
            </a:r>
            <a:r>
              <a:rPr lang="en-US" sz="2400" b="1" dirty="0">
                <a:solidFill>
                  <a:srgbClr val="0070C0"/>
                </a:solidFill>
              </a:rPr>
              <a:t>(1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		ELA </a:t>
            </a:r>
            <a:r>
              <a:rPr lang="en-US" sz="2400" b="1" dirty="0">
                <a:solidFill>
                  <a:srgbClr val="0070C0"/>
                </a:solidFill>
              </a:rPr>
              <a:t>(1-2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			Math 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1-2)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				ELL/SWD </a:t>
            </a:r>
            <a:r>
              <a:rPr lang="en-US" sz="2400" b="1" dirty="0">
                <a:solidFill>
                  <a:srgbClr val="0070C0"/>
                </a:solidFill>
              </a:rPr>
              <a:t>(1-2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					Non-Assessed </a:t>
            </a:r>
            <a:r>
              <a:rPr lang="en-US" sz="2400" b="1" dirty="0">
                <a:solidFill>
                  <a:srgbClr val="0070C0"/>
                </a:solidFill>
              </a:rPr>
              <a:t>(2-3</a:t>
            </a:r>
            <a:r>
              <a:rPr lang="en-US" sz="2400" b="1" dirty="0" smtClean="0">
                <a:solidFill>
                  <a:srgbClr val="0070C0"/>
                </a:solidFill>
              </a:rPr>
              <a:t>) </a:t>
            </a:r>
          </a:p>
          <a:p>
            <a:pPr lvl="0"/>
            <a:endParaRPr lang="en-US" sz="2400" b="1" dirty="0">
              <a:solidFill>
                <a:srgbClr val="C00000"/>
              </a:solidFill>
            </a:endParaRPr>
          </a:p>
          <a:p>
            <a:pPr lvl="0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total minimum number of teachers per participating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school: 5-9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14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Criteria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each category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lvl="0">
              <a:buBlip>
                <a:blip r:embed="rId2"/>
              </a:buBlip>
            </a:pPr>
            <a:r>
              <a:rPr lang="en-US" b="1" dirty="0"/>
              <a:t>A</a:t>
            </a:r>
            <a:r>
              <a:rPr lang="en-US" b="1" dirty="0" smtClean="0"/>
              <a:t>ny </a:t>
            </a:r>
            <a:r>
              <a:rPr lang="en-US" b="1" dirty="0"/>
              <a:t>teacher </a:t>
            </a:r>
            <a:r>
              <a:rPr lang="en-US" b="1" dirty="0" smtClean="0"/>
              <a:t>- even </a:t>
            </a:r>
            <a:r>
              <a:rPr lang="en-US" b="1" dirty="0"/>
              <a:t>if he or she is already involved with the field </a:t>
            </a:r>
            <a:r>
              <a:rPr lang="en-US" b="1" dirty="0" smtClean="0"/>
              <a:t>test</a:t>
            </a:r>
          </a:p>
          <a:p>
            <a:pPr marL="0" lvl="0" indent="0">
              <a:buNone/>
            </a:pPr>
            <a:r>
              <a:rPr lang="en-US" b="1" dirty="0" smtClean="0"/>
              <a:t> </a:t>
            </a:r>
          </a:p>
          <a:p>
            <a:pPr lvl="0">
              <a:buBlip>
                <a:blip r:embed="rId2"/>
              </a:buBlip>
            </a:pPr>
            <a:r>
              <a:rPr lang="en-US" b="1" dirty="0"/>
              <a:t>T</a:t>
            </a:r>
            <a:r>
              <a:rPr lang="en-US" b="1" dirty="0" smtClean="0"/>
              <a:t>eachers </a:t>
            </a:r>
            <a:r>
              <a:rPr lang="en-US" b="1" dirty="0"/>
              <a:t>should </a:t>
            </a:r>
            <a:r>
              <a:rPr lang="en-US" b="1" dirty="0" smtClean="0"/>
              <a:t>be </a:t>
            </a:r>
            <a:r>
              <a:rPr lang="en-US" b="1" dirty="0"/>
              <a:t>those who are not in their summative </a:t>
            </a:r>
            <a:r>
              <a:rPr lang="en-US" b="1" dirty="0" smtClean="0"/>
              <a:t>cycle (if possible)</a:t>
            </a:r>
            <a:endParaRPr lang="en-US" b="1" dirty="0"/>
          </a:p>
          <a:p>
            <a:pPr lvl="0">
              <a:buBlip>
                <a:blip r:embed="rId2"/>
              </a:buBlip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2" y="0"/>
            <a:ext cx="8511988" cy="7587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LYNC ON-LINE TRAINING SESSIONS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732"/>
            <a:ext cx="8229600" cy="5736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articipate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Lync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/>
              <a:t>to learn more about </a:t>
            </a:r>
            <a:r>
              <a:rPr lang="en-US" b="1" dirty="0" smtClean="0"/>
              <a:t>the </a:t>
            </a:r>
            <a:r>
              <a:rPr lang="en-US" b="1" dirty="0"/>
              <a:t>Teacher Professional Growth and Effectiveness System (TPGES</a:t>
            </a:r>
            <a:r>
              <a:rPr lang="en-US" b="1" dirty="0" smtClean="0"/>
              <a:t>) 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/>
              <a:t>to learn </a:t>
            </a:r>
            <a:r>
              <a:rPr lang="en-US" b="1" dirty="0" smtClean="0"/>
              <a:t>the </a:t>
            </a:r>
            <a:r>
              <a:rPr lang="en-US" b="1" dirty="0"/>
              <a:t>basics of the </a:t>
            </a:r>
            <a:r>
              <a:rPr lang="en-US" b="1" dirty="0" smtClean="0"/>
              <a:t>TPGES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b="1" dirty="0"/>
              <a:t>t</a:t>
            </a:r>
            <a:r>
              <a:rPr lang="en-US" b="1" dirty="0" smtClean="0"/>
              <a:t>o gain a deeper </a:t>
            </a:r>
            <a:r>
              <a:rPr lang="en-US" b="1" dirty="0"/>
              <a:t>understanding of </a:t>
            </a:r>
            <a:r>
              <a:rPr lang="en-US" b="1" dirty="0" smtClean="0"/>
              <a:t>each of the </a:t>
            </a:r>
            <a:r>
              <a:rPr lang="en-US" b="1" dirty="0"/>
              <a:t>multiple measures of the </a:t>
            </a:r>
            <a:r>
              <a:rPr lang="en-US" b="1" dirty="0" smtClean="0"/>
              <a:t>system</a:t>
            </a:r>
            <a:endParaRPr lang="en-US" b="1" dirty="0"/>
          </a:p>
        </p:txBody>
      </p:sp>
      <p:pic>
        <p:nvPicPr>
          <p:cNvPr id="4" name="Picture 2" descr="C:\Users\rwoosley\AppData\Local\Microsoft\Windows\Temporary Internet Files\Content.IE5\TD7OM2SR\MC9004393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29" y="758732"/>
            <a:ext cx="2064124" cy="181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7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7"/>
            <a:ext cx="8229600" cy="94904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LYNC Follow Up: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PGES Office Hours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7" y="1223682"/>
            <a:ext cx="8848164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>
              <a:buFont typeface="Wingdings" pitchFamily="2" charset="2"/>
              <a:buChar char="ü"/>
            </a:pPr>
            <a:r>
              <a:rPr lang="en-US" sz="4400" b="1" dirty="0" smtClean="0"/>
              <a:t>regularly scheduled                   sessions </a:t>
            </a:r>
          </a:p>
          <a:p>
            <a:pPr marL="0" indent="0">
              <a:buNone/>
            </a:pPr>
            <a:endParaRPr lang="en-US" sz="4400" b="1" dirty="0" smtClean="0"/>
          </a:p>
          <a:p>
            <a:pPr>
              <a:buFont typeface="Wingdings" pitchFamily="2" charset="2"/>
              <a:buChar char="ü"/>
            </a:pPr>
            <a:r>
              <a:rPr lang="en-US" sz="4400" b="1" dirty="0" smtClean="0"/>
              <a:t>a venue </a:t>
            </a:r>
            <a:r>
              <a:rPr lang="en-US" sz="4400" b="1" dirty="0"/>
              <a:t>for asking </a:t>
            </a:r>
            <a:r>
              <a:rPr lang="en-US" sz="4400" b="1" dirty="0" smtClean="0"/>
              <a:t>					clarifying </a:t>
            </a:r>
            <a:r>
              <a:rPr lang="en-US" sz="4400" b="1" dirty="0"/>
              <a:t>questions </a:t>
            </a:r>
            <a:r>
              <a:rPr lang="en-US" sz="4400" b="1" dirty="0" smtClean="0"/>
              <a:t>and	 </a:t>
            </a:r>
            <a:r>
              <a:rPr lang="en-US" sz="4400" b="1" dirty="0"/>
              <a:t>interaction with other </a:t>
            </a:r>
            <a:r>
              <a:rPr lang="en-US" sz="4400" b="1" dirty="0" smtClean="0"/>
              <a:t>districts</a:t>
            </a:r>
            <a:endParaRPr lang="en-US" sz="4400" b="1" dirty="0"/>
          </a:p>
        </p:txBody>
      </p:sp>
      <p:pic>
        <p:nvPicPr>
          <p:cNvPr id="1026" name="Picture 2" descr="C:\Users\rwoosley\AppData\Local\Microsoft\Windows\Temporary Internet Files\Content.IE5\USEI6KTS\MC9004393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271" y="941293"/>
            <a:ext cx="3496235" cy="402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1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8861612" cy="20842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Sign up for</a:t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LYNC Sessions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7" y="2070847"/>
            <a:ext cx="8861612" cy="47199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/>
              <a:t>Educators can sign up for the Lync </a:t>
            </a:r>
            <a:r>
              <a:rPr lang="en-US" sz="4800" b="1" dirty="0" smtClean="0"/>
              <a:t>sessions: </a:t>
            </a:r>
          </a:p>
          <a:p>
            <a:pPr>
              <a:buFontTx/>
              <a:buChar char="-"/>
            </a:pPr>
            <a:r>
              <a:rPr lang="en-US" sz="4800" b="1" dirty="0" smtClean="0"/>
              <a:t>via </a:t>
            </a:r>
            <a:r>
              <a:rPr lang="en-US" sz="4800" b="1" dirty="0">
                <a:solidFill>
                  <a:srgbClr val="0070C0"/>
                </a:solidFill>
              </a:rPr>
              <a:t>PD </a:t>
            </a:r>
            <a:r>
              <a:rPr lang="en-US" sz="4800" b="1" dirty="0" smtClean="0">
                <a:solidFill>
                  <a:srgbClr val="0070C0"/>
                </a:solidFill>
              </a:rPr>
              <a:t>Planner </a:t>
            </a:r>
          </a:p>
          <a:p>
            <a:pPr>
              <a:buFontTx/>
              <a:buChar char="-"/>
            </a:pP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smtClean="0"/>
              <a:t>in </a:t>
            </a:r>
            <a:r>
              <a:rPr lang="en-US" sz="4800" b="1" dirty="0"/>
              <a:t>the </a:t>
            </a:r>
            <a:r>
              <a:rPr lang="en-US" sz="4800" b="1" dirty="0">
                <a:solidFill>
                  <a:srgbClr val="0070C0"/>
                </a:solidFill>
              </a:rPr>
              <a:t>Educator Development Suite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		</a:t>
            </a:r>
            <a:r>
              <a:rPr lang="en-US" sz="4800" b="1" dirty="0" smtClean="0"/>
              <a:t>(</a:t>
            </a:r>
            <a:r>
              <a:rPr lang="en-US" sz="4800" b="1" dirty="0"/>
              <a:t>EDS) </a:t>
            </a:r>
            <a:endParaRPr lang="en-US" sz="4800" b="1" dirty="0" smtClean="0"/>
          </a:p>
          <a:p>
            <a:pPr marL="0" indent="0">
              <a:buNone/>
            </a:pPr>
            <a:r>
              <a:rPr lang="en-US" sz="4800" b="1" dirty="0" smtClean="0"/>
              <a:t>- located </a:t>
            </a:r>
            <a:r>
              <a:rPr lang="en-US" sz="4800" b="1" dirty="0"/>
              <a:t>in </a:t>
            </a:r>
            <a:r>
              <a:rPr lang="en-US" sz="4800" b="1" dirty="0">
                <a:solidFill>
                  <a:srgbClr val="0070C0"/>
                </a:solidFill>
              </a:rPr>
              <a:t>CIITS</a:t>
            </a:r>
            <a:r>
              <a:rPr lang="en-US" sz="4800" b="1" dirty="0"/>
              <a:t> </a:t>
            </a:r>
            <a:r>
              <a:rPr lang="en-US" sz="4800" b="1" u="sng" dirty="0"/>
              <a:t>beginning in </a:t>
            </a:r>
            <a:r>
              <a:rPr lang="en-US" sz="4800" b="1" u="sng" dirty="0" smtClean="0"/>
              <a:t>April </a:t>
            </a:r>
            <a:endParaRPr lang="en-US" sz="4800" b="1" u="sng" dirty="0"/>
          </a:p>
          <a:p>
            <a:endParaRPr lang="en-US" dirty="0"/>
          </a:p>
        </p:txBody>
      </p:sp>
      <p:pic>
        <p:nvPicPr>
          <p:cNvPr id="2050" name="Picture 2" descr="C:\Users\rwoosley\AppData\Local\Microsoft\Windows\Temporary Internet Files\Content.IE5\TD7OM2SR\MC90043934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17" y="40342"/>
            <a:ext cx="2245659" cy="224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42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062"/>
            <a:ext cx="8458200" cy="90870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 360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esources for all KY educators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1425388"/>
            <a:ext cx="8552330" cy="5204012"/>
          </a:xfrm>
        </p:spPr>
        <p:txBody>
          <a:bodyPr>
            <a:noAutofit/>
          </a:bodyPr>
          <a:lstStyle/>
          <a:p>
            <a:r>
              <a:rPr lang="en-US" sz="3000" dirty="0"/>
              <a:t>Video support of the </a:t>
            </a:r>
            <a:r>
              <a:rPr lang="en-US" sz="3000" b="1" dirty="0"/>
              <a:t>Kentucky Framework for </a:t>
            </a:r>
            <a:r>
              <a:rPr lang="en-US" sz="3000" b="1" dirty="0" smtClean="0"/>
              <a:t>Teaching (FfT)</a:t>
            </a:r>
            <a:r>
              <a:rPr lang="en-US" sz="3000" dirty="0" smtClean="0"/>
              <a:t> </a:t>
            </a:r>
            <a:r>
              <a:rPr lang="en-US" sz="3000" u="sng" dirty="0"/>
              <a:t>a</a:t>
            </a:r>
            <a:r>
              <a:rPr lang="en-US" sz="3000" u="sng" dirty="0" smtClean="0"/>
              <a:t>vailable through </a:t>
            </a:r>
            <a:r>
              <a:rPr lang="en-US" sz="3000" u="sng" dirty="0"/>
              <a:t>CIITS </a:t>
            </a:r>
            <a:endParaRPr lang="en-US" sz="3000" u="sng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b="1" dirty="0" smtClean="0"/>
              <a:t>Teachers &amp; </a:t>
            </a:r>
            <a:r>
              <a:rPr lang="en-US" sz="3000" b="1" dirty="0"/>
              <a:t>leaders can access multiple videos </a:t>
            </a:r>
            <a:r>
              <a:rPr lang="en-US" sz="3000" b="1" u="sng" dirty="0"/>
              <a:t>aligned to each component </a:t>
            </a:r>
            <a:r>
              <a:rPr lang="en-US" sz="3000" b="1" dirty="0"/>
              <a:t>of the </a:t>
            </a:r>
            <a:r>
              <a:rPr lang="en-US" sz="3000" b="1" dirty="0" smtClean="0"/>
              <a:t>FfT.</a:t>
            </a:r>
          </a:p>
          <a:p>
            <a:pPr marL="0" indent="0">
              <a:buNone/>
            </a:pPr>
            <a:r>
              <a:rPr lang="en-US" sz="3000" b="1" dirty="0" smtClean="0"/>
              <a:t> </a:t>
            </a:r>
          </a:p>
          <a:p>
            <a:r>
              <a:rPr lang="en-US" sz="3000" b="1" dirty="0" smtClean="0"/>
              <a:t>A source of support for these topics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70C0"/>
                </a:solidFill>
              </a:rPr>
              <a:t>     differentiated instruction</a:t>
            </a:r>
            <a:r>
              <a:rPr lang="en-US" sz="3000" dirty="0"/>
              <a:t> </a:t>
            </a:r>
            <a:r>
              <a:rPr lang="en-US" sz="3000" dirty="0" smtClean="0"/>
              <a:t>/</a:t>
            </a:r>
            <a:r>
              <a:rPr lang="en-US" sz="3000" b="1" dirty="0" smtClean="0">
                <a:solidFill>
                  <a:srgbClr val="00B050"/>
                </a:solidFill>
              </a:rPr>
              <a:t>classroom climate</a:t>
            </a:r>
            <a:r>
              <a:rPr lang="en-US" sz="3000" dirty="0" smtClean="0"/>
              <a:t> 			</a:t>
            </a:r>
            <a:r>
              <a:rPr lang="en-US" sz="3000" b="1" dirty="0">
                <a:solidFill>
                  <a:srgbClr val="7030A0"/>
                </a:solidFill>
              </a:rPr>
              <a:t>instructional </a:t>
            </a:r>
            <a:r>
              <a:rPr lang="en-US" sz="3000" b="1" dirty="0" smtClean="0">
                <a:solidFill>
                  <a:srgbClr val="7030A0"/>
                </a:solidFill>
              </a:rPr>
              <a:t>leadership </a:t>
            </a:r>
            <a:r>
              <a:rPr lang="en-US" sz="3000" dirty="0" smtClean="0"/>
              <a:t>/</a:t>
            </a:r>
            <a:r>
              <a:rPr lang="en-US" sz="3000" dirty="0"/>
              <a:t> </a:t>
            </a: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exceptional </a:t>
            </a: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learners</a:t>
            </a:r>
            <a:r>
              <a:rPr lang="en-US" sz="3000" dirty="0" smtClean="0"/>
              <a:t>	 					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higher-order 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questioning</a:t>
            </a:r>
            <a:r>
              <a:rPr lang="en-US" sz="3000" dirty="0"/>
              <a:t> </a:t>
            </a:r>
            <a:r>
              <a:rPr lang="en-US" sz="3000" dirty="0" smtClean="0"/>
              <a:t>	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3644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85"/>
            <a:ext cx="8229600" cy="81457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View PD 360 Resources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529"/>
            <a:ext cx="8229600" cy="5715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Access </a:t>
            </a:r>
            <a:r>
              <a:rPr lang="en-US" b="1" dirty="0"/>
              <a:t>PD 360 from CIITS 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Click </a:t>
            </a:r>
            <a:r>
              <a:rPr lang="en-US" b="1" dirty="0">
                <a:solidFill>
                  <a:srgbClr val="0070C0"/>
                </a:solidFill>
              </a:rPr>
              <a:t>on “Focus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</a:t>
            </a:r>
            <a:r>
              <a:rPr lang="en-US" b="1" dirty="0"/>
              <a:t>On the applications bar, click “State/Province</a:t>
            </a:r>
            <a:r>
              <a:rPr lang="en-US" b="1" dirty="0" smtClean="0"/>
              <a:t>”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On </a:t>
            </a:r>
            <a:r>
              <a:rPr lang="en-US" b="1" dirty="0">
                <a:solidFill>
                  <a:srgbClr val="0070C0"/>
                </a:solidFill>
              </a:rPr>
              <a:t>the gray bar below the </a:t>
            </a:r>
            <a:r>
              <a:rPr lang="en-US" b="1" dirty="0" smtClean="0">
                <a:solidFill>
                  <a:srgbClr val="0070C0"/>
                </a:solidFill>
              </a:rPr>
              <a:t>applications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Topics are </a:t>
            </a:r>
            <a:r>
              <a:rPr lang="en-US" b="1" dirty="0"/>
              <a:t>listed under </a:t>
            </a:r>
            <a:r>
              <a:rPr lang="en-US" b="1" dirty="0" smtClean="0"/>
              <a:t>“Kentucky” </a:t>
            </a:r>
            <a:r>
              <a:rPr lang="en-US" b="1" dirty="0"/>
              <a:t>heading  </a:t>
            </a:r>
          </a:p>
        </p:txBody>
      </p:sp>
    </p:spTree>
    <p:extLst>
      <p:ext uri="{BB962C8B-B14F-4D97-AF65-F5344CB8AC3E}">
        <p14:creationId xmlns:p14="http://schemas.microsoft.com/office/powerpoint/2010/main" val="317965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PGES Implementation 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19" y="2012894"/>
            <a:ext cx="6448729" cy="401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963</Words>
  <Application>Microsoft Macintosh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PGES Updates</vt:lpstr>
      <vt:lpstr> PILOT REQUIREMENTS         FOR EACH DISTRICT: </vt:lpstr>
      <vt:lpstr>Selection Criteria  within each category </vt:lpstr>
      <vt:lpstr>9 LYNC ON-LINE TRAINING SESSIONS</vt:lpstr>
      <vt:lpstr>LYNC Follow Up: PGES Office Hours </vt:lpstr>
      <vt:lpstr>How to Sign up for    LYNC Sessions</vt:lpstr>
      <vt:lpstr>PD 360 Resources for all KY educators</vt:lpstr>
      <vt:lpstr>How to View PD 360 Resources</vt:lpstr>
      <vt:lpstr>Planning for PGES Implementation </vt:lpstr>
      <vt:lpstr>PowerPoint Presentation</vt:lpstr>
      <vt:lpstr>PowerPoint Presentation</vt:lpstr>
      <vt:lpstr>PowerPoint Presentation</vt:lpstr>
      <vt:lpstr>Peer Observation</vt:lpstr>
      <vt:lpstr>STUDENT GROWTH</vt:lpstr>
      <vt:lpstr>STUDENT VOICE/VALED</vt:lpstr>
      <vt:lpstr>Tools Available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 Williams</dc:creator>
  <cp:lastModifiedBy>Char Williams</cp:lastModifiedBy>
  <cp:revision>19</cp:revision>
  <dcterms:created xsi:type="dcterms:W3CDTF">2013-03-07T00:32:47Z</dcterms:created>
  <dcterms:modified xsi:type="dcterms:W3CDTF">2013-03-13T14:27:36Z</dcterms:modified>
</cp:coreProperties>
</file>