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9" r:id="rId2"/>
    <p:sldId id="270" r:id="rId3"/>
    <p:sldId id="274" r:id="rId4"/>
    <p:sldId id="271" r:id="rId5"/>
    <p:sldId id="273" r:id="rId6"/>
    <p:sldId id="258" r:id="rId7"/>
    <p:sldId id="259" r:id="rId8"/>
    <p:sldId id="260" r:id="rId9"/>
    <p:sldId id="261" r:id="rId10"/>
    <p:sldId id="262" r:id="rId11"/>
    <p:sldId id="263" r:id="rId12"/>
    <p:sldId id="264" r:id="rId13"/>
    <p:sldId id="265" r:id="rId14"/>
    <p:sldId id="266" r:id="rId15"/>
    <p:sldId id="267" r:id="rId16"/>
    <p:sldId id="268" r:id="rId17"/>
    <p:sldId id="272"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4"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CD6A1-2B16-425A-9CAD-8AA8794FAB7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B211C22C-38B3-48FC-90C9-E724EEAA2A1D}">
      <dgm:prSet phldrT="[Text]" custT="1"/>
      <dgm:spPr>
        <a:ln>
          <a:solidFill>
            <a:srgbClr val="00B050"/>
          </a:solidFill>
        </a:ln>
      </dgm:spPr>
      <dgm:t>
        <a:bodyPr/>
        <a:lstStyle/>
        <a:p>
          <a:pPr algn="l"/>
          <a:endParaRPr lang="en-US" sz="2800" dirty="0" smtClean="0">
            <a:latin typeface="+mn-lt"/>
            <a:cs typeface="Times New Roman" pitchFamily="18" charset="0"/>
          </a:endParaRPr>
        </a:p>
        <a:p>
          <a:pPr algn="l"/>
          <a:r>
            <a:rPr lang="en-US" sz="2400" dirty="0" smtClean="0">
              <a:latin typeface="+mn-lt"/>
              <a:cs typeface="Times New Roman" pitchFamily="18" charset="0"/>
            </a:rPr>
            <a:t>Reasoning</a:t>
          </a:r>
          <a:r>
            <a:rPr lang="en-US" sz="2800" dirty="0" smtClean="0">
              <a:latin typeface="+mn-lt"/>
              <a:cs typeface="Times New Roman" pitchFamily="18" charset="0"/>
            </a:rPr>
            <a:t> </a:t>
          </a:r>
          <a:endParaRPr lang="en-US" sz="2800" dirty="0">
            <a:latin typeface="+mn-lt"/>
            <a:cs typeface="Times New Roman" pitchFamily="18" charset="0"/>
          </a:endParaRPr>
        </a:p>
      </dgm:t>
    </dgm:pt>
    <dgm:pt modelId="{C68990AC-92C2-4FFD-99C1-4EDD97D81818}" type="parTrans" cxnId="{B6E69308-6653-4145-A2AE-C4F40584B8E4}">
      <dgm:prSet/>
      <dgm:spPr/>
      <dgm:t>
        <a:bodyPr/>
        <a:lstStyle/>
        <a:p>
          <a:endParaRPr lang="en-US"/>
        </a:p>
      </dgm:t>
    </dgm:pt>
    <dgm:pt modelId="{9F685832-48B9-4318-9ED8-DAE4C675A839}" type="sibTrans" cxnId="{B6E69308-6653-4145-A2AE-C4F40584B8E4}">
      <dgm:prSet/>
      <dgm:spPr/>
      <dgm:t>
        <a:bodyPr/>
        <a:lstStyle/>
        <a:p>
          <a:endParaRPr lang="en-US"/>
        </a:p>
      </dgm:t>
    </dgm:pt>
    <dgm:pt modelId="{8295AB91-0D20-4643-8AB2-E5265E748A1B}">
      <dgm:prSet phldrT="[Text]" custT="1"/>
      <dgm:spPr>
        <a:ln>
          <a:solidFill>
            <a:srgbClr val="7030A0"/>
          </a:solidFill>
        </a:ln>
      </dgm:spPr>
      <dgm:t>
        <a:bodyPr/>
        <a:lstStyle/>
        <a:p>
          <a:pPr algn="l">
            <a:spcBef>
              <a:spcPts val="600"/>
            </a:spcBef>
            <a:spcAft>
              <a:spcPts val="492"/>
            </a:spcAft>
          </a:pPr>
          <a:r>
            <a:rPr lang="en-US" sz="1800" dirty="0" smtClean="0">
              <a:latin typeface="+mn-lt"/>
              <a:cs typeface="Times New Roman" pitchFamily="18" charset="0"/>
            </a:rPr>
            <a:t>Communicating</a:t>
          </a:r>
        </a:p>
      </dgm:t>
    </dgm:pt>
    <dgm:pt modelId="{6FF964CA-8B93-440B-9775-E9D34B73A3C8}" type="parTrans" cxnId="{D012EBCE-D3DC-4AD1-98A8-C5F97455781C}">
      <dgm:prSet/>
      <dgm:spPr/>
      <dgm:t>
        <a:bodyPr/>
        <a:lstStyle/>
        <a:p>
          <a:endParaRPr lang="en-US"/>
        </a:p>
      </dgm:t>
    </dgm:pt>
    <dgm:pt modelId="{CB68DC87-907E-419B-A40A-BA47E0291727}" type="sibTrans" cxnId="{D012EBCE-D3DC-4AD1-98A8-C5F97455781C}">
      <dgm:prSet/>
      <dgm:spPr/>
      <dgm:t>
        <a:bodyPr/>
        <a:lstStyle/>
        <a:p>
          <a:endParaRPr lang="en-US"/>
        </a:p>
      </dgm:t>
    </dgm:pt>
    <dgm:pt modelId="{869D664E-4C47-4BEC-8D34-C8B778A4346E}">
      <dgm:prSet phldrT="[Text]" custT="1"/>
      <dgm:spPr>
        <a:ln>
          <a:solidFill>
            <a:srgbClr val="FF0000"/>
          </a:solidFill>
        </a:ln>
      </dgm:spPr>
      <dgm:t>
        <a:bodyPr/>
        <a:lstStyle/>
        <a:p>
          <a:pPr algn="l"/>
          <a:endParaRPr lang="en-US" sz="2800" dirty="0" smtClean="0">
            <a:latin typeface="+mn-lt"/>
            <a:cs typeface="Times New Roman" pitchFamily="18" charset="0"/>
          </a:endParaRPr>
        </a:p>
        <a:p>
          <a:pPr algn="l"/>
          <a:endParaRPr lang="en-US" sz="2800" dirty="0" smtClean="0">
            <a:latin typeface="+mn-lt"/>
            <a:cs typeface="Times New Roman" pitchFamily="18" charset="0"/>
          </a:endParaRPr>
        </a:p>
        <a:p>
          <a:pPr algn="l"/>
          <a:endParaRPr lang="en-US" sz="2800" dirty="0" smtClean="0">
            <a:latin typeface="+mn-lt"/>
            <a:cs typeface="Times New Roman" pitchFamily="18" charset="0"/>
          </a:endParaRPr>
        </a:p>
        <a:p>
          <a:pPr algn="l"/>
          <a:r>
            <a:rPr lang="en-US" sz="2400" dirty="0" smtClean="0">
              <a:latin typeface="+mn-lt"/>
              <a:cs typeface="Times New Roman" pitchFamily="18" charset="0"/>
            </a:rPr>
            <a:t>Gathering </a:t>
          </a:r>
          <a:r>
            <a:rPr lang="en-US" sz="2800" dirty="0" smtClean="0">
              <a:latin typeface="+mn-lt"/>
              <a:cs typeface="Times New Roman" pitchFamily="18" charset="0"/>
            </a:rPr>
            <a:t/>
          </a:r>
          <a:br>
            <a:rPr lang="en-US" sz="2800" dirty="0" smtClean="0">
              <a:latin typeface="+mn-lt"/>
              <a:cs typeface="Times New Roman" pitchFamily="18" charset="0"/>
            </a:rPr>
          </a:br>
          <a:endParaRPr lang="en-US" sz="2800" dirty="0">
            <a:latin typeface="+mn-lt"/>
            <a:cs typeface="Times New Roman" pitchFamily="18" charset="0"/>
          </a:endParaRPr>
        </a:p>
      </dgm:t>
    </dgm:pt>
    <dgm:pt modelId="{BA953610-A1D4-448B-B008-15C4184CBA95}" type="sibTrans" cxnId="{A3C1A462-466A-4875-A772-033FE5765715}">
      <dgm:prSet/>
      <dgm:spPr/>
      <dgm:t>
        <a:bodyPr/>
        <a:lstStyle/>
        <a:p>
          <a:endParaRPr lang="en-US"/>
        </a:p>
      </dgm:t>
    </dgm:pt>
    <dgm:pt modelId="{9B847929-742B-4D6F-BE11-785B460FF278}" type="parTrans" cxnId="{A3C1A462-466A-4875-A772-033FE5765715}">
      <dgm:prSet/>
      <dgm:spPr/>
      <dgm:t>
        <a:bodyPr/>
        <a:lstStyle/>
        <a:p>
          <a:endParaRPr lang="en-US"/>
        </a:p>
      </dgm:t>
    </dgm:pt>
    <dgm:pt modelId="{4287C79B-113B-425D-A4B3-D9791DED0E6C}" type="pres">
      <dgm:prSet presAssocID="{BF9CD6A1-2B16-425A-9CAD-8AA8794FAB7D}" presName="Name0" presStyleCnt="0">
        <dgm:presLayoutVars>
          <dgm:chMax val="7"/>
          <dgm:dir/>
          <dgm:animLvl val="lvl"/>
          <dgm:resizeHandles val="exact"/>
        </dgm:presLayoutVars>
      </dgm:prSet>
      <dgm:spPr/>
      <dgm:t>
        <a:bodyPr/>
        <a:lstStyle/>
        <a:p>
          <a:endParaRPr lang="en-US"/>
        </a:p>
      </dgm:t>
    </dgm:pt>
    <dgm:pt modelId="{5314B13C-E113-47A4-99F6-E5EE427C139C}" type="pres">
      <dgm:prSet presAssocID="{869D664E-4C47-4BEC-8D34-C8B778A4346E}" presName="circle1" presStyleLbl="node1" presStyleIdx="0" presStyleCnt="3" custScaleX="91166" custScaleY="118509" custLinFactNeighborX="-1131" custLinFactNeighborY="1230"/>
      <dgm:spPr>
        <a:solidFill>
          <a:srgbClr val="FF0000"/>
        </a:solidFill>
      </dgm:spPr>
    </dgm:pt>
    <dgm:pt modelId="{07489619-A951-434A-80B7-3EE327531133}" type="pres">
      <dgm:prSet presAssocID="{869D664E-4C47-4BEC-8D34-C8B778A4346E}" presName="space" presStyleCnt="0"/>
      <dgm:spPr/>
    </dgm:pt>
    <dgm:pt modelId="{F7CBD45D-73CC-4FA5-96E5-AD91774A9287}" type="pres">
      <dgm:prSet presAssocID="{869D664E-4C47-4BEC-8D34-C8B778A4346E}" presName="rect1" presStyleLbl="alignAcc1" presStyleIdx="0" presStyleCnt="3" custScaleX="109018" custScaleY="124478" custLinFactNeighborY="-1280"/>
      <dgm:spPr/>
      <dgm:t>
        <a:bodyPr/>
        <a:lstStyle/>
        <a:p>
          <a:endParaRPr lang="en-US"/>
        </a:p>
      </dgm:t>
    </dgm:pt>
    <dgm:pt modelId="{75B9260B-FAE7-4054-9D0F-9F82601A705E}" type="pres">
      <dgm:prSet presAssocID="{B211C22C-38B3-48FC-90C9-E724EEAA2A1D}" presName="vertSpace2" presStyleLbl="node1" presStyleIdx="0" presStyleCnt="3"/>
      <dgm:spPr/>
    </dgm:pt>
    <dgm:pt modelId="{AF02493E-406B-4A4C-9AEC-1D862CB4E286}" type="pres">
      <dgm:prSet presAssocID="{B211C22C-38B3-48FC-90C9-E724EEAA2A1D}" presName="circle2" presStyleLbl="node1" presStyleIdx="1" presStyleCnt="3" custScaleX="91469" custScaleY="118370" custLinFactNeighborX="-4685" custLinFactNeighborY="21806"/>
      <dgm:spPr>
        <a:solidFill>
          <a:srgbClr val="00B050"/>
        </a:solidFill>
      </dgm:spPr>
    </dgm:pt>
    <dgm:pt modelId="{DA849A80-2A56-4BC9-BE2F-E7F1EAD8CC88}" type="pres">
      <dgm:prSet presAssocID="{B211C22C-38B3-48FC-90C9-E724EEAA2A1D}" presName="rect2" presStyleLbl="alignAcc1" presStyleIdx="1" presStyleCnt="3" custScaleX="109015" custScaleY="116581" custLinFactNeighborX="-198" custLinFactNeighborY="22343"/>
      <dgm:spPr/>
      <dgm:t>
        <a:bodyPr/>
        <a:lstStyle/>
        <a:p>
          <a:endParaRPr lang="en-US"/>
        </a:p>
      </dgm:t>
    </dgm:pt>
    <dgm:pt modelId="{FE5A7C6E-6AFB-47CF-98A9-BC3793848370}" type="pres">
      <dgm:prSet presAssocID="{8295AB91-0D20-4643-8AB2-E5265E748A1B}" presName="vertSpace3" presStyleLbl="node1" presStyleIdx="1" presStyleCnt="3"/>
      <dgm:spPr/>
    </dgm:pt>
    <dgm:pt modelId="{0FB5A4C6-7763-4E89-8651-E36353CCE510}" type="pres">
      <dgm:prSet presAssocID="{8295AB91-0D20-4643-8AB2-E5265E748A1B}" presName="circle3" presStyleLbl="node1" presStyleIdx="2" presStyleCnt="3" custScaleX="77989" custScaleY="86092" custLinFactNeighborX="-7398" custLinFactNeighborY="91175"/>
      <dgm:spPr>
        <a:solidFill>
          <a:srgbClr val="7030A0"/>
        </a:solidFill>
      </dgm:spPr>
    </dgm:pt>
    <dgm:pt modelId="{B77D7E49-DBA4-4AC4-BE6F-D7BC5EAD7EA0}" type="pres">
      <dgm:prSet presAssocID="{8295AB91-0D20-4643-8AB2-E5265E748A1B}" presName="rect3" presStyleLbl="alignAcc1" presStyleIdx="2" presStyleCnt="3" custScaleX="107906" custScaleY="83218" custLinFactNeighborX="-7" custLinFactNeighborY="82283"/>
      <dgm:spPr/>
      <dgm:t>
        <a:bodyPr/>
        <a:lstStyle/>
        <a:p>
          <a:endParaRPr lang="en-US"/>
        </a:p>
      </dgm:t>
    </dgm:pt>
    <dgm:pt modelId="{B9C2CAD6-C7AF-41D9-9108-225B6127D6A7}" type="pres">
      <dgm:prSet presAssocID="{869D664E-4C47-4BEC-8D34-C8B778A4346E}" presName="rect1ParTxNoCh" presStyleLbl="alignAcc1" presStyleIdx="2" presStyleCnt="3">
        <dgm:presLayoutVars>
          <dgm:chMax val="1"/>
          <dgm:bulletEnabled val="1"/>
        </dgm:presLayoutVars>
      </dgm:prSet>
      <dgm:spPr/>
      <dgm:t>
        <a:bodyPr/>
        <a:lstStyle/>
        <a:p>
          <a:endParaRPr lang="en-US"/>
        </a:p>
      </dgm:t>
    </dgm:pt>
    <dgm:pt modelId="{AD86EA74-9645-4A4C-A189-9DD8C5B5ABBC}" type="pres">
      <dgm:prSet presAssocID="{B211C22C-38B3-48FC-90C9-E724EEAA2A1D}" presName="rect2ParTxNoCh" presStyleLbl="alignAcc1" presStyleIdx="2" presStyleCnt="3">
        <dgm:presLayoutVars>
          <dgm:chMax val="1"/>
          <dgm:bulletEnabled val="1"/>
        </dgm:presLayoutVars>
      </dgm:prSet>
      <dgm:spPr/>
      <dgm:t>
        <a:bodyPr/>
        <a:lstStyle/>
        <a:p>
          <a:endParaRPr lang="en-US"/>
        </a:p>
      </dgm:t>
    </dgm:pt>
    <dgm:pt modelId="{B8F5682E-508B-45F8-BE32-F0069D8B2ED4}" type="pres">
      <dgm:prSet presAssocID="{8295AB91-0D20-4643-8AB2-E5265E748A1B}" presName="rect3ParTxNoCh" presStyleLbl="alignAcc1" presStyleIdx="2" presStyleCnt="3">
        <dgm:presLayoutVars>
          <dgm:chMax val="1"/>
          <dgm:bulletEnabled val="1"/>
        </dgm:presLayoutVars>
      </dgm:prSet>
      <dgm:spPr/>
      <dgm:t>
        <a:bodyPr/>
        <a:lstStyle/>
        <a:p>
          <a:endParaRPr lang="en-US"/>
        </a:p>
      </dgm:t>
    </dgm:pt>
  </dgm:ptLst>
  <dgm:cxnLst>
    <dgm:cxn modelId="{27C937B4-549A-48A5-81D9-344167252337}" type="presOf" srcId="{B211C22C-38B3-48FC-90C9-E724EEAA2A1D}" destId="{AD86EA74-9645-4A4C-A189-9DD8C5B5ABBC}" srcOrd="1" destOrd="0" presId="urn:microsoft.com/office/officeart/2005/8/layout/target3"/>
    <dgm:cxn modelId="{A3C1A462-466A-4875-A772-033FE5765715}" srcId="{BF9CD6A1-2B16-425A-9CAD-8AA8794FAB7D}" destId="{869D664E-4C47-4BEC-8D34-C8B778A4346E}" srcOrd="0" destOrd="0" parTransId="{9B847929-742B-4D6F-BE11-785B460FF278}" sibTransId="{BA953610-A1D4-448B-B008-15C4184CBA95}"/>
    <dgm:cxn modelId="{9A03B281-325E-4453-8A6A-070CC11708FE}" type="presOf" srcId="{869D664E-4C47-4BEC-8D34-C8B778A4346E}" destId="{B9C2CAD6-C7AF-41D9-9108-225B6127D6A7}" srcOrd="1" destOrd="0" presId="urn:microsoft.com/office/officeart/2005/8/layout/target3"/>
    <dgm:cxn modelId="{3B0337A4-7593-4F3C-A3FE-012B8FF3133E}" type="presOf" srcId="{869D664E-4C47-4BEC-8D34-C8B778A4346E}" destId="{F7CBD45D-73CC-4FA5-96E5-AD91774A9287}" srcOrd="0" destOrd="0" presId="urn:microsoft.com/office/officeart/2005/8/layout/target3"/>
    <dgm:cxn modelId="{8CECDE01-2EB5-48A8-A7CE-351EC18CCAAB}" type="presOf" srcId="{8295AB91-0D20-4643-8AB2-E5265E748A1B}" destId="{B8F5682E-508B-45F8-BE32-F0069D8B2ED4}" srcOrd="1" destOrd="0" presId="urn:microsoft.com/office/officeart/2005/8/layout/target3"/>
    <dgm:cxn modelId="{C7FD5D95-8510-4ADE-B535-C0AC1C7C4F6C}" type="presOf" srcId="{BF9CD6A1-2B16-425A-9CAD-8AA8794FAB7D}" destId="{4287C79B-113B-425D-A4B3-D9791DED0E6C}" srcOrd="0" destOrd="0" presId="urn:microsoft.com/office/officeart/2005/8/layout/target3"/>
    <dgm:cxn modelId="{3C0DA462-A767-4C19-B08F-4AD6DAB24F19}" type="presOf" srcId="{B211C22C-38B3-48FC-90C9-E724EEAA2A1D}" destId="{DA849A80-2A56-4BC9-BE2F-E7F1EAD8CC88}" srcOrd="0" destOrd="0" presId="urn:microsoft.com/office/officeart/2005/8/layout/target3"/>
    <dgm:cxn modelId="{6CC50AD5-44C1-4D39-899E-58991BD5DB96}" type="presOf" srcId="{8295AB91-0D20-4643-8AB2-E5265E748A1B}" destId="{B77D7E49-DBA4-4AC4-BE6F-D7BC5EAD7EA0}" srcOrd="0" destOrd="0" presId="urn:microsoft.com/office/officeart/2005/8/layout/target3"/>
    <dgm:cxn modelId="{D012EBCE-D3DC-4AD1-98A8-C5F97455781C}" srcId="{BF9CD6A1-2B16-425A-9CAD-8AA8794FAB7D}" destId="{8295AB91-0D20-4643-8AB2-E5265E748A1B}" srcOrd="2" destOrd="0" parTransId="{6FF964CA-8B93-440B-9775-E9D34B73A3C8}" sibTransId="{CB68DC87-907E-419B-A40A-BA47E0291727}"/>
    <dgm:cxn modelId="{B6E69308-6653-4145-A2AE-C4F40584B8E4}" srcId="{BF9CD6A1-2B16-425A-9CAD-8AA8794FAB7D}" destId="{B211C22C-38B3-48FC-90C9-E724EEAA2A1D}" srcOrd="1" destOrd="0" parTransId="{C68990AC-92C2-4FFD-99C1-4EDD97D81818}" sibTransId="{9F685832-48B9-4318-9ED8-DAE4C675A839}"/>
    <dgm:cxn modelId="{622263CD-5AB0-4D69-946D-C1C39FC8D554}" type="presParOf" srcId="{4287C79B-113B-425D-A4B3-D9791DED0E6C}" destId="{5314B13C-E113-47A4-99F6-E5EE427C139C}" srcOrd="0" destOrd="0" presId="urn:microsoft.com/office/officeart/2005/8/layout/target3"/>
    <dgm:cxn modelId="{AE929E88-DE32-4580-B1D4-E07859729D8D}" type="presParOf" srcId="{4287C79B-113B-425D-A4B3-D9791DED0E6C}" destId="{07489619-A951-434A-80B7-3EE327531133}" srcOrd="1" destOrd="0" presId="urn:microsoft.com/office/officeart/2005/8/layout/target3"/>
    <dgm:cxn modelId="{F30E0BCB-1213-444F-B480-BDE68DBC59F1}" type="presParOf" srcId="{4287C79B-113B-425D-A4B3-D9791DED0E6C}" destId="{F7CBD45D-73CC-4FA5-96E5-AD91774A9287}" srcOrd="2" destOrd="0" presId="urn:microsoft.com/office/officeart/2005/8/layout/target3"/>
    <dgm:cxn modelId="{352FFD86-CFEB-4B1A-8360-D1E2957F3DDE}" type="presParOf" srcId="{4287C79B-113B-425D-A4B3-D9791DED0E6C}" destId="{75B9260B-FAE7-4054-9D0F-9F82601A705E}" srcOrd="3" destOrd="0" presId="urn:microsoft.com/office/officeart/2005/8/layout/target3"/>
    <dgm:cxn modelId="{BE492798-ED2C-464D-9792-33C3354B30E9}" type="presParOf" srcId="{4287C79B-113B-425D-A4B3-D9791DED0E6C}" destId="{AF02493E-406B-4A4C-9AEC-1D862CB4E286}" srcOrd="4" destOrd="0" presId="urn:microsoft.com/office/officeart/2005/8/layout/target3"/>
    <dgm:cxn modelId="{F0DAEF6B-F60B-4A88-A401-D28600C56BCF}" type="presParOf" srcId="{4287C79B-113B-425D-A4B3-D9791DED0E6C}" destId="{DA849A80-2A56-4BC9-BE2F-E7F1EAD8CC88}" srcOrd="5" destOrd="0" presId="urn:microsoft.com/office/officeart/2005/8/layout/target3"/>
    <dgm:cxn modelId="{CE43B39C-5243-4B2A-BE62-C209991C4259}" type="presParOf" srcId="{4287C79B-113B-425D-A4B3-D9791DED0E6C}" destId="{FE5A7C6E-6AFB-47CF-98A9-BC3793848370}" srcOrd="6" destOrd="0" presId="urn:microsoft.com/office/officeart/2005/8/layout/target3"/>
    <dgm:cxn modelId="{B344A4F8-FFBF-42D6-AA98-4F984B2D044C}" type="presParOf" srcId="{4287C79B-113B-425D-A4B3-D9791DED0E6C}" destId="{0FB5A4C6-7763-4E89-8651-E36353CCE510}" srcOrd="7" destOrd="0" presId="urn:microsoft.com/office/officeart/2005/8/layout/target3"/>
    <dgm:cxn modelId="{718C1FE0-C652-4902-9374-39BAB2D63801}" type="presParOf" srcId="{4287C79B-113B-425D-A4B3-D9791DED0E6C}" destId="{B77D7E49-DBA4-4AC4-BE6F-D7BC5EAD7EA0}" srcOrd="8" destOrd="0" presId="urn:microsoft.com/office/officeart/2005/8/layout/target3"/>
    <dgm:cxn modelId="{184C75EA-8D7A-4612-892B-F1EA1A578256}" type="presParOf" srcId="{4287C79B-113B-425D-A4B3-D9791DED0E6C}" destId="{B9C2CAD6-C7AF-41D9-9108-225B6127D6A7}" srcOrd="9" destOrd="0" presId="urn:microsoft.com/office/officeart/2005/8/layout/target3"/>
    <dgm:cxn modelId="{008A0CA9-00C3-441F-A543-172058CC27F0}" type="presParOf" srcId="{4287C79B-113B-425D-A4B3-D9791DED0E6C}" destId="{AD86EA74-9645-4A4C-A189-9DD8C5B5ABBC}" srcOrd="10" destOrd="0" presId="urn:microsoft.com/office/officeart/2005/8/layout/target3"/>
    <dgm:cxn modelId="{66FED9EC-B232-4ED0-A576-C0E0620C9F61}" type="presParOf" srcId="{4287C79B-113B-425D-A4B3-D9791DED0E6C}" destId="{B8F5682E-508B-45F8-BE32-F0069D8B2ED4}"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B13C-E113-47A4-99F6-E5EE427C139C}">
      <dsp:nvSpPr>
        <dsp:cNvPr id="0" name=""/>
        <dsp:cNvSpPr/>
      </dsp:nvSpPr>
      <dsp:spPr>
        <a:xfrm>
          <a:off x="-196169" y="26807"/>
          <a:ext cx="4754810" cy="6180898"/>
        </a:xfrm>
        <a:prstGeom prst="pie">
          <a:avLst>
            <a:gd name="adj1" fmla="val 5400000"/>
            <a:gd name="adj2" fmla="val 1620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CBD45D-73CC-4FA5-96E5-AD91774A9287}">
      <dsp:nvSpPr>
        <dsp:cNvPr id="0" name=""/>
        <dsp:cNvSpPr/>
      </dsp:nvSpPr>
      <dsp:spPr>
        <a:xfrm>
          <a:off x="2196229" y="0"/>
          <a:ext cx="6633539" cy="6492215"/>
        </a:xfrm>
        <a:prstGeom prst="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dirty="0" smtClean="0">
            <a:latin typeface="+mn-lt"/>
            <a:cs typeface="Times New Roman" pitchFamily="18" charset="0"/>
          </a:endParaRPr>
        </a:p>
        <a:p>
          <a:pPr lvl="0" algn="l" defTabSz="1244600">
            <a:lnSpc>
              <a:spcPct val="90000"/>
            </a:lnSpc>
            <a:spcBef>
              <a:spcPct val="0"/>
            </a:spcBef>
            <a:spcAft>
              <a:spcPct val="35000"/>
            </a:spcAft>
          </a:pPr>
          <a:endParaRPr lang="en-US" sz="2800" kern="1200" dirty="0" smtClean="0">
            <a:latin typeface="+mn-lt"/>
            <a:cs typeface="Times New Roman" pitchFamily="18" charset="0"/>
          </a:endParaRPr>
        </a:p>
        <a:p>
          <a:pPr lvl="0" algn="l" defTabSz="1244600">
            <a:lnSpc>
              <a:spcPct val="90000"/>
            </a:lnSpc>
            <a:spcBef>
              <a:spcPct val="0"/>
            </a:spcBef>
            <a:spcAft>
              <a:spcPct val="35000"/>
            </a:spcAft>
          </a:pPr>
          <a:endParaRPr lang="en-US" sz="2800" kern="1200" dirty="0" smtClean="0">
            <a:latin typeface="+mn-lt"/>
            <a:cs typeface="Times New Roman" pitchFamily="18" charset="0"/>
          </a:endParaRPr>
        </a:p>
        <a:p>
          <a:pPr lvl="0" algn="l" defTabSz="1244600">
            <a:lnSpc>
              <a:spcPct val="90000"/>
            </a:lnSpc>
            <a:spcBef>
              <a:spcPct val="0"/>
            </a:spcBef>
            <a:spcAft>
              <a:spcPct val="35000"/>
            </a:spcAft>
          </a:pPr>
          <a:r>
            <a:rPr lang="en-US" sz="2400" kern="1200" dirty="0" smtClean="0">
              <a:latin typeface="+mn-lt"/>
              <a:cs typeface="Times New Roman" pitchFamily="18" charset="0"/>
            </a:rPr>
            <a:t>Gathering </a:t>
          </a:r>
          <a:r>
            <a:rPr lang="en-US" sz="2800" kern="1200" dirty="0" smtClean="0">
              <a:latin typeface="+mn-lt"/>
              <a:cs typeface="Times New Roman" pitchFamily="18" charset="0"/>
            </a:rPr>
            <a:t/>
          </a:r>
          <a:br>
            <a:rPr lang="en-US" sz="2800" kern="1200" dirty="0" smtClean="0">
              <a:latin typeface="+mn-lt"/>
              <a:cs typeface="Times New Roman" pitchFamily="18" charset="0"/>
            </a:rPr>
          </a:br>
          <a:endParaRPr lang="en-US" sz="2800" kern="1200" dirty="0">
            <a:latin typeface="+mn-lt"/>
            <a:cs typeface="Times New Roman" pitchFamily="18" charset="0"/>
          </a:endParaRPr>
        </a:p>
      </dsp:txBody>
      <dsp:txXfrm>
        <a:off x="2196229" y="0"/>
        <a:ext cx="6633539" cy="1947668"/>
      </dsp:txXfrm>
    </dsp:sp>
    <dsp:sp modelId="{AF02493E-406B-4A4C-9AEC-1D862CB4E286}">
      <dsp:nvSpPr>
        <dsp:cNvPr id="0" name=""/>
        <dsp:cNvSpPr/>
      </dsp:nvSpPr>
      <dsp:spPr>
        <a:xfrm>
          <a:off x="616714" y="2523629"/>
          <a:ext cx="3100895" cy="4012867"/>
        </a:xfrm>
        <a:prstGeom prst="pie">
          <a:avLst>
            <a:gd name="adj1" fmla="val 5400000"/>
            <a:gd name="adj2" fmla="val 1620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849A80-2A56-4BC9-BE2F-E7F1EAD8CC88}">
      <dsp:nvSpPr>
        <dsp:cNvPr id="0" name=""/>
        <dsp:cNvSpPr/>
      </dsp:nvSpPr>
      <dsp:spPr>
        <a:xfrm>
          <a:off x="2184273" y="2540021"/>
          <a:ext cx="6633356" cy="3952218"/>
        </a:xfrm>
        <a:prstGeom prst="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dirty="0" smtClean="0">
            <a:latin typeface="+mn-lt"/>
            <a:cs typeface="Times New Roman" pitchFamily="18" charset="0"/>
          </a:endParaRPr>
        </a:p>
        <a:p>
          <a:pPr lvl="0" algn="l" defTabSz="1244600">
            <a:lnSpc>
              <a:spcPct val="90000"/>
            </a:lnSpc>
            <a:spcBef>
              <a:spcPct val="0"/>
            </a:spcBef>
            <a:spcAft>
              <a:spcPct val="35000"/>
            </a:spcAft>
          </a:pPr>
          <a:r>
            <a:rPr lang="en-US" sz="2400" kern="1200" dirty="0" smtClean="0">
              <a:latin typeface="+mn-lt"/>
              <a:cs typeface="Times New Roman" pitchFamily="18" charset="0"/>
            </a:rPr>
            <a:t>Reasoning</a:t>
          </a:r>
          <a:r>
            <a:rPr lang="en-US" sz="2800" kern="1200" dirty="0" smtClean="0">
              <a:latin typeface="+mn-lt"/>
              <a:cs typeface="Times New Roman" pitchFamily="18" charset="0"/>
            </a:rPr>
            <a:t> </a:t>
          </a:r>
          <a:endParaRPr lang="en-US" sz="2800" kern="1200" dirty="0">
            <a:latin typeface="+mn-lt"/>
            <a:cs typeface="Times New Roman" pitchFamily="18" charset="0"/>
          </a:endParaRPr>
        </a:p>
      </dsp:txBody>
      <dsp:txXfrm>
        <a:off x="2184273" y="2540021"/>
        <a:ext cx="6633356" cy="1824100"/>
      </dsp:txXfrm>
    </dsp:sp>
    <dsp:sp modelId="{0FB5A4C6-7763-4E89-8651-E36353CCE510}">
      <dsp:nvSpPr>
        <dsp:cNvPr id="0" name=""/>
        <dsp:cNvSpPr/>
      </dsp:nvSpPr>
      <dsp:spPr>
        <a:xfrm>
          <a:off x="1572508" y="5168223"/>
          <a:ext cx="1220265" cy="1347050"/>
        </a:xfrm>
        <a:prstGeom prst="pie">
          <a:avLst>
            <a:gd name="adj1" fmla="val 5400000"/>
            <a:gd name="adj2" fmla="val 1620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7D7E49-DBA4-4AC4-BE6F-D7BC5EAD7EA0}">
      <dsp:nvSpPr>
        <dsp:cNvPr id="0" name=""/>
        <dsp:cNvSpPr/>
      </dsp:nvSpPr>
      <dsp:spPr>
        <a:xfrm>
          <a:off x="2229635" y="5190157"/>
          <a:ext cx="6565876" cy="1302082"/>
        </a:xfrm>
        <a:prstGeom prst="rect">
          <a:avLst/>
        </a:prstGeom>
        <a:solidFill>
          <a:schemeClr val="lt1">
            <a:alpha val="90000"/>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ts val="492"/>
            </a:spcAft>
          </a:pPr>
          <a:r>
            <a:rPr lang="en-US" sz="1800" kern="1200" dirty="0" smtClean="0">
              <a:latin typeface="+mn-lt"/>
              <a:cs typeface="Times New Roman" pitchFamily="18" charset="0"/>
            </a:rPr>
            <a:t>Communicating</a:t>
          </a:r>
        </a:p>
      </dsp:txBody>
      <dsp:txXfrm>
        <a:off x="2229635" y="5190157"/>
        <a:ext cx="6565876" cy="130208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34B27-C001-4CEE-B9BE-C52AF23A2BE1}" type="datetimeFigureOut">
              <a:rPr lang="en-US" smtClean="0"/>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A55801-E43D-4936-BC6B-4FA3DA797831}" type="slidenum">
              <a:rPr lang="en-US" smtClean="0"/>
              <a:t>‹#›</a:t>
            </a:fld>
            <a:endParaRPr lang="en-US"/>
          </a:p>
        </p:txBody>
      </p:sp>
    </p:spTree>
    <p:extLst>
      <p:ext uri="{BB962C8B-B14F-4D97-AF65-F5344CB8AC3E}">
        <p14:creationId xmlns:p14="http://schemas.microsoft.com/office/powerpoint/2010/main" val="1478822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EDD81-2FB8-4237-AABA-5648B7C2C88A}" type="slidenum">
              <a:rPr lang="en-US" smtClean="0"/>
              <a:t>15</a:t>
            </a:fld>
            <a:endParaRPr lang="en-US"/>
          </a:p>
        </p:txBody>
      </p:sp>
    </p:spTree>
    <p:extLst>
      <p:ext uri="{BB962C8B-B14F-4D97-AF65-F5344CB8AC3E}">
        <p14:creationId xmlns:p14="http://schemas.microsoft.com/office/powerpoint/2010/main" val="1408637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 development</a:t>
            </a:r>
            <a:r>
              <a:rPr lang="en-US" baseline="0" dirty="0" smtClean="0"/>
              <a:t> must provide teachers with a way to engage student is all aspects of science.</a:t>
            </a:r>
            <a:endParaRPr lang="en-US" dirty="0"/>
          </a:p>
        </p:txBody>
      </p:sp>
      <p:sp>
        <p:nvSpPr>
          <p:cNvPr id="4" name="Slide Number Placeholder 3"/>
          <p:cNvSpPr>
            <a:spLocks noGrp="1"/>
          </p:cNvSpPr>
          <p:nvPr>
            <p:ph type="sldNum" sz="quarter" idx="10"/>
          </p:nvPr>
        </p:nvSpPr>
        <p:spPr/>
        <p:txBody>
          <a:bodyPr/>
          <a:lstStyle/>
          <a:p>
            <a:fld id="{BFF666CB-3CF9-479F-9FA5-2E0A82B7AC73}" type="slidenum">
              <a:rPr lang="en-US" smtClean="0"/>
              <a:pPr/>
              <a:t>17</a:t>
            </a:fld>
            <a:endParaRPr lang="en-US"/>
          </a:p>
        </p:txBody>
      </p:sp>
    </p:spTree>
    <p:extLst>
      <p:ext uri="{BB962C8B-B14F-4D97-AF65-F5344CB8AC3E}">
        <p14:creationId xmlns:p14="http://schemas.microsoft.com/office/powerpoint/2010/main" val="361015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38073-B57A-4FC4-AEA2-4322FD76A612}"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211915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8073-B57A-4FC4-AEA2-4322FD76A612}"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306022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8073-B57A-4FC4-AEA2-4322FD76A612}"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390157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8073-B57A-4FC4-AEA2-4322FD76A612}"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176532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38073-B57A-4FC4-AEA2-4322FD76A612}"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104079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38073-B57A-4FC4-AEA2-4322FD76A612}"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362533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38073-B57A-4FC4-AEA2-4322FD76A612}"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28887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38073-B57A-4FC4-AEA2-4322FD76A612}"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180974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38073-B57A-4FC4-AEA2-4322FD76A612}"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11012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38073-B57A-4FC4-AEA2-4322FD76A612}"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261023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38073-B57A-4FC4-AEA2-4322FD76A612}"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EAF90-A247-4E26-8278-8CA208A41ED7}" type="slidenum">
              <a:rPr lang="en-US" smtClean="0"/>
              <a:t>‹#›</a:t>
            </a:fld>
            <a:endParaRPr lang="en-US"/>
          </a:p>
        </p:txBody>
      </p:sp>
    </p:spTree>
    <p:extLst>
      <p:ext uri="{BB962C8B-B14F-4D97-AF65-F5344CB8AC3E}">
        <p14:creationId xmlns:p14="http://schemas.microsoft.com/office/powerpoint/2010/main" val="2081980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38073-B57A-4FC4-AEA2-4322FD76A612}" type="datetimeFigureOut">
              <a:rPr lang="en-US" smtClean="0"/>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EAF90-A247-4E26-8278-8CA208A41ED7}" type="slidenum">
              <a:rPr lang="en-US" smtClean="0"/>
              <a:t>‹#›</a:t>
            </a:fld>
            <a:endParaRPr lang="en-US"/>
          </a:p>
        </p:txBody>
      </p:sp>
    </p:spTree>
    <p:extLst>
      <p:ext uri="{BB962C8B-B14F-4D97-AF65-F5344CB8AC3E}">
        <p14:creationId xmlns:p14="http://schemas.microsoft.com/office/powerpoint/2010/main" val="56792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3760291"/>
            <a:ext cx="9144000" cy="11172289"/>
          </a:xfrm>
          <a:prstGeom prst="rect">
            <a:avLst/>
          </a:prstGeom>
        </p:spPr>
        <p:txBody>
          <a:bodyPr wrap="square">
            <a:spAutoFit/>
          </a:bodyPr>
          <a:lstStyle/>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lgn="ctr"/>
            <a:endParaRPr lang="en-US" b="1" dirty="0" smtClean="0"/>
          </a:p>
          <a:p>
            <a:pPr lvl="0" algn="ctr"/>
            <a:endParaRPr lang="en-US" b="1" dirty="0"/>
          </a:p>
          <a:p>
            <a:pPr lvl="0"/>
            <a:r>
              <a:rPr lang="en-US" sz="3600" b="1" dirty="0" smtClean="0"/>
              <a:t>    Important </a:t>
            </a:r>
            <a:r>
              <a:rPr lang="en-US" sz="3600" b="1" dirty="0"/>
              <a:t>News Concerning KCAS-Science</a:t>
            </a:r>
            <a:r>
              <a:rPr lang="en-US" sz="3600" dirty="0"/>
              <a:t/>
            </a:r>
            <a:br>
              <a:rPr lang="en-US" sz="3600" dirty="0"/>
            </a:br>
            <a:r>
              <a:rPr lang="en-US" sz="3600" dirty="0" smtClean="0"/>
              <a:t>     </a:t>
            </a:r>
            <a:r>
              <a:rPr lang="en-US" sz="3600" b="1" i="1" dirty="0" smtClean="0"/>
              <a:t>Clarification </a:t>
            </a:r>
            <a:r>
              <a:rPr lang="en-US" sz="3600" b="1" i="1" dirty="0"/>
              <a:t>on Science Testing in 2015</a:t>
            </a:r>
            <a:r>
              <a:rPr lang="en-US" sz="3600" dirty="0"/>
              <a:t/>
            </a:r>
            <a:br>
              <a:rPr lang="en-US" sz="3600" dirty="0"/>
            </a:br>
            <a:r>
              <a:rPr lang="en-US" sz="3600" dirty="0"/>
              <a:t/>
            </a:r>
            <a:br>
              <a:rPr lang="en-US" sz="3600" dirty="0"/>
            </a:br>
            <a:r>
              <a:rPr lang="en-US" sz="2400" dirty="0" smtClean="0"/>
              <a:t>Kentucky </a:t>
            </a:r>
            <a:r>
              <a:rPr lang="en-US" sz="2400" dirty="0"/>
              <a:t>will embark on the development of a new science assessment system to match the standards. The new system will take time to build</a:t>
            </a:r>
            <a:r>
              <a:rPr lang="en-US" sz="2400" dirty="0" smtClean="0"/>
              <a:t>.</a:t>
            </a:r>
          </a:p>
          <a:p>
            <a:pPr lvl="0" algn="ctr"/>
            <a:endParaRPr lang="en-US" sz="2400" dirty="0"/>
          </a:p>
          <a:p>
            <a:pPr lvl="0"/>
            <a:r>
              <a:rPr lang="en-US" sz="2400" dirty="0" smtClean="0"/>
              <a:t>Thus</a:t>
            </a:r>
            <a:r>
              <a:rPr lang="en-US" sz="2400" dirty="0"/>
              <a:t>, staff of the Kentucky Department of Education (KDE) proposed </a:t>
            </a:r>
            <a:r>
              <a:rPr lang="en-US" sz="2400" dirty="0" smtClean="0"/>
              <a:t>to</a:t>
            </a:r>
          </a:p>
          <a:p>
            <a:pPr lvl="0"/>
            <a:r>
              <a:rPr lang="en-US" sz="2400" dirty="0" smtClean="0"/>
              <a:t>the </a:t>
            </a:r>
            <a:r>
              <a:rPr lang="en-US" sz="2400" dirty="0"/>
              <a:t>Kentucky Board of Education in June 2014 to suspend the K-PREP science testing at grades 4 and 7 in the spring of 2015 since the only test available measures out-of-date standards. </a:t>
            </a:r>
            <a:endParaRPr lang="en-US" sz="2400" dirty="0" smtClean="0"/>
          </a:p>
          <a:p>
            <a:pPr lvl="0"/>
            <a:endParaRPr lang="en-US" sz="2400" dirty="0" smtClean="0"/>
          </a:p>
          <a:p>
            <a:pPr lvl="0"/>
            <a:r>
              <a:rPr lang="en-US" sz="2400" dirty="0" smtClean="0"/>
              <a:t>However</a:t>
            </a:r>
            <a:r>
              <a:rPr lang="en-US" sz="2400" dirty="0"/>
              <a:t>, the United States Department of Education (USED), during the review of Kentucky’s ESEA waiver extension submission, made it clear that there must be a science test at these levels administered in Kentucky in 2015. In order to meet USED requirements, the following will occur</a:t>
            </a:r>
            <a:r>
              <a:rPr lang="en-US" sz="2400" dirty="0" smtClean="0"/>
              <a:t>:</a:t>
            </a:r>
            <a:r>
              <a:rPr lang="en-US" sz="2400" dirty="0"/>
              <a:t/>
            </a:r>
            <a:br>
              <a:rPr lang="en-US" sz="2400" dirty="0"/>
            </a:br>
            <a:endParaRPr lang="en-US" sz="2400" dirty="0" smtClean="0"/>
          </a:p>
        </p:txBody>
      </p:sp>
    </p:spTree>
    <p:extLst>
      <p:ext uri="{BB962C8B-B14F-4D97-AF65-F5344CB8AC3E}">
        <p14:creationId xmlns:p14="http://schemas.microsoft.com/office/powerpoint/2010/main" val="325855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6" end="1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9800" y="1206787"/>
            <a:ext cx="1871025" cy="584775"/>
          </a:xfrm>
          <a:prstGeom prst="rect">
            <a:avLst/>
          </a:prstGeom>
          <a:solidFill>
            <a:srgbClr val="3AA2B5"/>
          </a:solidFill>
        </p:spPr>
        <p:txBody>
          <a:bodyPr wrap="none" rtlCol="0">
            <a:spAutoFit/>
          </a:bodyPr>
          <a:lstStyle/>
          <a:p>
            <a:r>
              <a:rPr lang="en-US" sz="3200" dirty="0" smtClean="0"/>
              <a:t>What if…</a:t>
            </a:r>
            <a:endParaRPr lang="en-US" sz="3200" dirty="0"/>
          </a:p>
        </p:txBody>
      </p:sp>
      <p:sp>
        <p:nvSpPr>
          <p:cNvPr id="3" name="TextBox 2"/>
          <p:cNvSpPr txBox="1"/>
          <p:nvPr/>
        </p:nvSpPr>
        <p:spPr>
          <a:xfrm>
            <a:off x="429491" y="2133600"/>
            <a:ext cx="8229600" cy="1815882"/>
          </a:xfrm>
          <a:prstGeom prst="rect">
            <a:avLst/>
          </a:prstGeom>
          <a:solidFill>
            <a:schemeClr val="accent1">
              <a:lumMod val="40000"/>
              <a:lumOff val="60000"/>
            </a:schemeClr>
          </a:solidFill>
        </p:spPr>
        <p:txBody>
          <a:bodyPr wrap="square" rtlCol="0">
            <a:spAutoFit/>
          </a:bodyPr>
          <a:lstStyle/>
          <a:p>
            <a:r>
              <a:rPr lang="en-US" sz="2800" dirty="0"/>
              <a:t>T</a:t>
            </a:r>
            <a:r>
              <a:rPr lang="en-US" sz="2800" dirty="0" smtClean="0"/>
              <a:t>eacher and student learning determined what our state assessment looked like so that our kids are assessed in a way they can demonstrate what they really know?</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849" y="4267200"/>
            <a:ext cx="2066925" cy="2209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4714874"/>
            <a:ext cx="2714625" cy="16859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2200" y="4357687"/>
            <a:ext cx="2247900" cy="2028825"/>
          </a:xfrm>
          <a:prstGeom prst="rect">
            <a:avLst/>
          </a:prstGeom>
        </p:spPr>
      </p:pic>
    </p:spTree>
    <p:extLst>
      <p:ext uri="{BB962C8B-B14F-4D97-AF65-F5344CB8AC3E}">
        <p14:creationId xmlns:p14="http://schemas.microsoft.com/office/powerpoint/2010/main" val="2602512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3600" y="838200"/>
            <a:ext cx="7416800" cy="4832093"/>
          </a:xfrm>
          <a:prstGeom prst="rect">
            <a:avLst/>
          </a:prstGeom>
          <a:solidFill>
            <a:srgbClr val="FED9A7"/>
          </a:solidFill>
        </p:spPr>
        <p:txBody>
          <a:bodyPr wrap="square" rtlCol="0">
            <a:spAutoFit/>
          </a:bodyPr>
          <a:lstStyle/>
          <a:p>
            <a:r>
              <a:rPr lang="en-US" sz="2800" dirty="0" smtClean="0"/>
              <a:t>Our new science standards require a shift from what scientists and engineers </a:t>
            </a:r>
            <a:r>
              <a:rPr lang="en-US" sz="2800" i="1" dirty="0" smtClean="0"/>
              <a:t>know</a:t>
            </a:r>
            <a:r>
              <a:rPr lang="en-US" sz="2800" dirty="0" smtClean="0"/>
              <a:t> to what scientists and engineers </a:t>
            </a:r>
            <a:r>
              <a:rPr lang="en-US" sz="2800" i="1" dirty="0" smtClean="0"/>
              <a:t>do </a:t>
            </a:r>
            <a:r>
              <a:rPr lang="en-US" sz="2800" dirty="0" smtClean="0"/>
              <a:t>with what they know.</a:t>
            </a:r>
          </a:p>
          <a:p>
            <a:endParaRPr lang="en-US" sz="2800" i="1" dirty="0"/>
          </a:p>
          <a:p>
            <a:endParaRPr lang="en-US" sz="2800" i="1" dirty="0" smtClean="0"/>
          </a:p>
          <a:p>
            <a:r>
              <a:rPr lang="en-US" sz="2800" dirty="0" smtClean="0"/>
              <a:t>Instructional experiences created from these standards will give students an opportunity that many have not had before: to solve problems, evaluate evidence and search for important questions.</a:t>
            </a:r>
            <a:endParaRPr lang="en-US" sz="2800" dirty="0"/>
          </a:p>
        </p:txBody>
      </p:sp>
    </p:spTree>
    <p:extLst>
      <p:ext uri="{BB962C8B-B14F-4D97-AF65-F5344CB8AC3E}">
        <p14:creationId xmlns:p14="http://schemas.microsoft.com/office/powerpoint/2010/main" val="37213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9731" y="965202"/>
            <a:ext cx="7535335" cy="2246769"/>
          </a:xfrm>
          <a:prstGeom prst="rect">
            <a:avLst/>
          </a:prstGeom>
          <a:solidFill>
            <a:srgbClr val="FED9A7"/>
          </a:solidFill>
        </p:spPr>
        <p:txBody>
          <a:bodyPr wrap="square" rtlCol="0">
            <a:spAutoFit/>
          </a:bodyPr>
          <a:lstStyle/>
          <a:p>
            <a:r>
              <a:rPr lang="en-US" sz="2800" dirty="0" smtClean="0"/>
              <a:t>Teachers will have the opportunity to design experiences and assessments that emphasize the broad range of scientific and engineering thinking rather than only fundamental knowledge.</a:t>
            </a:r>
            <a:endParaRPr lang="en-US" sz="2800" dirty="0"/>
          </a:p>
        </p:txBody>
      </p:sp>
      <p:sp>
        <p:nvSpPr>
          <p:cNvPr id="3" name="TextBox 2"/>
          <p:cNvSpPr txBox="1"/>
          <p:nvPr/>
        </p:nvSpPr>
        <p:spPr>
          <a:xfrm>
            <a:off x="829731" y="3496735"/>
            <a:ext cx="7535336" cy="2677656"/>
          </a:xfrm>
          <a:prstGeom prst="rect">
            <a:avLst/>
          </a:prstGeom>
          <a:solidFill>
            <a:srgbClr val="FED9A7"/>
          </a:solidFill>
        </p:spPr>
        <p:txBody>
          <a:bodyPr wrap="square" rtlCol="0">
            <a:spAutoFit/>
          </a:bodyPr>
          <a:lstStyle/>
          <a:p>
            <a:r>
              <a:rPr lang="en-US" sz="2800" dirty="0" smtClean="0"/>
              <a:t>Students won’t just be given the pieces of the puzzle, they will practice using the same skills that scientists and engineers use to assemble those pieces through the process of gathering information, applying reasoning and communicating their findings.</a:t>
            </a:r>
            <a:endParaRPr lang="en-US" sz="2800" dirty="0"/>
          </a:p>
        </p:txBody>
      </p:sp>
    </p:spTree>
    <p:extLst>
      <p:ext uri="{BB962C8B-B14F-4D97-AF65-F5344CB8AC3E}">
        <p14:creationId xmlns:p14="http://schemas.microsoft.com/office/powerpoint/2010/main" val="31250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9067" y="762000"/>
            <a:ext cx="7010400" cy="5078314"/>
          </a:xfrm>
          <a:prstGeom prst="rect">
            <a:avLst/>
          </a:prstGeom>
          <a:solidFill>
            <a:srgbClr val="FED9A7"/>
          </a:solidFill>
        </p:spPr>
        <p:txBody>
          <a:bodyPr wrap="square" rtlCol="0">
            <a:spAutoFit/>
          </a:bodyPr>
          <a:lstStyle/>
          <a:p>
            <a:r>
              <a:rPr lang="en-US" sz="3600" dirty="0" smtClean="0"/>
              <a:t>Imagine…</a:t>
            </a:r>
          </a:p>
          <a:p>
            <a:endParaRPr lang="en-US" sz="3600" dirty="0"/>
          </a:p>
          <a:p>
            <a:r>
              <a:rPr lang="en-US" sz="2800" dirty="0" smtClean="0"/>
              <a:t>A world where classroom experiences drive state assessment</a:t>
            </a:r>
          </a:p>
          <a:p>
            <a:endParaRPr lang="en-US" sz="2800" dirty="0" smtClean="0"/>
          </a:p>
          <a:p>
            <a:endParaRPr lang="en-US" sz="2800" dirty="0"/>
          </a:p>
          <a:p>
            <a:r>
              <a:rPr lang="en-US" sz="2800" dirty="0" smtClean="0"/>
              <a:t>A world where students engage in authentic science experiences</a:t>
            </a:r>
          </a:p>
          <a:p>
            <a:endParaRPr lang="en-US" sz="2800" dirty="0" smtClean="0"/>
          </a:p>
          <a:p>
            <a:endParaRPr lang="en-US" sz="2800" dirty="0"/>
          </a:p>
          <a:p>
            <a:r>
              <a:rPr lang="en-US" sz="2800" dirty="0" smtClean="0"/>
              <a:t>YOU are the pivotal point in this process!</a:t>
            </a:r>
          </a:p>
        </p:txBody>
      </p:sp>
    </p:spTree>
    <p:extLst>
      <p:ext uri="{BB962C8B-B14F-4D97-AF65-F5344CB8AC3E}">
        <p14:creationId xmlns:p14="http://schemas.microsoft.com/office/powerpoint/2010/main" val="253354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Draft Plan for New Science Assessments</a:t>
            </a:r>
            <a:endParaRPr lang="en-US" dirty="0"/>
          </a:p>
        </p:txBody>
      </p:sp>
    </p:spTree>
    <p:extLst>
      <p:ext uri="{BB962C8B-B14F-4D97-AF65-F5344CB8AC3E}">
        <p14:creationId xmlns:p14="http://schemas.microsoft.com/office/powerpoint/2010/main" val="847594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ssessment design.jpg"/>
          <p:cNvPicPr>
            <a:picLocks noChangeAspect="1"/>
          </p:cNvPicPr>
          <p:nvPr/>
        </p:nvPicPr>
        <p:blipFill>
          <a:blip r:embed="rId3"/>
          <a:stretch>
            <a:fillRect/>
          </a:stretch>
        </p:blipFill>
        <p:spPr>
          <a:xfrm>
            <a:off x="500843" y="275407"/>
            <a:ext cx="8539970" cy="6619106"/>
          </a:xfrm>
          <a:prstGeom prst="rect">
            <a:avLst/>
          </a:prstGeom>
        </p:spPr>
      </p:pic>
    </p:spTree>
    <p:extLst>
      <p:ext uri="{BB962C8B-B14F-4D97-AF65-F5344CB8AC3E}">
        <p14:creationId xmlns:p14="http://schemas.microsoft.com/office/powerpoint/2010/main" val="3939580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473" y="1625539"/>
            <a:ext cx="8229600" cy="769441"/>
          </a:xfrm>
          <a:prstGeom prst="rect">
            <a:avLst/>
          </a:prstGeom>
          <a:noFill/>
        </p:spPr>
        <p:txBody>
          <a:bodyPr wrap="square" rtlCol="0">
            <a:spAutoFit/>
          </a:bodyPr>
          <a:lstStyle/>
          <a:p>
            <a:pPr algn="ctr"/>
            <a:r>
              <a:rPr lang="en-US" sz="4400" dirty="0" smtClean="0"/>
              <a:t>IF NOT YOU, THEN WHO?</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350" y="3422073"/>
            <a:ext cx="2019300" cy="2266950"/>
          </a:xfrm>
          <a:prstGeom prst="rect">
            <a:avLst/>
          </a:prstGeom>
        </p:spPr>
      </p:pic>
    </p:spTree>
    <p:extLst>
      <p:ext uri="{BB962C8B-B14F-4D97-AF65-F5344CB8AC3E}">
        <p14:creationId xmlns:p14="http://schemas.microsoft.com/office/powerpoint/2010/main" val="3685978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998530825"/>
              </p:ext>
            </p:extLst>
          </p:nvPr>
        </p:nvGraphicFramePr>
        <p:xfrm>
          <a:off x="264261" y="160512"/>
          <a:ext cx="8692587" cy="6492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4162930" y="714792"/>
            <a:ext cx="4300458" cy="1938992"/>
          </a:xfrm>
          <a:prstGeom prst="rect">
            <a:avLst/>
          </a:prstGeom>
          <a:noFill/>
        </p:spPr>
        <p:txBody>
          <a:bodyPr wrap="square" rtlCol="0">
            <a:spAutoFit/>
          </a:bodyPr>
          <a:lstStyle/>
          <a:p>
            <a:pPr marL="231775" lvl="0" indent="-231775">
              <a:buFont typeface="Arial" pitchFamily="34" charset="0"/>
              <a:buChar char="•"/>
              <a:defRPr/>
            </a:pPr>
            <a:r>
              <a:rPr lang="en-US" sz="2000" b="1" dirty="0" smtClean="0">
                <a:solidFill>
                  <a:srgbClr val="FF0000"/>
                </a:solidFill>
              </a:rPr>
              <a:t>Obtain Information</a:t>
            </a:r>
            <a:endParaRPr lang="en-US" sz="2000" dirty="0" smtClean="0">
              <a:solidFill>
                <a:srgbClr val="FF0000"/>
              </a:solidFill>
            </a:endParaRPr>
          </a:p>
          <a:p>
            <a:pPr marL="231775" lvl="0" indent="-231775">
              <a:buFont typeface="Arial" pitchFamily="34" charset="0"/>
              <a:buChar char="•"/>
              <a:defRPr/>
            </a:pPr>
            <a:r>
              <a:rPr lang="en-US" sz="2000" b="1" dirty="0" smtClean="0"/>
              <a:t>Ask Questions/Define Problems</a:t>
            </a:r>
          </a:p>
          <a:p>
            <a:pPr marL="231775" lvl="0" indent="-231775">
              <a:buFont typeface="Arial" pitchFamily="34" charset="0"/>
              <a:buChar char="•"/>
              <a:defRPr/>
            </a:pPr>
            <a:r>
              <a:rPr lang="en-US" sz="2000" b="1" dirty="0" smtClean="0"/>
              <a:t>Plan &amp; Carry Out Investigations</a:t>
            </a:r>
          </a:p>
          <a:p>
            <a:pPr marL="231775" lvl="0" indent="-231775">
              <a:buFont typeface="Arial" pitchFamily="34" charset="0"/>
              <a:buChar char="•"/>
              <a:defRPr/>
            </a:pPr>
            <a:r>
              <a:rPr lang="en-US" sz="2000" b="1" i="1" dirty="0" smtClean="0">
                <a:solidFill>
                  <a:srgbClr val="3366FF"/>
                </a:solidFill>
              </a:rPr>
              <a:t>Use Models to Gather Data</a:t>
            </a:r>
          </a:p>
          <a:p>
            <a:pPr marL="231775" lvl="0" indent="-231775">
              <a:buFont typeface="Arial" pitchFamily="34" charset="0"/>
              <a:buChar char="•"/>
              <a:defRPr/>
            </a:pPr>
            <a:r>
              <a:rPr lang="en-US" sz="2000" b="1" dirty="0" smtClean="0"/>
              <a:t>Use Mathematics &amp; Computational Thinking</a:t>
            </a:r>
            <a:endParaRPr lang="en-US" sz="2000" b="1" dirty="0"/>
          </a:p>
        </p:txBody>
      </p:sp>
      <p:sp>
        <p:nvSpPr>
          <p:cNvPr id="12" name="TextBox 11"/>
          <p:cNvSpPr txBox="1"/>
          <p:nvPr/>
        </p:nvSpPr>
        <p:spPr>
          <a:xfrm>
            <a:off x="4162421" y="2946144"/>
            <a:ext cx="5061762" cy="2246769"/>
          </a:xfrm>
          <a:prstGeom prst="rect">
            <a:avLst/>
          </a:prstGeom>
          <a:noFill/>
        </p:spPr>
        <p:txBody>
          <a:bodyPr wrap="square" rtlCol="0">
            <a:spAutoFit/>
          </a:bodyPr>
          <a:lstStyle/>
          <a:p>
            <a:pPr marL="231775" indent="-231775">
              <a:buFont typeface="Arial" pitchFamily="34" charset="0"/>
              <a:buChar char="•"/>
            </a:pPr>
            <a:r>
              <a:rPr lang="en-US" sz="2000" b="1" dirty="0" smtClean="0">
                <a:solidFill>
                  <a:srgbClr val="FF0000"/>
                </a:solidFill>
                <a:cs typeface="Times New Roman" pitchFamily="18" charset="0"/>
              </a:rPr>
              <a:t>Evaluate Information</a:t>
            </a:r>
          </a:p>
          <a:p>
            <a:pPr marL="231775" lvl="0" indent="-231775">
              <a:buFont typeface="Arial" pitchFamily="34" charset="0"/>
              <a:buChar char="•"/>
            </a:pPr>
            <a:r>
              <a:rPr lang="en-US" sz="2000" b="1" dirty="0"/>
              <a:t>Analyze Data </a:t>
            </a:r>
          </a:p>
          <a:p>
            <a:pPr marL="231775" indent="-231775">
              <a:buFont typeface="Arial" pitchFamily="34" charset="0"/>
              <a:buChar char="•"/>
            </a:pPr>
            <a:r>
              <a:rPr lang="en-US" sz="2000" b="1" dirty="0" smtClean="0">
                <a:cs typeface="Times New Roman" pitchFamily="18" charset="0"/>
              </a:rPr>
              <a:t>Use Mathematics and Computational Thinking</a:t>
            </a:r>
          </a:p>
          <a:p>
            <a:pPr marL="231775" indent="-231775">
              <a:buFont typeface="Arial" pitchFamily="34" charset="0"/>
              <a:buChar char="•"/>
            </a:pPr>
            <a:r>
              <a:rPr lang="en-US" sz="2000" b="1" dirty="0" smtClean="0">
                <a:cs typeface="Times New Roman" pitchFamily="18" charset="0"/>
              </a:rPr>
              <a:t>Construct Explanations</a:t>
            </a:r>
            <a:r>
              <a:rPr lang="en-US" sz="2000" b="1" dirty="0">
                <a:cs typeface="Times New Roman" pitchFamily="18" charset="0"/>
              </a:rPr>
              <a:t>/Solve Problems</a:t>
            </a:r>
          </a:p>
          <a:p>
            <a:pPr marL="231775" indent="-231775">
              <a:buFont typeface="Arial" pitchFamily="34" charset="0"/>
              <a:buChar char="•"/>
            </a:pPr>
            <a:r>
              <a:rPr lang="en-US" sz="2000" b="1" dirty="0" smtClean="0">
                <a:cs typeface="Times New Roman" pitchFamily="18" charset="0"/>
              </a:rPr>
              <a:t>Developing Arguments from Evidence </a:t>
            </a:r>
          </a:p>
          <a:p>
            <a:pPr marL="231775" lvl="0" indent="-231775">
              <a:buFont typeface="Arial" pitchFamily="34" charset="0"/>
              <a:buChar char="•"/>
            </a:pPr>
            <a:r>
              <a:rPr lang="en-US" sz="2000" b="1" i="1" dirty="0" smtClean="0">
                <a:solidFill>
                  <a:srgbClr val="3366FF"/>
                </a:solidFill>
                <a:cs typeface="Times New Roman" pitchFamily="18" charset="0"/>
              </a:rPr>
              <a:t>Use Models to Predict &amp; Develop  Evidence</a:t>
            </a:r>
            <a:endParaRPr lang="en-US" sz="2000" dirty="0" smtClean="0">
              <a:solidFill>
                <a:srgbClr val="3366FF"/>
              </a:solidFill>
              <a:cs typeface="Times New Roman" pitchFamily="18" charset="0"/>
            </a:endParaRPr>
          </a:p>
        </p:txBody>
      </p:sp>
      <p:sp>
        <p:nvSpPr>
          <p:cNvPr id="13" name="TextBox 12"/>
          <p:cNvSpPr txBox="1"/>
          <p:nvPr/>
        </p:nvSpPr>
        <p:spPr>
          <a:xfrm>
            <a:off x="4163217" y="5595899"/>
            <a:ext cx="4814138" cy="1015663"/>
          </a:xfrm>
          <a:prstGeom prst="rect">
            <a:avLst/>
          </a:prstGeom>
          <a:noFill/>
        </p:spPr>
        <p:txBody>
          <a:bodyPr wrap="none" rtlCol="0">
            <a:spAutoFit/>
          </a:bodyPr>
          <a:lstStyle/>
          <a:p>
            <a:pPr marL="173038" lvl="0" indent="-173038">
              <a:buFont typeface="Arial" pitchFamily="34" charset="0"/>
              <a:buChar char="•"/>
            </a:pPr>
            <a:r>
              <a:rPr lang="en-US" sz="2000" b="1" dirty="0" smtClean="0">
                <a:solidFill>
                  <a:srgbClr val="FF0000"/>
                </a:solidFill>
              </a:rPr>
              <a:t>Communicate Information</a:t>
            </a:r>
          </a:p>
          <a:p>
            <a:pPr marL="173038" lvl="0" indent="-173038">
              <a:buFont typeface="Arial" pitchFamily="34" charset="0"/>
              <a:buChar char="•"/>
            </a:pPr>
            <a:r>
              <a:rPr lang="en-US" sz="2000" b="1" dirty="0" smtClean="0">
                <a:solidFill>
                  <a:schemeClr val="accent4">
                    <a:lumMod val="75000"/>
                  </a:schemeClr>
                </a:solidFill>
              </a:rPr>
              <a:t>Using Argue from Evidence (written/oral)</a:t>
            </a:r>
          </a:p>
          <a:p>
            <a:pPr marL="173038" lvl="0" indent="-173038">
              <a:buFont typeface="Arial" pitchFamily="34" charset="0"/>
              <a:buChar char="•"/>
            </a:pPr>
            <a:r>
              <a:rPr lang="en-US" sz="2000" b="1" i="1" dirty="0" smtClean="0">
                <a:solidFill>
                  <a:srgbClr val="3366FF"/>
                </a:solidFill>
              </a:rPr>
              <a:t>Use Models to Communicate</a:t>
            </a:r>
            <a:endParaRPr lang="en-US" sz="2000" dirty="0">
              <a:solidFill>
                <a:srgbClr val="3366FF"/>
              </a:solidFill>
            </a:endParaRPr>
          </a:p>
        </p:txBody>
      </p:sp>
      <p:cxnSp>
        <p:nvCxnSpPr>
          <p:cNvPr id="15" name="Straight Arrow Connector 14"/>
          <p:cNvCxnSpPr/>
          <p:nvPr/>
        </p:nvCxnSpPr>
        <p:spPr>
          <a:xfrm flipH="1">
            <a:off x="4141141" y="757852"/>
            <a:ext cx="506" cy="5960189"/>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9112" y="6339426"/>
            <a:ext cx="1433205" cy="307777"/>
          </a:xfrm>
          <a:prstGeom prst="rect">
            <a:avLst/>
          </a:prstGeom>
          <a:noFill/>
        </p:spPr>
        <p:txBody>
          <a:bodyPr wrap="none" rtlCol="0">
            <a:spAutoFit/>
          </a:bodyPr>
          <a:lstStyle/>
          <a:p>
            <a:r>
              <a:rPr lang="en-US" sz="1400" dirty="0"/>
              <a:t>(</a:t>
            </a:r>
            <a:r>
              <a:rPr lang="en-US" sz="1400" dirty="0" err="1" smtClean="0"/>
              <a:t>Moulding</a:t>
            </a:r>
            <a:r>
              <a:rPr lang="en-US" sz="1400" dirty="0" smtClean="0"/>
              <a:t>, 2012)</a:t>
            </a:r>
            <a:endParaRPr lang="en-US" sz="1400" dirty="0"/>
          </a:p>
        </p:txBody>
      </p:sp>
    </p:spTree>
    <p:extLst>
      <p:ext uri="{BB962C8B-B14F-4D97-AF65-F5344CB8AC3E}">
        <p14:creationId xmlns:p14="http://schemas.microsoft.com/office/powerpoint/2010/main" val="344466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0" y="413337"/>
            <a:ext cx="9143999" cy="6444663"/>
          </a:xfrm>
          <a:prstGeom prst="rect">
            <a:avLst/>
          </a:prstGeom>
          <a:noFill/>
          <a:ln w="9525">
            <a:noFill/>
            <a:miter lim="800000"/>
            <a:headEnd/>
            <a:tailEnd/>
          </a:ln>
        </p:spPr>
      </p:pic>
      <p:sp>
        <p:nvSpPr>
          <p:cNvPr id="5" name="TextBox 4"/>
          <p:cNvSpPr txBox="1"/>
          <p:nvPr/>
        </p:nvSpPr>
        <p:spPr>
          <a:xfrm>
            <a:off x="6172200" y="304800"/>
            <a:ext cx="1318053" cy="369332"/>
          </a:xfrm>
          <a:prstGeom prst="rect">
            <a:avLst/>
          </a:prstGeom>
          <a:noFill/>
        </p:spPr>
        <p:txBody>
          <a:bodyPr wrap="none" rtlCol="0">
            <a:spAutoFit/>
          </a:bodyPr>
          <a:lstStyle/>
          <a:p>
            <a:r>
              <a:rPr lang="en-US" dirty="0" smtClean="0"/>
              <a:t>Grades 6-12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0" y="304800"/>
            <a:ext cx="9255276" cy="6257925"/>
          </a:xfrm>
          <a:prstGeom prst="rect">
            <a:avLst/>
          </a:prstGeom>
          <a:noFill/>
          <a:ln w="9525">
            <a:noFill/>
            <a:miter lim="800000"/>
            <a:headEnd/>
            <a:tailEnd/>
          </a:ln>
        </p:spPr>
      </p:pic>
      <p:sp>
        <p:nvSpPr>
          <p:cNvPr id="5" name="TextBox 4"/>
          <p:cNvSpPr txBox="1"/>
          <p:nvPr/>
        </p:nvSpPr>
        <p:spPr>
          <a:xfrm>
            <a:off x="5410200" y="304800"/>
            <a:ext cx="1318053" cy="369332"/>
          </a:xfrm>
          <a:prstGeom prst="rect">
            <a:avLst/>
          </a:prstGeom>
          <a:noFill/>
        </p:spPr>
        <p:txBody>
          <a:bodyPr wrap="none" rtlCol="0">
            <a:spAutoFit/>
          </a:bodyPr>
          <a:lstStyle/>
          <a:p>
            <a:r>
              <a:rPr lang="en-US" dirty="0" smtClean="0"/>
              <a:t>Grades 6-12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686800" cy="5262979"/>
          </a:xfrm>
          <a:prstGeom prst="rect">
            <a:avLst/>
          </a:prstGeom>
        </p:spPr>
        <p:txBody>
          <a:bodyPr wrap="square">
            <a:spAutoFit/>
          </a:bodyPr>
          <a:lstStyle/>
          <a:p>
            <a:pPr marL="342900" lvl="0" indent="-342900">
              <a:buFont typeface="Arial" panose="020B0604020202020204" pitchFamily="34" charset="0"/>
              <a:buChar char="•"/>
            </a:pPr>
            <a:r>
              <a:rPr lang="en-US" sz="2400" dirty="0"/>
              <a:t>Elementary and middle schools will administer at grades 4 and 7 a science Norm-Referenced Test (NRT). </a:t>
            </a:r>
            <a:endParaRPr lang="en-US" sz="2400" dirty="0" smtClean="0"/>
          </a:p>
          <a:p>
            <a:pPr lvl="0"/>
            <a:endParaRPr lang="en-US" sz="2400" dirty="0" smtClean="0"/>
          </a:p>
          <a:p>
            <a:pPr lvl="0"/>
            <a:endParaRPr lang="en-US" sz="2400" dirty="0"/>
          </a:p>
          <a:p>
            <a:pPr marL="342900" lvl="0" indent="-342900">
              <a:buFont typeface="Arial" panose="020B0604020202020204" pitchFamily="34" charset="0"/>
              <a:buChar char="•"/>
            </a:pPr>
            <a:r>
              <a:rPr lang="en-US" sz="2400" dirty="0" smtClean="0"/>
              <a:t>The </a:t>
            </a:r>
            <a:r>
              <a:rPr lang="en-US" sz="2400" dirty="0"/>
              <a:t>Stanford NRT has been given for the last three years as Part A of the K-PREP science test. The NRT is 30 questions and takes 40 minutes of testing time. </a:t>
            </a:r>
            <a:endParaRPr lang="en-US" sz="2400" dirty="0" smtClean="0"/>
          </a:p>
          <a:p>
            <a:pPr marL="342900" lvl="0" indent="-342900">
              <a:buFont typeface="Arial" panose="020B0604020202020204" pitchFamily="34" charset="0"/>
              <a:buChar char="•"/>
            </a:pPr>
            <a:endParaRPr lang="en-US" sz="2400" dirty="0" smtClean="0"/>
          </a:p>
          <a:p>
            <a:pPr lvl="0"/>
            <a:endParaRPr lang="en-US" sz="2400" dirty="0"/>
          </a:p>
          <a:p>
            <a:pPr marL="342900" lvl="0" indent="-342900">
              <a:buFont typeface="Arial" panose="020B0604020202020204" pitchFamily="34" charset="0"/>
              <a:buChar char="•"/>
            </a:pPr>
            <a:r>
              <a:rPr lang="en-US" sz="2400" dirty="0" smtClean="0"/>
              <a:t>National </a:t>
            </a:r>
            <a:r>
              <a:rPr lang="en-US" sz="2400" dirty="0"/>
              <a:t>percentile results will be reported, but scores will </a:t>
            </a:r>
            <a:r>
              <a:rPr lang="en-US" sz="2400" b="1" u="sng" dirty="0"/>
              <a:t>not</a:t>
            </a:r>
            <a:r>
              <a:rPr lang="en-US" sz="2400" dirty="0"/>
              <a:t> be used in the state accountability system.  </a:t>
            </a:r>
            <a:endParaRPr lang="en-US" sz="2400" dirty="0" smtClean="0"/>
          </a:p>
          <a:p>
            <a:pPr lvl="0"/>
            <a:endParaRPr lang="en-US" dirty="0"/>
          </a:p>
          <a:p>
            <a:pPr lvl="0"/>
            <a:endParaRPr lang="en-US" dirty="0" smtClean="0"/>
          </a:p>
          <a:p>
            <a:pPr lvl="0"/>
            <a:endParaRPr lang="en-US" dirty="0"/>
          </a:p>
          <a:p>
            <a:pPr lvl="0"/>
            <a:endParaRPr lang="en-US" dirty="0"/>
          </a:p>
        </p:txBody>
      </p:sp>
    </p:spTree>
    <p:extLst>
      <p:ext uri="{BB962C8B-B14F-4D97-AF65-F5344CB8AC3E}">
        <p14:creationId xmlns:p14="http://schemas.microsoft.com/office/powerpoint/2010/main" val="410513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781800" cy="1143000"/>
          </a:xfrm>
        </p:spPr>
        <p:txBody>
          <a:bodyPr>
            <a:noAutofit/>
          </a:bodyPr>
          <a:lstStyle/>
          <a:p>
            <a:r>
              <a:rPr lang="en-US" sz="3200" i="1" dirty="0" smtClean="0"/>
              <a:t>Coming Up next month…</a:t>
            </a:r>
            <a:r>
              <a:rPr lang="en-US" sz="3200" dirty="0" smtClean="0"/>
              <a:t/>
            </a:r>
            <a:br>
              <a:rPr lang="en-US" sz="3200" dirty="0" smtClean="0"/>
            </a:br>
            <a:r>
              <a:rPr lang="en-US" sz="3200" dirty="0" smtClean="0"/>
              <a:t>how to use the LDC rubric to collect evidence for student growth goals….</a:t>
            </a:r>
            <a:endParaRPr lang="en-US" sz="3200" dirty="0"/>
          </a:p>
        </p:txBody>
      </p:sp>
      <p:pic>
        <p:nvPicPr>
          <p:cNvPr id="2050" name="Picture 2"/>
          <p:cNvPicPr>
            <a:picLocks noChangeAspect="1" noChangeArrowheads="1"/>
          </p:cNvPicPr>
          <p:nvPr/>
        </p:nvPicPr>
        <p:blipFill>
          <a:blip r:embed="rId2" cstate="print"/>
          <a:srcRect/>
          <a:stretch>
            <a:fillRect/>
          </a:stretch>
        </p:blipFill>
        <p:spPr bwMode="auto">
          <a:xfrm>
            <a:off x="-152400" y="1524000"/>
            <a:ext cx="9296400" cy="289559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990600" y="4302413"/>
            <a:ext cx="7315200" cy="2555587"/>
          </a:xfrm>
          <a:prstGeom prst="rect">
            <a:avLst/>
          </a:prstGeom>
          <a:noFill/>
          <a:ln w="9525">
            <a:noFill/>
            <a:miter lim="800000"/>
            <a:headEnd/>
            <a:tailEnd/>
          </a:ln>
        </p:spPr>
      </p:pic>
      <p:sp>
        <p:nvSpPr>
          <p:cNvPr id="6" name="TextBox 5"/>
          <p:cNvSpPr txBox="1"/>
          <p:nvPr/>
        </p:nvSpPr>
        <p:spPr>
          <a:xfrm>
            <a:off x="1143000" y="4876800"/>
            <a:ext cx="762000" cy="1200329"/>
          </a:xfrm>
          <a:prstGeom prst="rect">
            <a:avLst/>
          </a:prstGeom>
          <a:noFill/>
        </p:spPr>
        <p:txBody>
          <a:bodyPr wrap="square" rtlCol="0">
            <a:spAutoFit/>
          </a:bodyPr>
          <a:lstStyle/>
          <a:p>
            <a:r>
              <a:rPr lang="en-US" sz="7200" b="1" dirty="0" smtClean="0"/>
              <a:t>{</a:t>
            </a:r>
            <a:endParaRPr lang="en-US" sz="7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986528"/>
          </a:xfrm>
          <a:prstGeom prst="rect">
            <a:avLst/>
          </a:prstGeom>
        </p:spPr>
        <p:txBody>
          <a:bodyPr wrap="square">
            <a:spAutoFit/>
          </a:bodyPr>
          <a:lstStyle/>
          <a:p>
            <a:pPr marL="285750" lvl="0" indent="-285750">
              <a:buFont typeface="Arial" panose="020B0604020202020204" pitchFamily="34" charset="0"/>
              <a:buChar char="•"/>
            </a:pPr>
            <a:r>
              <a:rPr lang="en-US" sz="2800" dirty="0" smtClean="0"/>
              <a:t>Alternate Assessment students will be tested in science in spring 2015 at grades 4, 7 and 11. </a:t>
            </a:r>
          </a:p>
          <a:p>
            <a:pPr marL="285750" lvl="0" indent="-285750">
              <a:buFont typeface="Arial" panose="020B0604020202020204" pitchFamily="34" charset="0"/>
              <a:buChar char="•"/>
            </a:pPr>
            <a:endParaRPr lang="en-US" sz="2800" dirty="0"/>
          </a:p>
          <a:p>
            <a:pPr marL="285750" lvl="0" indent="-285750">
              <a:buFont typeface="Arial" panose="020B0604020202020204" pitchFamily="34" charset="0"/>
              <a:buChar char="•"/>
            </a:pPr>
            <a:r>
              <a:rPr lang="en-US" sz="2800" dirty="0" smtClean="0"/>
              <a:t>Grades 4 and 7 will </a:t>
            </a:r>
            <a:r>
              <a:rPr lang="en-US" sz="2800" b="1" u="sng" dirty="0" smtClean="0"/>
              <a:t>not</a:t>
            </a:r>
            <a:r>
              <a:rPr lang="en-US" sz="2800" dirty="0" smtClean="0"/>
              <a:t> be used in state accountability. The process for Alternate Assessment for grade 11 science is still under development.</a:t>
            </a:r>
          </a:p>
          <a:p>
            <a:pPr lvl="0"/>
            <a:endParaRPr lang="en-US" sz="2800" dirty="0" smtClean="0"/>
          </a:p>
          <a:p>
            <a:pPr marL="285750" lvl="0" indent="-285750">
              <a:buFont typeface="Arial" panose="020B0604020202020204" pitchFamily="34" charset="0"/>
              <a:buChar char="•"/>
            </a:pPr>
            <a:r>
              <a:rPr lang="en-US" sz="2800" dirty="0" smtClean="0"/>
              <a:t>Science tests will continue to be part of the ACT EXPLORE (grade 8), ACT PLAN (grade 10) and the ACT (grade 11). For Alternate Assessment students, the Transition Attainment Record will continue.</a:t>
            </a:r>
          </a:p>
          <a:p>
            <a:pPr lvl="0"/>
            <a:endParaRPr lang="en-US" sz="2800" dirty="0" smtClean="0"/>
          </a:p>
          <a:p>
            <a:pPr marL="285750" lvl="0" indent="-285750">
              <a:buFont typeface="Arial" panose="020B0604020202020204" pitchFamily="34" charset="0"/>
              <a:buChar char="•"/>
            </a:pPr>
            <a:r>
              <a:rPr lang="en-US" sz="2800" dirty="0" smtClean="0"/>
              <a:t> Results for all will be reported and used in accountability.</a:t>
            </a:r>
          </a:p>
          <a:p>
            <a:r>
              <a:rPr lang="en-US" sz="2800" dirty="0" smtClean="0"/>
              <a:t/>
            </a:r>
            <a:br>
              <a:rPr lang="en-US" sz="2800" dirty="0" smtClean="0"/>
            </a:br>
            <a:endParaRPr lang="en-US" sz="2800" dirty="0"/>
          </a:p>
        </p:txBody>
      </p:sp>
    </p:spTree>
    <p:extLst>
      <p:ext uri="{BB962C8B-B14F-4D97-AF65-F5344CB8AC3E}">
        <p14:creationId xmlns:p14="http://schemas.microsoft.com/office/powerpoint/2010/main" val="365943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8800"/>
            <a:ext cx="7620000" cy="2308324"/>
          </a:xfrm>
          <a:prstGeom prst="rect">
            <a:avLst/>
          </a:prstGeom>
        </p:spPr>
        <p:txBody>
          <a:bodyPr wrap="square">
            <a:spAutoFit/>
          </a:bodyPr>
          <a:lstStyle/>
          <a:p>
            <a:r>
              <a:rPr lang="en-US" sz="3600" dirty="0"/>
              <a:t>As the new science assessment system develops, educators will be kept informed of timelines and other important info</a:t>
            </a:r>
          </a:p>
        </p:txBody>
      </p:sp>
    </p:spTree>
    <p:extLst>
      <p:ext uri="{BB962C8B-B14F-4D97-AF65-F5344CB8AC3E}">
        <p14:creationId xmlns:p14="http://schemas.microsoft.com/office/powerpoint/2010/main" val="3232889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1901" cy="1116998"/>
          </a:xfrm>
        </p:spPr>
        <p:txBody>
          <a:bodyPr/>
          <a:lstStyle/>
          <a:p>
            <a:pPr algn="ctr"/>
            <a:r>
              <a:rPr lang="en-US" b="1" dirty="0" smtClean="0"/>
              <a:t>Change </a:t>
            </a:r>
            <a:r>
              <a:rPr lang="en-US" dirty="0" smtClean="0"/>
              <a:t>	</a:t>
            </a:r>
            <a:endParaRPr lang="en-US" dirty="0"/>
          </a:p>
        </p:txBody>
      </p:sp>
      <p:sp>
        <p:nvSpPr>
          <p:cNvPr id="3" name="Content Placeholder 2"/>
          <p:cNvSpPr>
            <a:spLocks noGrp="1"/>
          </p:cNvSpPr>
          <p:nvPr>
            <p:ph idx="1"/>
          </p:nvPr>
        </p:nvSpPr>
        <p:spPr>
          <a:xfrm>
            <a:off x="228600" y="1447800"/>
            <a:ext cx="8763000" cy="3711867"/>
          </a:xfrm>
          <a:prstGeom prst="rect">
            <a:avLst/>
          </a:prstGeom>
        </p:spPr>
        <p:txBody>
          <a:bodyPr>
            <a:noAutofit/>
          </a:bodyPr>
          <a:lstStyle/>
          <a:p>
            <a:pPr marL="0" indent="0">
              <a:spcBef>
                <a:spcPts val="0"/>
              </a:spcBef>
              <a:buNone/>
            </a:pPr>
            <a:r>
              <a:rPr lang="en-US" sz="2800" i="1" dirty="0"/>
              <a:t>“Change is the law of life.  And those who look only to the past or present are certain to miss the future.</a:t>
            </a:r>
            <a:r>
              <a:rPr lang="en-US" sz="2800" i="1" dirty="0" smtClean="0"/>
              <a:t>”   </a:t>
            </a:r>
            <a:br>
              <a:rPr lang="en-US" sz="2800" i="1" dirty="0" smtClean="0"/>
            </a:br>
            <a:r>
              <a:rPr lang="en-US" sz="2800" i="1" dirty="0" smtClean="0"/>
              <a:t>						</a:t>
            </a:r>
            <a:r>
              <a:rPr lang="en-US" sz="2800" dirty="0" smtClean="0"/>
              <a:t>—John F</a:t>
            </a:r>
            <a:r>
              <a:rPr lang="en-US" sz="2800" dirty="0"/>
              <a:t>. </a:t>
            </a:r>
            <a:r>
              <a:rPr lang="en-US" sz="2800" dirty="0" smtClean="0"/>
              <a:t>Kennedy</a:t>
            </a:r>
          </a:p>
          <a:p>
            <a:pPr marL="0" indent="0">
              <a:spcBef>
                <a:spcPts val="0"/>
              </a:spcBef>
              <a:buNone/>
            </a:pPr>
            <a:endParaRPr lang="en-US" sz="2800" dirty="0" smtClean="0"/>
          </a:p>
          <a:p>
            <a:pPr marL="0" indent="0">
              <a:spcBef>
                <a:spcPts val="0"/>
              </a:spcBef>
              <a:buNone/>
            </a:pPr>
            <a:r>
              <a:rPr lang="en-US" sz="2800" i="1" dirty="0" smtClean="0"/>
              <a:t>“Things do not happen.  Things are made to happen.” </a:t>
            </a:r>
            <a:r>
              <a:rPr lang="en-US" sz="2800" dirty="0" smtClean="0"/>
              <a:t>						—</a:t>
            </a:r>
            <a:r>
              <a:rPr lang="en-US" sz="2800" dirty="0"/>
              <a:t>John F. </a:t>
            </a:r>
            <a:r>
              <a:rPr lang="en-US" sz="2800" dirty="0" smtClean="0"/>
              <a:t>Kennedy</a:t>
            </a:r>
          </a:p>
          <a:p>
            <a:pPr marL="0" indent="0">
              <a:spcBef>
                <a:spcPts val="0"/>
              </a:spcBef>
              <a:buNone/>
            </a:pPr>
            <a:endParaRPr lang="en-US" sz="2800" dirty="0"/>
          </a:p>
          <a:p>
            <a:pPr marL="0" indent="0">
              <a:spcBef>
                <a:spcPts val="0"/>
              </a:spcBef>
              <a:buNone/>
            </a:pPr>
            <a:r>
              <a:rPr lang="en-US" sz="2800" dirty="0" smtClean="0"/>
              <a:t>“</a:t>
            </a:r>
            <a:r>
              <a:rPr lang="en-US" sz="2800" i="1" dirty="0" smtClean="0"/>
              <a:t>Change is a natural process that is necessary for improvement.  Sometimes changing things that no one sees is necessary for improvement; sometime even changing my underwear is an improvement!” </a:t>
            </a:r>
            <a:br>
              <a:rPr lang="en-US" sz="2800" i="1" dirty="0" smtClean="0"/>
            </a:br>
            <a:r>
              <a:rPr lang="en-US" sz="2800" i="1" dirty="0" smtClean="0"/>
              <a:t>						</a:t>
            </a:r>
            <a:r>
              <a:rPr lang="en-US" sz="2800" dirty="0" smtClean="0"/>
              <a:t>— George Carlin?</a:t>
            </a:r>
          </a:p>
        </p:txBody>
      </p:sp>
    </p:spTree>
    <p:extLst>
      <p:ext uri="{BB962C8B-B14F-4D97-AF65-F5344CB8AC3E}">
        <p14:creationId xmlns:p14="http://schemas.microsoft.com/office/powerpoint/2010/main" val="325768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5787" y="550330"/>
            <a:ext cx="5545108" cy="707886"/>
          </a:xfrm>
          <a:prstGeom prst="rect">
            <a:avLst/>
          </a:prstGeom>
          <a:noFill/>
        </p:spPr>
        <p:txBody>
          <a:bodyPr wrap="none" rtlCol="0">
            <a:spAutoFit/>
          </a:bodyPr>
          <a:lstStyle/>
          <a:p>
            <a:r>
              <a:rPr lang="en-US" sz="4000" dirty="0" smtClean="0"/>
              <a:t>If Not you…Then Who?</a:t>
            </a:r>
            <a:endParaRPr lang="en-US" sz="4000" dirty="0"/>
          </a:p>
        </p:txBody>
      </p:sp>
      <p:sp>
        <p:nvSpPr>
          <p:cNvPr id="4" name="Right Arrow 3"/>
          <p:cNvSpPr/>
          <p:nvPr/>
        </p:nvSpPr>
        <p:spPr>
          <a:xfrm>
            <a:off x="3546764" y="2890714"/>
            <a:ext cx="16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92301">
            <a:off x="834935" y="2168501"/>
            <a:ext cx="3219715" cy="104599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717272"/>
            <a:ext cx="2019300" cy="2266950"/>
          </a:xfrm>
          <a:prstGeom prst="rect">
            <a:avLst/>
          </a:prstGeom>
        </p:spPr>
      </p:pic>
      <p:sp>
        <p:nvSpPr>
          <p:cNvPr id="7" name="TextBox 6"/>
          <p:cNvSpPr txBox="1"/>
          <p:nvPr/>
        </p:nvSpPr>
        <p:spPr>
          <a:xfrm>
            <a:off x="235886" y="4574570"/>
            <a:ext cx="8679513" cy="1569660"/>
          </a:xfrm>
          <a:prstGeom prst="rect">
            <a:avLst/>
          </a:prstGeom>
          <a:solidFill>
            <a:schemeClr val="accent1">
              <a:lumMod val="40000"/>
              <a:lumOff val="60000"/>
            </a:schemeClr>
          </a:solidFill>
        </p:spPr>
        <p:txBody>
          <a:bodyPr wrap="square" rtlCol="0">
            <a:spAutoFit/>
          </a:bodyPr>
          <a:lstStyle/>
          <a:p>
            <a:pPr algn="ctr"/>
            <a:r>
              <a:rPr lang="en-US" sz="3200" dirty="0" smtClean="0"/>
              <a:t>The state assessment drives what happens in our classrooms and it derails authentic science learning for our students</a:t>
            </a:r>
            <a:endParaRPr lang="en-US" sz="3200" dirty="0"/>
          </a:p>
        </p:txBody>
      </p:sp>
    </p:spTree>
    <p:extLst>
      <p:ext uri="{BB962C8B-B14F-4D97-AF65-F5344CB8AC3E}">
        <p14:creationId xmlns:p14="http://schemas.microsoft.com/office/powerpoint/2010/main" val="118396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997" y="678359"/>
            <a:ext cx="3700052" cy="769441"/>
          </a:xfrm>
          <a:prstGeom prst="rect">
            <a:avLst/>
          </a:prstGeom>
          <a:noFill/>
        </p:spPr>
        <p:txBody>
          <a:bodyPr wrap="none" rtlCol="0">
            <a:spAutoFit/>
          </a:bodyPr>
          <a:lstStyle/>
          <a:p>
            <a:r>
              <a:rPr lang="en-US" sz="4400" dirty="0" smtClean="0"/>
              <a:t>So, what if…..</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997" y="1447800"/>
            <a:ext cx="2019300" cy="2266950"/>
          </a:xfrm>
          <a:prstGeom prst="rect">
            <a:avLst/>
          </a:prstGeom>
        </p:spPr>
      </p:pic>
      <p:sp>
        <p:nvSpPr>
          <p:cNvPr id="4" name="Right Arrow 3"/>
          <p:cNvSpPr/>
          <p:nvPr/>
        </p:nvSpPr>
        <p:spPr>
          <a:xfrm>
            <a:off x="3024643" y="2338959"/>
            <a:ext cx="1752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420225">
            <a:off x="5029094" y="1805020"/>
            <a:ext cx="3287063" cy="1067878"/>
          </a:xfrm>
          <a:prstGeom prst="rect">
            <a:avLst/>
          </a:prstGeom>
        </p:spPr>
      </p:pic>
      <p:sp>
        <p:nvSpPr>
          <p:cNvPr id="7" name="TextBox 6"/>
          <p:cNvSpPr txBox="1"/>
          <p:nvPr/>
        </p:nvSpPr>
        <p:spPr>
          <a:xfrm>
            <a:off x="139181" y="4419600"/>
            <a:ext cx="8839200" cy="492443"/>
          </a:xfrm>
          <a:prstGeom prst="rect">
            <a:avLst/>
          </a:prstGeom>
          <a:solidFill>
            <a:srgbClr val="FED9A7"/>
          </a:solidFill>
        </p:spPr>
        <p:txBody>
          <a:bodyPr wrap="square" rtlCol="0">
            <a:spAutoFit/>
          </a:bodyPr>
          <a:lstStyle/>
          <a:p>
            <a:r>
              <a:rPr lang="en-US" sz="2600" dirty="0" smtClean="0"/>
              <a:t>Imagine if you had the opportunity to reverse that model?</a:t>
            </a:r>
            <a:endParaRPr lang="en-US" sz="2600" dirty="0"/>
          </a:p>
        </p:txBody>
      </p:sp>
      <p:sp>
        <p:nvSpPr>
          <p:cNvPr id="8" name="TextBox 7"/>
          <p:cNvSpPr txBox="1"/>
          <p:nvPr/>
        </p:nvSpPr>
        <p:spPr>
          <a:xfrm>
            <a:off x="129307" y="4902204"/>
            <a:ext cx="8839200" cy="1292662"/>
          </a:xfrm>
          <a:prstGeom prst="rect">
            <a:avLst/>
          </a:prstGeom>
          <a:solidFill>
            <a:srgbClr val="FED9A7"/>
          </a:solidFill>
        </p:spPr>
        <p:txBody>
          <a:bodyPr wrap="square" rtlCol="0">
            <a:spAutoFit/>
          </a:bodyPr>
          <a:lstStyle/>
          <a:p>
            <a:r>
              <a:rPr lang="en-US" sz="2600" dirty="0" smtClean="0"/>
              <a:t>What if you could be part of a system where instructional planning based on 3-dimensional science standards was the cornerstone of assessment design?</a:t>
            </a:r>
            <a:endParaRPr lang="en-US" sz="2600" dirty="0"/>
          </a:p>
        </p:txBody>
      </p:sp>
    </p:spTree>
    <p:extLst>
      <p:ext uri="{BB962C8B-B14F-4D97-AF65-F5344CB8AC3E}">
        <p14:creationId xmlns:p14="http://schemas.microsoft.com/office/powerpoint/2010/main" val="19513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2" descr="https://encrypted-tbn0.gstatic.com/images?q=tbn:ANd9GcR0CaMjdhYRBADtDPXFhDqq86ILVtiYXG44uHDV8fmsSRdqvpH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199" y="817582"/>
            <a:ext cx="7069667" cy="5508834"/>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6"/>
          <p:cNvPicPr>
            <a:picLocks noGrp="1" noChangeAspect="1"/>
          </p:cNvPicPr>
          <p:nvPr>
            <p:ph idx="1"/>
          </p:nvPr>
        </p:nvPicPr>
        <p:blipFill>
          <a:blip r:embed="rId3"/>
          <a:srcRect l="-56944" r="-56944"/>
          <a:stretch>
            <a:fillRect/>
          </a:stretch>
        </p:blipFill>
        <p:spPr>
          <a:xfrm>
            <a:off x="0" y="1728833"/>
            <a:ext cx="5927108" cy="3447229"/>
          </a:xfrm>
        </p:spPr>
      </p:pic>
      <p:sp>
        <p:nvSpPr>
          <p:cNvPr id="4" name="Rectangle 3"/>
          <p:cNvSpPr/>
          <p:nvPr/>
        </p:nvSpPr>
        <p:spPr>
          <a:xfrm>
            <a:off x="321733" y="233971"/>
            <a:ext cx="8602134" cy="6124754"/>
          </a:xfrm>
          <a:prstGeom prst="rect">
            <a:avLst/>
          </a:prstGeom>
          <a:solidFill>
            <a:srgbClr val="FED9A7"/>
          </a:solidFill>
        </p:spPr>
        <p:txBody>
          <a:bodyPr wrap="square">
            <a:spAutoFit/>
          </a:bodyPr>
          <a:lstStyle/>
          <a:p>
            <a:pPr algn="ctr"/>
            <a:r>
              <a:rPr lang="en-US" sz="2800" dirty="0" smtClean="0"/>
              <a:t>Journal the following, using support from the brief.</a:t>
            </a:r>
          </a:p>
          <a:p>
            <a:pPr algn="ctr"/>
            <a:endParaRPr lang="en-US" sz="2800" dirty="0" smtClean="0"/>
          </a:p>
          <a:p>
            <a:pPr marL="514350" indent="-514350">
              <a:buFont typeface="+mj-lt"/>
              <a:buAutoNum type="arabicPeriod"/>
            </a:pPr>
            <a:r>
              <a:rPr lang="en-US" sz="2800" dirty="0" smtClean="0"/>
              <a:t>Why is a new assessment system needed?</a:t>
            </a:r>
          </a:p>
          <a:p>
            <a:pPr marL="514350" indent="-514350">
              <a:buFont typeface="+mj-lt"/>
              <a:buAutoNum type="arabicPeriod"/>
            </a:pPr>
            <a:r>
              <a:rPr lang="en-US" sz="2800" dirty="0" smtClean="0"/>
              <a:t>Compare the characteristics of the traditional assessment system with those needed to measure mastery of the new science standards.</a:t>
            </a:r>
          </a:p>
          <a:p>
            <a:pPr marL="514350" indent="-514350">
              <a:buFont typeface="+mj-lt"/>
              <a:buAutoNum type="arabicPeriod"/>
            </a:pPr>
            <a:r>
              <a:rPr lang="en-US" sz="2800" dirty="0" smtClean="0"/>
              <a:t>Why isn't it feasible to assess all PEs at a specific grade level with a single assessment?</a:t>
            </a:r>
          </a:p>
          <a:p>
            <a:pPr marL="514350" indent="-514350">
              <a:buFont typeface="+mj-lt"/>
              <a:buAutoNum type="arabicPeriod"/>
            </a:pPr>
            <a:r>
              <a:rPr lang="en-US" sz="2800" dirty="0" smtClean="0"/>
              <a:t>What components constitute a systems approach to assessment? Which of these components represent a significant shift from our current system?</a:t>
            </a:r>
          </a:p>
          <a:p>
            <a:pPr marL="514350" indent="-514350">
              <a:buFont typeface="+mj-lt"/>
              <a:buAutoNum type="arabicPeriod"/>
            </a:pPr>
            <a:r>
              <a:rPr lang="en-US" sz="2800" dirty="0" smtClean="0"/>
              <a:t>What recommendations were made regarding the development of a new assessment system in the BOTA report?</a:t>
            </a:r>
            <a:endParaRPr lang="en-US" sz="2800" dirty="0"/>
          </a:p>
        </p:txBody>
      </p:sp>
    </p:spTree>
    <p:extLst>
      <p:ext uri="{BB962C8B-B14F-4D97-AF65-F5344CB8AC3E}">
        <p14:creationId xmlns:p14="http://schemas.microsoft.com/office/powerpoint/2010/main" val="2931680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9300" y="4495800"/>
            <a:ext cx="2898733" cy="1921986"/>
          </a:xfrm>
          <a:prstGeom prst="rect">
            <a:avLst/>
          </a:prstGeom>
        </p:spPr>
      </p:pic>
      <p:sp>
        <p:nvSpPr>
          <p:cNvPr id="2" name="TextBox 1"/>
          <p:cNvSpPr txBox="1"/>
          <p:nvPr/>
        </p:nvSpPr>
        <p:spPr>
          <a:xfrm>
            <a:off x="281709" y="138078"/>
            <a:ext cx="2082621" cy="646331"/>
          </a:xfrm>
          <a:prstGeom prst="rect">
            <a:avLst/>
          </a:prstGeom>
          <a:solidFill>
            <a:srgbClr val="FED9A7"/>
          </a:solidFill>
        </p:spPr>
        <p:txBody>
          <a:bodyPr wrap="none" rtlCol="0">
            <a:spAutoFit/>
          </a:bodyPr>
          <a:lstStyle/>
          <a:p>
            <a:r>
              <a:rPr lang="en-US" sz="3600" dirty="0" smtClean="0"/>
              <a:t>What if…</a:t>
            </a:r>
            <a:endParaRPr lang="en-US" sz="3600" dirty="0"/>
          </a:p>
        </p:txBody>
      </p:sp>
      <p:sp>
        <p:nvSpPr>
          <p:cNvPr id="3" name="TextBox 2"/>
          <p:cNvSpPr txBox="1"/>
          <p:nvPr/>
        </p:nvSpPr>
        <p:spPr>
          <a:xfrm>
            <a:off x="129130" y="1159934"/>
            <a:ext cx="8763000" cy="2677656"/>
          </a:xfrm>
          <a:prstGeom prst="rect">
            <a:avLst/>
          </a:prstGeom>
          <a:solidFill>
            <a:srgbClr val="3AA2B5"/>
          </a:solidFill>
        </p:spPr>
        <p:txBody>
          <a:bodyPr wrap="square" rtlCol="0">
            <a:spAutoFit/>
          </a:bodyPr>
          <a:lstStyle/>
          <a:p>
            <a:r>
              <a:rPr lang="en-US" sz="2800" dirty="0" smtClean="0">
                <a:solidFill>
                  <a:schemeClr val="bg1"/>
                </a:solidFill>
              </a:rPr>
              <a:t>Kentucky teachers focused first on shifting their instruction and developing assessments to reflect the 3-dimensional learning intention of the framework which requires not only a deeper understanding of fewer concepts intentionally developed over time, but also incorporates what we’ve learned about how kids best learn science?</a:t>
            </a:r>
            <a:endParaRPr lang="en-US" sz="2800" dirty="0">
              <a:solidFill>
                <a:schemeClr val="bg1"/>
              </a:solidFill>
            </a:endParaRPr>
          </a:p>
        </p:txBody>
      </p:sp>
    </p:spTree>
    <p:extLst>
      <p:ext uri="{BB962C8B-B14F-4D97-AF65-F5344CB8AC3E}">
        <p14:creationId xmlns:p14="http://schemas.microsoft.com/office/powerpoint/2010/main" val="3062529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712</Words>
  <Application>Microsoft Office PowerPoint</Application>
  <PresentationFormat>On-screen Show (4:3)</PresentationFormat>
  <Paragraphs>106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Change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Draft Plan for New Science Assessments</vt:lpstr>
      <vt:lpstr>PowerPoint Presentation</vt:lpstr>
      <vt:lpstr>PowerPoint Presentation</vt:lpstr>
      <vt:lpstr>PowerPoint Presentation</vt:lpstr>
      <vt:lpstr>PowerPoint Presentation</vt:lpstr>
      <vt:lpstr>PowerPoint Presentation</vt:lpstr>
      <vt:lpstr>Coming Up next month… how to use the LDC rubric to collect evidence for student growth goals….</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Rhodes, Terry - Division of Program Standards</dc:creator>
  <cp:lastModifiedBy>Rhodes, Terry - Division of Program Standards</cp:lastModifiedBy>
  <cp:revision>14</cp:revision>
  <dcterms:created xsi:type="dcterms:W3CDTF">2014-09-18T00:36:48Z</dcterms:created>
  <dcterms:modified xsi:type="dcterms:W3CDTF">2014-09-18T01:07:59Z</dcterms:modified>
</cp:coreProperties>
</file>