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D31A914-3052-44D3-8070-4BDEC653B1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9819CB2-F3D2-46EF-B9F4-D06718AB1DBC}" type="datetimeFigureOut">
              <a:rPr lang="en-US" smtClean="0"/>
              <a:t>1/21/2015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Classroom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Engaging in Argument from Evidence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9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29286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RESEARCH </a:t>
            </a:r>
          </a:p>
          <a:p>
            <a:r>
              <a:rPr lang="en-US" sz="4800" dirty="0" smtClean="0"/>
              <a:t>QUESTION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62936"/>
            <a:ext cx="9144000" cy="5078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What caused the mass extinction of the non-avian dinosaurs?</a:t>
            </a:r>
            <a:endParaRPr lang="en-US" sz="27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64" y="3162300"/>
            <a:ext cx="5905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001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WHAT DO WE ALREADY KNOW</a:t>
            </a:r>
            <a:r>
              <a:rPr lang="en-US" sz="4000" dirty="0" smtClean="0"/>
              <a:t>?</a:t>
            </a:r>
          </a:p>
          <a:p>
            <a:endParaRPr lang="en-US" sz="4000" dirty="0"/>
          </a:p>
          <a:p>
            <a:r>
              <a:rPr lang="en-US" dirty="0" smtClean="0"/>
              <a:t> </a:t>
            </a:r>
            <a:r>
              <a:rPr lang="en-US" sz="3200" dirty="0"/>
              <a:t>What do we know about the causes of the </a:t>
            </a:r>
            <a:r>
              <a:rPr lang="en-US" sz="3200" dirty="0" smtClean="0"/>
              <a:t>mass extinction </a:t>
            </a:r>
            <a:r>
              <a:rPr lang="en-US" sz="3200" dirty="0"/>
              <a:t>of the non-avian dinosaurs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Brainstorm a list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Which </a:t>
            </a:r>
            <a:r>
              <a:rPr lang="en-US" sz="3200" dirty="0"/>
              <a:t>causes would be classified as a </a:t>
            </a:r>
            <a:r>
              <a:rPr lang="en-US" sz="3200" dirty="0" smtClean="0"/>
              <a:t>sudden extinction</a:t>
            </a:r>
            <a:r>
              <a:rPr lang="en-US" sz="3200" dirty="0"/>
              <a:t>? </a:t>
            </a:r>
            <a:r>
              <a:rPr lang="en-US" sz="3200" dirty="0" smtClean="0"/>
              <a:t>Place an (*) </a:t>
            </a:r>
            <a:r>
              <a:rPr lang="en-US" sz="3200" dirty="0"/>
              <a:t>Gradual</a:t>
            </a:r>
            <a:r>
              <a:rPr lang="en-US" sz="3200" dirty="0" smtClean="0"/>
              <a:t>? Place a </a:t>
            </a:r>
            <a:r>
              <a:rPr lang="en-US" sz="3200" dirty="0"/>
              <a:t>(#)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Gathering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0772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EVIDENCE</a:t>
            </a:r>
            <a:r>
              <a:rPr lang="en-US" sz="5400" dirty="0" smtClean="0"/>
              <a:t>:</a:t>
            </a:r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3200" dirty="0" smtClean="0"/>
              <a:t>Sort </a:t>
            </a:r>
            <a:r>
              <a:rPr lang="en-US" sz="3200" dirty="0"/>
              <a:t>through the scientific evidence cards</a:t>
            </a:r>
            <a:r>
              <a:rPr lang="en-US" sz="3200" dirty="0" smtClean="0"/>
              <a:t>.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3200" dirty="0" smtClean="0"/>
              <a:t>Organize </a:t>
            </a:r>
            <a:r>
              <a:rPr lang="en-US" sz="3200" dirty="0"/>
              <a:t>the evidence cards into groups that seem </a:t>
            </a:r>
            <a:r>
              <a:rPr lang="en-US" sz="3200" dirty="0" smtClean="0"/>
              <a:t>to be </a:t>
            </a:r>
            <a:r>
              <a:rPr lang="en-US" sz="3200" dirty="0"/>
              <a:t>related to each other.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Gathering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/>
              <a:t>TENTATIVE</a:t>
            </a:r>
            <a:endParaRPr lang="en-US" sz="4000" dirty="0"/>
          </a:p>
          <a:p>
            <a:r>
              <a:rPr lang="en-US" sz="4000" dirty="0"/>
              <a:t>ARGUMENT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34861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ard's ppt from KSTA sessio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2709" r="18485" b="3421"/>
          <a:stretch/>
        </p:blipFill>
        <p:spPr>
          <a:xfrm>
            <a:off x="0" y="533400"/>
            <a:ext cx="8444345" cy="59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15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CLAIM</a:t>
            </a:r>
            <a:r>
              <a:rPr lang="en-US" sz="5400" dirty="0" smtClean="0"/>
              <a:t>:</a:t>
            </a:r>
          </a:p>
          <a:p>
            <a:endParaRPr lang="en-US" sz="5400" dirty="0"/>
          </a:p>
          <a:p>
            <a:r>
              <a:rPr lang="en-US" sz="2800" dirty="0" smtClean="0"/>
              <a:t>In </a:t>
            </a:r>
            <a:r>
              <a:rPr lang="en-US" sz="2800" dirty="0"/>
              <a:t>your group decide on a cause of </a:t>
            </a:r>
            <a:r>
              <a:rPr lang="en-US" sz="2800" dirty="0" smtClean="0"/>
              <a:t>dinosaur extinction </a:t>
            </a:r>
            <a:r>
              <a:rPr lang="en-US" sz="2800" dirty="0"/>
              <a:t>that is supported by the evidence</a:t>
            </a:r>
            <a:r>
              <a:rPr lang="en-US" sz="28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800" dirty="0" smtClean="0"/>
              <a:t>Write </a:t>
            </a:r>
            <a:r>
              <a:rPr lang="en-US" sz="2800" dirty="0"/>
              <a:t>your claim on your chart.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Reasoning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229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EVIDENCE: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List </a:t>
            </a:r>
            <a:r>
              <a:rPr lang="en-US" sz="2800" dirty="0"/>
              <a:t>all the pieces of evidence that support your claim.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Gathering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0109"/>
            <a:ext cx="8077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REASONING</a:t>
            </a:r>
            <a:r>
              <a:rPr lang="en-US" sz="4000" dirty="0" smtClean="0"/>
              <a:t>:</a:t>
            </a:r>
          </a:p>
          <a:p>
            <a:endParaRPr lang="en-US" sz="4000" dirty="0"/>
          </a:p>
          <a:p>
            <a:r>
              <a:rPr lang="en-US" sz="2800" dirty="0" smtClean="0"/>
              <a:t>Provide </a:t>
            </a:r>
            <a:r>
              <a:rPr lang="en-US" sz="2800" dirty="0"/>
              <a:t>your justification of the evidence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Explain </a:t>
            </a:r>
            <a:r>
              <a:rPr lang="en-US" sz="2800" dirty="0"/>
              <a:t>why the evidence is relevant and why </a:t>
            </a:r>
            <a:r>
              <a:rPr lang="en-US" sz="2800" dirty="0" smtClean="0"/>
              <a:t>it provides </a:t>
            </a:r>
            <a:r>
              <a:rPr lang="en-US" sz="2800" dirty="0"/>
              <a:t>adequate support for the claim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dirty="0" smtClean="0"/>
              <a:t> </a:t>
            </a:r>
            <a:r>
              <a:rPr lang="en-US" sz="2800" dirty="0"/>
              <a:t>Include relevant scientific principles and use </a:t>
            </a:r>
            <a:r>
              <a:rPr lang="en-US" sz="2800" dirty="0" smtClean="0"/>
              <a:t>scientific terms</a:t>
            </a:r>
            <a:r>
              <a:rPr lang="en-US" sz="2800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Reasoning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15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ARGUMENTATION</a:t>
            </a:r>
          </a:p>
          <a:p>
            <a:r>
              <a:rPr lang="en-US" sz="4000" dirty="0"/>
              <a:t>SESSION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Round </a:t>
            </a:r>
            <a:r>
              <a:rPr lang="en-US" sz="2800" dirty="0"/>
              <a:t>Robin</a:t>
            </a:r>
          </a:p>
          <a:p>
            <a:r>
              <a:rPr lang="en-US" sz="2800" dirty="0"/>
              <a:t>Argumentation </a:t>
            </a:r>
            <a:r>
              <a:rPr lang="en-US" sz="2800" dirty="0" smtClean="0"/>
              <a:t>session</a:t>
            </a:r>
          </a:p>
          <a:p>
            <a:endParaRPr lang="en-US" sz="2800" dirty="0"/>
          </a:p>
          <a:p>
            <a:r>
              <a:rPr lang="en-US" sz="2800" dirty="0" smtClean="0"/>
              <a:t>Mix up your groups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Be </a:t>
            </a:r>
            <a:r>
              <a:rPr lang="en-US" sz="2800" dirty="0"/>
              <a:t>intentional </a:t>
            </a:r>
            <a:r>
              <a:rPr lang="en-US" sz="2800" dirty="0" smtClean="0"/>
              <a:t>making</a:t>
            </a:r>
          </a:p>
          <a:p>
            <a:r>
              <a:rPr lang="en-US" sz="2800" dirty="0" smtClean="0"/>
              <a:t>connections with </a:t>
            </a:r>
            <a:r>
              <a:rPr lang="en-US" sz="2800" dirty="0"/>
              <a:t>the </a:t>
            </a:r>
            <a:r>
              <a:rPr lang="en-US" sz="2800" dirty="0" smtClean="0"/>
              <a:t>cross </a:t>
            </a:r>
          </a:p>
          <a:p>
            <a:r>
              <a:rPr lang="en-US" sz="2800" dirty="0" smtClean="0"/>
              <a:t>cutting </a:t>
            </a:r>
            <a:r>
              <a:rPr lang="en-US" sz="2800" dirty="0"/>
              <a:t>concepts.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Communicating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7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153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SOME OTHER QUESTIONS</a:t>
            </a:r>
            <a:r>
              <a:rPr lang="en-US" sz="4000" dirty="0" smtClean="0"/>
              <a:t>:</a:t>
            </a:r>
            <a:endParaRPr lang="en-US" sz="2800" dirty="0" smtClean="0"/>
          </a:p>
          <a:p>
            <a:endParaRPr lang="en-US" sz="4000" dirty="0"/>
          </a:p>
          <a:p>
            <a:r>
              <a:rPr lang="en-US" sz="2800" dirty="0" smtClean="0"/>
              <a:t>How </a:t>
            </a:r>
            <a:r>
              <a:rPr lang="en-US" sz="2800" dirty="0"/>
              <a:t>did you analyze the available data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Was </a:t>
            </a:r>
            <a:r>
              <a:rPr lang="en-US" sz="2800" dirty="0"/>
              <a:t>there any data that did not fit with your claim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Do </a:t>
            </a:r>
            <a:r>
              <a:rPr lang="en-US" sz="2800" dirty="0"/>
              <a:t>you think your analysis is accurate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Do </a:t>
            </a:r>
            <a:r>
              <a:rPr lang="en-US" sz="2800" dirty="0"/>
              <a:t>you think your reasoning is appropriate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Why </a:t>
            </a:r>
            <a:r>
              <a:rPr lang="en-US" sz="2800" dirty="0"/>
              <a:t>does your evidence support your </a:t>
            </a:r>
            <a:r>
              <a:rPr lang="en-US" sz="2800" dirty="0" smtClean="0"/>
              <a:t>claim?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38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71287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IT SAYS…I SAY…</a:t>
            </a:r>
          </a:p>
          <a:p>
            <a:pPr algn="ctr"/>
            <a:endParaRPr lang="en-US" sz="4400" dirty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Classroom Assessment:</a:t>
            </a:r>
          </a:p>
          <a:p>
            <a:pPr algn="ctr"/>
            <a:r>
              <a:rPr lang="en-US" sz="4400" dirty="0" smtClean="0"/>
              <a:t>Minute by Minute, Day by Day</a:t>
            </a:r>
            <a:endParaRPr lang="en-US" sz="2000" dirty="0" smtClean="0"/>
          </a:p>
          <a:p>
            <a:pPr algn="ctr"/>
            <a:r>
              <a:rPr lang="en-US" sz="2000" dirty="0" smtClean="0"/>
              <a:t>Educational Leadership, Nov 2005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13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2516"/>
            <a:ext cx="4572000" cy="67095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REFLECTIVE</a:t>
            </a:r>
          </a:p>
          <a:p>
            <a:r>
              <a:rPr lang="en-US" sz="4000" dirty="0" smtClean="0"/>
              <a:t>DISCUSSION</a:t>
            </a:r>
          </a:p>
          <a:p>
            <a:endParaRPr lang="en-US" sz="4000" dirty="0"/>
          </a:p>
          <a:p>
            <a:r>
              <a:rPr lang="en-US" sz="2800" dirty="0" smtClean="0"/>
              <a:t>Return </a:t>
            </a:r>
            <a:r>
              <a:rPr lang="en-US" sz="2800" dirty="0"/>
              <a:t>to your original</a:t>
            </a:r>
          </a:p>
          <a:p>
            <a:r>
              <a:rPr lang="en-US" sz="2800" dirty="0"/>
              <a:t>group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do you need to</a:t>
            </a:r>
          </a:p>
          <a:p>
            <a:r>
              <a:rPr lang="en-US" sz="2800" dirty="0" smtClean="0"/>
              <a:t>Modify?</a:t>
            </a:r>
          </a:p>
          <a:p>
            <a:endParaRPr lang="en-US" sz="2800" dirty="0"/>
          </a:p>
          <a:p>
            <a:r>
              <a:rPr lang="en-US" sz="2800" dirty="0" smtClean="0"/>
              <a:t>What </a:t>
            </a:r>
            <a:r>
              <a:rPr lang="en-US" sz="2800" dirty="0"/>
              <a:t>did you learn about</a:t>
            </a:r>
          </a:p>
          <a:p>
            <a:r>
              <a:rPr lang="en-US" sz="2800" dirty="0"/>
              <a:t>dinosaur extinction?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Reasoning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94" y="533400"/>
            <a:ext cx="448997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8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0772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WRITE AN</a:t>
            </a:r>
          </a:p>
          <a:p>
            <a:r>
              <a:rPr lang="en-US" sz="4400" dirty="0"/>
              <a:t>ARGUMENT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Communicating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89759"/>
            <a:ext cx="4286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ard's ppt from KSTA sessio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24529" r="18637" b="13271"/>
          <a:stretch/>
        </p:blipFill>
        <p:spPr>
          <a:xfrm>
            <a:off x="457200" y="1676400"/>
            <a:ext cx="7557497" cy="4175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93412"/>
            <a:ext cx="3560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WRITING PROMPTS: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78379" y="6045323"/>
            <a:ext cx="281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Communicating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636"/>
            <a:ext cx="8458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KCAS ELA &amp; </a:t>
            </a:r>
            <a:r>
              <a:rPr lang="en-US" sz="4000" dirty="0" smtClean="0"/>
              <a:t>SCIENCE</a:t>
            </a:r>
            <a:endParaRPr lang="en-US" sz="2800" dirty="0" smtClean="0"/>
          </a:p>
          <a:p>
            <a:endParaRPr lang="en-US" sz="2400" dirty="0"/>
          </a:p>
          <a:p>
            <a:r>
              <a:rPr lang="en-US" sz="2000" dirty="0" smtClean="0"/>
              <a:t>MS-ESS1-4</a:t>
            </a:r>
            <a:r>
              <a:rPr lang="en-US" sz="2000" dirty="0"/>
              <a:t>. Construct a scientific explanation based on evidence from rock</a:t>
            </a:r>
          </a:p>
          <a:p>
            <a:r>
              <a:rPr lang="en-US" sz="2000" dirty="0"/>
              <a:t>strata for how the geologic time scale is used to organize Earth's 4.6-billionyear-</a:t>
            </a:r>
          </a:p>
          <a:p>
            <a:r>
              <a:rPr lang="en-US" sz="2000" dirty="0"/>
              <a:t>old history.</a:t>
            </a:r>
            <a:r>
              <a:rPr lang="en-US" sz="2000" dirty="0">
                <a:solidFill>
                  <a:srgbClr val="FF0000"/>
                </a:solidFill>
              </a:rPr>
              <a:t> [Clarification Statement: Emphasis is on how analyses of rock formations and the fossils they contain </a:t>
            </a:r>
            <a:r>
              <a:rPr lang="en-US" sz="2000" dirty="0" smtClean="0">
                <a:solidFill>
                  <a:srgbClr val="FF0000"/>
                </a:solidFill>
              </a:rPr>
              <a:t>are used </a:t>
            </a:r>
            <a:r>
              <a:rPr lang="en-US" sz="2000" dirty="0">
                <a:solidFill>
                  <a:srgbClr val="FF0000"/>
                </a:solidFill>
              </a:rPr>
              <a:t>to establish relative ages of major events in Earth’s history. Examples of Earth’s major events could range from being </a:t>
            </a:r>
            <a:r>
              <a:rPr lang="en-US" sz="2000" dirty="0" smtClean="0">
                <a:solidFill>
                  <a:srgbClr val="FF0000"/>
                </a:solidFill>
              </a:rPr>
              <a:t>very recent </a:t>
            </a:r>
            <a:r>
              <a:rPr lang="en-US" sz="2000" dirty="0">
                <a:solidFill>
                  <a:srgbClr val="FF0000"/>
                </a:solidFill>
              </a:rPr>
              <a:t>(such as the last Ice Age or the earliest fossils of homo sapiens) to very old (such as the formation of Earth or the </a:t>
            </a:r>
            <a:r>
              <a:rPr lang="en-US" sz="2000" dirty="0" smtClean="0">
                <a:solidFill>
                  <a:srgbClr val="FF0000"/>
                </a:solidFill>
              </a:rPr>
              <a:t>earliest evidence </a:t>
            </a:r>
            <a:r>
              <a:rPr lang="en-US" sz="2000" dirty="0">
                <a:solidFill>
                  <a:srgbClr val="FF0000"/>
                </a:solidFill>
              </a:rPr>
              <a:t>of life). Examples can include the formation of mountain chains and ocean basins, the evolution or extinction of </a:t>
            </a:r>
            <a:r>
              <a:rPr lang="en-US" sz="2000" dirty="0" smtClean="0">
                <a:solidFill>
                  <a:srgbClr val="FF0000"/>
                </a:solidFill>
              </a:rPr>
              <a:t>particular living </a:t>
            </a:r>
            <a:r>
              <a:rPr lang="en-US" sz="2000" dirty="0">
                <a:solidFill>
                  <a:srgbClr val="FF0000"/>
                </a:solidFill>
              </a:rPr>
              <a:t>organisms, or significant volcanic eruptions.] [Assessment Boundary: Assessment does not include recalling the names </a:t>
            </a:r>
            <a:r>
              <a:rPr lang="en-US" sz="2000" dirty="0" smtClean="0">
                <a:solidFill>
                  <a:srgbClr val="FF0000"/>
                </a:solidFill>
              </a:rPr>
              <a:t>of specific </a:t>
            </a:r>
            <a:r>
              <a:rPr lang="en-US" sz="2000" dirty="0">
                <a:solidFill>
                  <a:srgbClr val="FF0000"/>
                </a:solidFill>
              </a:rPr>
              <a:t>periods or epochs and events within them</a:t>
            </a:r>
            <a:r>
              <a:rPr lang="en-US" sz="2000" dirty="0" smtClean="0">
                <a:solidFill>
                  <a:srgbClr val="FF0000"/>
                </a:solidFill>
              </a:rPr>
              <a:t>.]</a:t>
            </a:r>
          </a:p>
          <a:p>
            <a:endParaRPr lang="en-US" dirty="0"/>
          </a:p>
          <a:p>
            <a:r>
              <a:rPr lang="en-US" sz="2000" dirty="0" smtClean="0"/>
              <a:t>CCSS.ELA-LITERACY.WHST.6-8.1.B</a:t>
            </a:r>
            <a:endParaRPr lang="en-US" sz="2000" dirty="0"/>
          </a:p>
          <a:p>
            <a:endParaRPr lang="en-US" dirty="0"/>
          </a:p>
          <a:p>
            <a:r>
              <a:rPr lang="en-US" sz="2000" dirty="0" smtClean="0"/>
              <a:t>WHST.6-8.1.B </a:t>
            </a:r>
            <a:r>
              <a:rPr lang="en-US" sz="2000" dirty="0"/>
              <a:t>Support claim(s) with logical reasoning and relevant, accurate</a:t>
            </a:r>
          </a:p>
          <a:p>
            <a:r>
              <a:rPr lang="en-US" sz="2000" dirty="0"/>
              <a:t>data and evidence that demonstrate an understanding of the topic or text,</a:t>
            </a:r>
          </a:p>
          <a:p>
            <a:r>
              <a:rPr lang="en-US" sz="2000" dirty="0"/>
              <a:t>using credible sources.</a:t>
            </a:r>
          </a:p>
        </p:txBody>
      </p:sp>
    </p:spTree>
    <p:extLst>
      <p:ext uri="{BB962C8B-B14F-4D97-AF65-F5344CB8AC3E}">
        <p14:creationId xmlns:p14="http://schemas.microsoft.com/office/powerpoint/2010/main" val="5361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510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WITH OLDER</a:t>
            </a:r>
          </a:p>
          <a:p>
            <a:r>
              <a:rPr lang="en-US" sz="4000" dirty="0"/>
              <a:t>STUDENTS</a:t>
            </a:r>
            <a:r>
              <a:rPr lang="en-US" sz="4000" dirty="0" smtClean="0"/>
              <a:t>:</a:t>
            </a:r>
          </a:p>
          <a:p>
            <a:endParaRPr lang="en-US" sz="4000" dirty="0"/>
          </a:p>
          <a:p>
            <a:r>
              <a:rPr lang="pt-BR" sz="4000" dirty="0" smtClean="0"/>
              <a:t>ALTERNATIVES</a:t>
            </a:r>
            <a:endParaRPr lang="pt-BR" sz="4000" dirty="0"/>
          </a:p>
          <a:p>
            <a:r>
              <a:rPr lang="en-US" sz="4000" dirty="0"/>
              <a:t>INCLUDE</a:t>
            </a:r>
          </a:p>
          <a:p>
            <a:r>
              <a:rPr lang="en-US" sz="4000" dirty="0"/>
              <a:t>COUNTERARGUMENT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4861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229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CLAIM: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In </a:t>
            </a:r>
            <a:r>
              <a:rPr lang="en-US" sz="2800" dirty="0"/>
              <a:t>your group decide on a cause of </a:t>
            </a:r>
            <a:r>
              <a:rPr lang="en-US" sz="2800" dirty="0" smtClean="0"/>
              <a:t>dinosaur extinction </a:t>
            </a:r>
            <a:r>
              <a:rPr lang="en-US" sz="2800" dirty="0"/>
              <a:t>that is supported by the evidence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Write </a:t>
            </a:r>
            <a:r>
              <a:rPr lang="en-US" sz="2800" dirty="0"/>
              <a:t>your claim on your chart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Evaluate </a:t>
            </a:r>
            <a:r>
              <a:rPr lang="en-US" sz="2800" dirty="0"/>
              <a:t>alternatives: Write your Counter Claim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Reasoning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001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EVIDENCE: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List </a:t>
            </a:r>
            <a:r>
              <a:rPr lang="en-US" sz="2800" dirty="0"/>
              <a:t>all the pieces of evidence that support your </a:t>
            </a:r>
            <a:r>
              <a:rPr lang="en-US" sz="2800" dirty="0" smtClean="0"/>
              <a:t>claim and </a:t>
            </a:r>
            <a:r>
              <a:rPr lang="en-US" sz="2800" dirty="0"/>
              <a:t>counter claim.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Gathering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229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REASONING:</a:t>
            </a:r>
          </a:p>
          <a:p>
            <a:endParaRPr lang="en-US" dirty="0"/>
          </a:p>
          <a:p>
            <a:r>
              <a:rPr lang="en-US" sz="2800" dirty="0" smtClean="0"/>
              <a:t>Provide </a:t>
            </a:r>
            <a:r>
              <a:rPr lang="en-US" sz="2800" dirty="0"/>
              <a:t>your justification of the evidence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Explain </a:t>
            </a:r>
            <a:r>
              <a:rPr lang="en-US" sz="2800" dirty="0"/>
              <a:t>why the evidence is relevant and why it</a:t>
            </a:r>
          </a:p>
          <a:p>
            <a:r>
              <a:rPr lang="en-US" sz="2800" dirty="0"/>
              <a:t>provides adequate support for the claim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Include </a:t>
            </a:r>
            <a:r>
              <a:rPr lang="en-US" sz="2800" dirty="0"/>
              <a:t>relevant scientific principles and use scientific</a:t>
            </a:r>
          </a:p>
          <a:p>
            <a:r>
              <a:rPr lang="en-US" sz="2800" dirty="0"/>
              <a:t>terms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Evaluate </a:t>
            </a:r>
            <a:r>
              <a:rPr lang="en-US" sz="2800" dirty="0"/>
              <a:t>alternatives: Your Challenge to the Counter</a:t>
            </a:r>
          </a:p>
          <a:p>
            <a:r>
              <a:rPr lang="en-US" sz="2800" dirty="0"/>
              <a:t>Claim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Reasoning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563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EVALUATE </a:t>
            </a:r>
            <a:r>
              <a:rPr lang="en-US" sz="3200" dirty="0" smtClean="0"/>
              <a:t>ALTERNATIVES</a:t>
            </a:r>
            <a:endParaRPr lang="en-US" sz="3200" dirty="0"/>
          </a:p>
          <a:p>
            <a:r>
              <a:rPr lang="en-US" sz="3200" dirty="0"/>
              <a:t>INSTRUCTIONAL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55" y="1443987"/>
            <a:ext cx="8001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TEACHER IDENTIFIES THE TASK, THE RESEARCH QUESTION AND THE ALTERNATIVES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33055" y="2438400"/>
            <a:ext cx="5867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GENERATE A TENTATIVE ARGUMENT AND COUNTERARGUMENT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429000"/>
            <a:ext cx="198355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COLLECT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21037" y="4197926"/>
            <a:ext cx="355950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ARGUMENTATION SESSION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82651" y="4853784"/>
            <a:ext cx="323627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REFLECTIVE DISCUSSION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21037" y="5569525"/>
            <a:ext cx="371582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 WRITTEN ARGUMENT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5" y="3705225"/>
            <a:ext cx="20288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ard's ppt from KSTA sessio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18056" r="19091" b="4829"/>
          <a:stretch/>
        </p:blipFill>
        <p:spPr>
          <a:xfrm>
            <a:off x="152400" y="914399"/>
            <a:ext cx="8305800" cy="57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73" y="762000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Take a few moments to read the article, paying particular attention to the numbered sections.</a:t>
            </a:r>
          </a:p>
          <a:p>
            <a:endParaRPr lang="en-US" sz="2800" dirty="0"/>
          </a:p>
          <a:p>
            <a:r>
              <a:rPr lang="en-US" sz="2800" dirty="0" smtClean="0"/>
              <a:t>As you read, fill in column 1…It </a:t>
            </a:r>
            <a:r>
              <a:rPr lang="en-US" sz="2800" dirty="0" err="1" smtClean="0"/>
              <a:t>Says..with</a:t>
            </a:r>
            <a:r>
              <a:rPr lang="en-US" sz="2800" dirty="0" smtClean="0"/>
              <a:t> one important/intriguing/controversial/memorable idea from the section</a:t>
            </a:r>
          </a:p>
          <a:p>
            <a:endParaRPr lang="en-US" sz="2800" dirty="0"/>
          </a:p>
          <a:p>
            <a:r>
              <a:rPr lang="en-US" sz="2800" dirty="0" smtClean="0"/>
              <a:t>After reading, fill in column 2…I Say…with a personal connection/reaction to the quote</a:t>
            </a:r>
          </a:p>
          <a:p>
            <a:endParaRPr lang="en-US" sz="2800" dirty="0"/>
          </a:p>
          <a:p>
            <a:r>
              <a:rPr lang="en-US" sz="2800" dirty="0" smtClean="0"/>
              <a:t>Turn and Talk with your table partner, sharing your entries</a:t>
            </a:r>
          </a:p>
        </p:txBody>
      </p:sp>
    </p:spTree>
    <p:extLst>
      <p:ext uri="{BB962C8B-B14F-4D97-AF65-F5344CB8AC3E}">
        <p14:creationId xmlns:p14="http://schemas.microsoft.com/office/powerpoint/2010/main" val="26462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ard's ppt from KSTA sessio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3553" r="18788"/>
          <a:stretch/>
        </p:blipFill>
        <p:spPr>
          <a:xfrm>
            <a:off x="381000" y="595745"/>
            <a:ext cx="7848600" cy="60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8458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Agenda for January Science Leadership</a:t>
            </a:r>
          </a:p>
          <a:p>
            <a:pPr algn="ctr"/>
            <a:endParaRPr lang="en-US" sz="3200" dirty="0"/>
          </a:p>
          <a:p>
            <a:r>
              <a:rPr lang="en-US" sz="2400" dirty="0" smtClean="0"/>
              <a:t>Classroom Assessment and Student Achievement</a:t>
            </a:r>
          </a:p>
          <a:p>
            <a:endParaRPr lang="en-US" sz="2400" dirty="0"/>
          </a:p>
          <a:p>
            <a:r>
              <a:rPr lang="en-US" sz="2400" dirty="0" smtClean="0"/>
              <a:t>Breakouts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Formative Assessment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Writing Student Experiences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Assessment Task Evaluation Protocol</a:t>
            </a:r>
          </a:p>
          <a:p>
            <a:endParaRPr lang="en-US" sz="2400" dirty="0" smtClean="0"/>
          </a:p>
          <a:p>
            <a:r>
              <a:rPr lang="en-US" sz="2400" dirty="0" smtClean="0"/>
              <a:t>Inquiry</a:t>
            </a:r>
          </a:p>
          <a:p>
            <a:endParaRPr lang="en-US" sz="2400" dirty="0"/>
          </a:p>
          <a:p>
            <a:r>
              <a:rPr lang="en-US" sz="2400" dirty="0" smtClean="0"/>
              <a:t>Engaging in Argumentation from Evidence-Guppies</a:t>
            </a:r>
          </a:p>
          <a:p>
            <a:endParaRPr lang="en-US" sz="2400" dirty="0"/>
          </a:p>
          <a:p>
            <a:r>
              <a:rPr lang="en-US" sz="2400" dirty="0" smtClean="0"/>
              <a:t>Reflection/Evaluation/Books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51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7543800" cy="259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ENGAGING IN ARGUMENT FROM</a:t>
            </a:r>
          </a:p>
          <a:p>
            <a:r>
              <a:rPr lang="en-US" dirty="0"/>
              <a:t>EVIDENCE: HOW TO FRAME</a:t>
            </a:r>
          </a:p>
          <a:p>
            <a:r>
              <a:rPr lang="en-US" dirty="0"/>
              <a:t>ARGUMENTS 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11735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7772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WHAT IS ARGUMENT?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 smtClean="0"/>
              <a:t>“</a:t>
            </a:r>
            <a:r>
              <a:rPr lang="en-US" sz="3200" dirty="0"/>
              <a:t>We define scientific argument as </a:t>
            </a:r>
            <a:r>
              <a:rPr lang="en-US" sz="3200" dirty="0" smtClean="0"/>
              <a:t>an attempt </a:t>
            </a:r>
            <a:r>
              <a:rPr lang="en-US" sz="3200" dirty="0"/>
              <a:t>to validate or refute a claim on the</a:t>
            </a:r>
          </a:p>
          <a:p>
            <a:r>
              <a:rPr lang="en-US" sz="3200" dirty="0"/>
              <a:t>basis of reasons in a manner that </a:t>
            </a:r>
            <a:r>
              <a:rPr lang="en-US" sz="3200" dirty="0" smtClean="0"/>
              <a:t>reflects the </a:t>
            </a:r>
            <a:r>
              <a:rPr lang="en-US" sz="3200" dirty="0"/>
              <a:t>values of the scientific community.”</a:t>
            </a:r>
          </a:p>
          <a:p>
            <a:r>
              <a:rPr lang="en-US" dirty="0" smtClean="0"/>
              <a:t>                 Scientific </a:t>
            </a:r>
            <a:r>
              <a:rPr lang="en-US" dirty="0"/>
              <a:t>Argumentation in Biology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05225"/>
            <a:ext cx="20288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99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914400"/>
            <a:ext cx="845127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7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53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91" y="304800"/>
            <a:ext cx="61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GENERATE AN ARGUMENT</a:t>
            </a:r>
          </a:p>
          <a:p>
            <a:r>
              <a:rPr lang="en-US" sz="4000" dirty="0"/>
              <a:t>INSTRUCTIONAL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7308" y="1628239"/>
            <a:ext cx="399583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THE TEACHER IDENTIFIES THE </a:t>
            </a:r>
          </a:p>
          <a:p>
            <a:pPr algn="ctr"/>
            <a:r>
              <a:rPr lang="en-US" sz="2400" b="1" dirty="0" smtClean="0"/>
              <a:t>TASK AND QUESTION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91325" y="2590800"/>
            <a:ext cx="3207801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GENERATE A TENTATIVE</a:t>
            </a:r>
          </a:p>
          <a:p>
            <a:pPr algn="ctr"/>
            <a:r>
              <a:rPr lang="en-US" sz="2400" b="1" dirty="0" smtClean="0"/>
              <a:t>ARGUMENT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1197" y="3532909"/>
            <a:ext cx="2493631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ARGUMENTATION</a:t>
            </a:r>
          </a:p>
          <a:p>
            <a:pPr algn="ctr"/>
            <a:r>
              <a:rPr lang="en-US" sz="2400" b="1" dirty="0" smtClean="0"/>
              <a:t>SESSION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08051" y="4502727"/>
            <a:ext cx="181992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REFLECTIVE</a:t>
            </a:r>
          </a:p>
          <a:p>
            <a:pPr algn="ctr"/>
            <a:r>
              <a:rPr lang="en-US" sz="2400" b="1" dirty="0" smtClean="0"/>
              <a:t>DESCUSSION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8807" y="5562600"/>
            <a:ext cx="218899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FINAL WRITTEN</a:t>
            </a:r>
          </a:p>
          <a:p>
            <a:pPr algn="ctr"/>
            <a:r>
              <a:rPr lang="en-US" sz="2400" b="1" dirty="0" smtClean="0"/>
              <a:t>ARGUMENT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2909"/>
            <a:ext cx="20288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5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5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304</TotalTime>
  <Words>728</Words>
  <Application>Microsoft Office PowerPoint</Application>
  <PresentationFormat>On-screen Show (4:3)</PresentationFormat>
  <Paragraphs>260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Adjacency</vt:lpstr>
      <vt:lpstr>Science Updates</vt:lpstr>
      <vt:lpstr>PowerPoint Presentation</vt:lpstr>
      <vt:lpstr>PowerPoint Presentation</vt:lpstr>
      <vt:lpstr>ENGAGING IN ARGUMENT FROM EVIDENCE: HOW TO FRAME ARGUMENTS IN THE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Kentucky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Rhodes, Terry - Division of Program Standards</dc:creator>
  <cp:lastModifiedBy>dwaggon</cp:lastModifiedBy>
  <cp:revision>95</cp:revision>
  <dcterms:created xsi:type="dcterms:W3CDTF">2015-01-21T17:11:40Z</dcterms:created>
  <dcterms:modified xsi:type="dcterms:W3CDTF">2015-01-22T00:57:33Z</dcterms:modified>
</cp:coreProperties>
</file>