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71" r:id="rId2"/>
    <p:sldId id="262" r:id="rId3"/>
    <p:sldId id="268" r:id="rId4"/>
    <p:sldId id="269" r:id="rId5"/>
    <p:sldId id="270" r:id="rId6"/>
    <p:sldId id="263" r:id="rId7"/>
    <p:sldId id="266" r:id="rId8"/>
    <p:sldId id="27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A9ED"/>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009" autoAdjust="0"/>
  </p:normalViewPr>
  <p:slideViewPr>
    <p:cSldViewPr>
      <p:cViewPr varScale="1">
        <p:scale>
          <a:sx n="46" d="100"/>
          <a:sy n="46" d="100"/>
        </p:scale>
        <p:origin x="-2076"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F0FCE6-F2C0-4686-AE8A-3CF04C42CAD7}" type="datetimeFigureOut">
              <a:rPr lang="en-US" smtClean="0"/>
              <a:t>9/10/2014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B6EF8A-F9DF-40CB-9F08-FED1CB9843C2}" type="slidenum">
              <a:rPr lang="en-US" smtClean="0"/>
              <a:t>‹#›</a:t>
            </a:fld>
            <a:endParaRPr lang="en-US"/>
          </a:p>
        </p:txBody>
      </p:sp>
    </p:spTree>
    <p:extLst>
      <p:ext uri="{BB962C8B-B14F-4D97-AF65-F5344CB8AC3E}">
        <p14:creationId xmlns:p14="http://schemas.microsoft.com/office/powerpoint/2010/main" val="3359836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Effectiveness coaches analyzed the goals extracted from last</a:t>
            </a:r>
            <a:r>
              <a:rPr lang="en-US" baseline="0" dirty="0" smtClean="0"/>
              <a:t> year’s pilot to identify patterns and determine how to best address the needs we identified from our close look. We found some common misconceptions or missing elements in all the goals. So, using those categories of </a:t>
            </a:r>
            <a:r>
              <a:rPr lang="en-US" i="1" baseline="0" dirty="0" smtClean="0"/>
              <a:t>issues with goal targets, issues with enduring learning, issues with assessments</a:t>
            </a:r>
            <a:r>
              <a:rPr lang="en-US" i="0" baseline="0" dirty="0" smtClean="0"/>
              <a:t>, we selected some samples. We also provided annotations from some early examples of OPGES goals and included them.</a:t>
            </a:r>
          </a:p>
          <a:p>
            <a:endParaRPr lang="en-US" dirty="0"/>
          </a:p>
        </p:txBody>
      </p:sp>
      <p:sp>
        <p:nvSpPr>
          <p:cNvPr id="4" name="Slide Number Placeholder 3"/>
          <p:cNvSpPr>
            <a:spLocks noGrp="1"/>
          </p:cNvSpPr>
          <p:nvPr>
            <p:ph type="sldNum" sz="quarter" idx="10"/>
          </p:nvPr>
        </p:nvSpPr>
        <p:spPr/>
        <p:txBody>
          <a:bodyPr/>
          <a:lstStyle/>
          <a:p>
            <a:fld id="{5EB6EF8A-F9DF-40CB-9F08-FED1CB9843C2}" type="slidenum">
              <a:rPr lang="en-US" smtClean="0"/>
              <a:t>1</a:t>
            </a:fld>
            <a:endParaRPr lang="en-US"/>
          </a:p>
        </p:txBody>
      </p:sp>
    </p:spTree>
    <p:extLst>
      <p:ext uri="{BB962C8B-B14F-4D97-AF65-F5344CB8AC3E}">
        <p14:creationId xmlns:p14="http://schemas.microsoft.com/office/powerpoint/2010/main" val="1727193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baseline="0" dirty="0" smtClean="0"/>
              <a:t>We </a:t>
            </a:r>
            <a:r>
              <a:rPr lang="en-US" i="0" baseline="0" dirty="0" smtClean="0"/>
              <a:t>annotated those samples with the kinds of questions principals could ask in a productive coaching conversation and </a:t>
            </a:r>
            <a:r>
              <a:rPr lang="en-US" i="0" baseline="0" dirty="0" smtClean="0"/>
              <a:t>at </a:t>
            </a:r>
            <a:r>
              <a:rPr lang="en-US" i="0" baseline="0" dirty="0" smtClean="0"/>
              <a:t>the bottom of the </a:t>
            </a:r>
            <a:r>
              <a:rPr lang="en-US" i="0" baseline="0" dirty="0" smtClean="0"/>
              <a:t>annotation pages </a:t>
            </a:r>
            <a:r>
              <a:rPr lang="en-US" i="0" baseline="0" dirty="0" smtClean="0"/>
              <a:t>we also included some next step guidance principals might share as well</a:t>
            </a:r>
            <a:r>
              <a:rPr lang="en-US" i="0" baseline="0" dirty="0" smtClean="0"/>
              <a:t>.</a:t>
            </a:r>
          </a:p>
          <a:p>
            <a:endParaRPr lang="en-US"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 used the Guiding Questions from</a:t>
            </a:r>
            <a:r>
              <a:rPr lang="en-US" sz="1200" kern="1200" baseline="0" dirty="0" smtClean="0">
                <a:solidFill>
                  <a:schemeClr val="tx1"/>
                </a:solidFill>
                <a:effectLst/>
                <a:latin typeface="+mn-lt"/>
                <a:ea typeface="+mn-ea"/>
                <a:cs typeface="+mn-cs"/>
              </a:rPr>
              <a:t> the Think and Plan tool, as well as the SAMPLE SGG rubric published on the SG web page to help inform my thinking as I wrote my feedback questions and comments. Those are included in your packet today. </a:t>
            </a:r>
            <a:r>
              <a:rPr lang="en-US" i="0" u="none" baseline="0" dirty="0" smtClean="0"/>
              <a:t>If your district has identified or designed an SGG rubric (will be in the CEP), that is the rubric a principal would use to help him/her determine whether the goal meets all the quality criteria.</a:t>
            </a:r>
            <a:endParaRPr lang="en-US" i="0" baseline="0" dirty="0" smtClean="0"/>
          </a:p>
          <a:p>
            <a:endParaRPr lang="en-US" i="0" baseline="0" dirty="0" smtClean="0"/>
          </a:p>
          <a:p>
            <a:r>
              <a:rPr lang="en-US" i="0" baseline="0" dirty="0" smtClean="0"/>
              <a:t>Let’s take a look at one of those examples. Understand that the goal you will see has deficiencies </a:t>
            </a:r>
            <a:r>
              <a:rPr lang="en-US" i="0" baseline="0" dirty="0" smtClean="0"/>
              <a:t>that STILL need </a:t>
            </a:r>
            <a:r>
              <a:rPr lang="en-US" i="0" baseline="0" dirty="0" smtClean="0"/>
              <a:t>to be addressed.</a:t>
            </a:r>
            <a:endParaRPr lang="en-US" dirty="0"/>
          </a:p>
        </p:txBody>
      </p:sp>
      <p:sp>
        <p:nvSpPr>
          <p:cNvPr id="4" name="Slide Number Placeholder 3"/>
          <p:cNvSpPr>
            <a:spLocks noGrp="1"/>
          </p:cNvSpPr>
          <p:nvPr>
            <p:ph type="sldNum" sz="quarter" idx="10"/>
          </p:nvPr>
        </p:nvSpPr>
        <p:spPr/>
        <p:txBody>
          <a:bodyPr/>
          <a:lstStyle/>
          <a:p>
            <a:fld id="{5EB6EF8A-F9DF-40CB-9F08-FED1CB9843C2}" type="slidenum">
              <a:rPr lang="en-US" smtClean="0"/>
              <a:t>2</a:t>
            </a:fld>
            <a:endParaRPr lang="en-US"/>
          </a:p>
        </p:txBody>
      </p:sp>
    </p:spTree>
    <p:extLst>
      <p:ext uri="{BB962C8B-B14F-4D97-AF65-F5344CB8AC3E}">
        <p14:creationId xmlns:p14="http://schemas.microsoft.com/office/powerpoint/2010/main" val="633382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 want to be clear that this</a:t>
            </a:r>
            <a:r>
              <a:rPr lang="en-US" sz="1200" kern="1200" baseline="0" dirty="0" smtClean="0">
                <a:solidFill>
                  <a:schemeClr val="tx1"/>
                </a:solidFill>
                <a:effectLst/>
                <a:latin typeface="+mn-lt"/>
                <a:ea typeface="+mn-ea"/>
                <a:cs typeface="+mn-cs"/>
              </a:rPr>
              <a:t> particular goal still has issues with growth and proficiency targets, so it should NOT be used as a model.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is </a:t>
            </a:r>
            <a:r>
              <a:rPr lang="en-US" sz="1200" kern="1200" dirty="0" smtClean="0">
                <a:solidFill>
                  <a:schemeClr val="tx1"/>
                </a:solidFill>
                <a:effectLst/>
                <a:latin typeface="+mn-lt"/>
                <a:ea typeface="+mn-ea"/>
                <a:cs typeface="+mn-cs"/>
              </a:rPr>
              <a:t>evident that this teacher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understands some of the important criteria for a goal, because he has included a growth and proficiency target, the course length and an enduring skill. </a:t>
            </a:r>
            <a:r>
              <a:rPr lang="en-US" sz="1200" kern="1200" dirty="0" smtClean="0">
                <a:solidFill>
                  <a:schemeClr val="tx1"/>
                </a:solidFill>
                <a:effectLst/>
                <a:latin typeface="+mn-lt"/>
                <a:ea typeface="+mn-ea"/>
                <a:cs typeface="+mn-cs"/>
              </a:rPr>
              <a:t>Right </a:t>
            </a:r>
            <a:r>
              <a:rPr lang="en-US" sz="1200" kern="1200" dirty="0" smtClean="0">
                <a:solidFill>
                  <a:schemeClr val="tx1"/>
                </a:solidFill>
                <a:effectLst/>
                <a:latin typeface="+mn-lt"/>
                <a:ea typeface="+mn-ea"/>
                <a:cs typeface="+mn-cs"/>
              </a:rPr>
              <a:t>now the teacher has only identified assessments that can be used formatively </a:t>
            </a:r>
            <a:r>
              <a:rPr lang="en-US" sz="1200" i="1" kern="1200" dirty="0" smtClean="0">
                <a:solidFill>
                  <a:schemeClr val="tx1"/>
                </a:solidFill>
                <a:effectLst/>
                <a:latin typeface="+mn-lt"/>
                <a:ea typeface="+mn-ea"/>
                <a:cs typeface="+mn-cs"/>
              </a:rPr>
              <a:t>through course</a:t>
            </a:r>
            <a:r>
              <a:rPr lang="en-US" sz="1200" kern="1200" dirty="0" smtClean="0">
                <a:solidFill>
                  <a:schemeClr val="tx1"/>
                </a:solidFill>
                <a:effectLst/>
                <a:latin typeface="+mn-lt"/>
                <a:ea typeface="+mn-ea"/>
                <a:cs typeface="+mn-cs"/>
              </a:rPr>
              <a:t>, but has not identified how baseline data will be determined, or matched at the end of the course. </a:t>
            </a:r>
            <a:r>
              <a:rPr lang="en-US" sz="1200" kern="1200" dirty="0" smtClean="0">
                <a:solidFill>
                  <a:schemeClr val="tx1"/>
                </a:solidFill>
                <a:effectLst/>
                <a:latin typeface="+mn-lt"/>
                <a:ea typeface="+mn-ea"/>
                <a:cs typeface="+mn-cs"/>
              </a:rPr>
              <a:t>The next steps for this teacher would be determining the sources of evidence that will be used to determine the baseline for the goals. It </a:t>
            </a:r>
            <a:r>
              <a:rPr lang="en-US" sz="1200" kern="1200" dirty="0" smtClean="0">
                <a:solidFill>
                  <a:schemeClr val="tx1"/>
                </a:solidFill>
                <a:effectLst/>
                <a:latin typeface="+mn-lt"/>
                <a:ea typeface="+mn-ea"/>
                <a:cs typeface="+mn-cs"/>
              </a:rPr>
              <a:t>will be important for a principal to know the baseline for the goal in order to make a summative decision at the end of the year.  </a:t>
            </a:r>
          </a:p>
          <a:p>
            <a:endParaRPr lang="en-US" dirty="0"/>
          </a:p>
        </p:txBody>
      </p:sp>
      <p:sp>
        <p:nvSpPr>
          <p:cNvPr id="4" name="Slide Number Placeholder 3"/>
          <p:cNvSpPr>
            <a:spLocks noGrp="1"/>
          </p:cNvSpPr>
          <p:nvPr>
            <p:ph type="sldNum" sz="quarter" idx="10"/>
          </p:nvPr>
        </p:nvSpPr>
        <p:spPr/>
        <p:txBody>
          <a:bodyPr/>
          <a:lstStyle/>
          <a:p>
            <a:fld id="{5EB6EF8A-F9DF-40CB-9F08-FED1CB9843C2}" type="slidenum">
              <a:rPr lang="en-US" smtClean="0"/>
              <a:t>3</a:t>
            </a:fld>
            <a:endParaRPr lang="en-US"/>
          </a:p>
        </p:txBody>
      </p:sp>
    </p:spTree>
    <p:extLst>
      <p:ext uri="{BB962C8B-B14F-4D97-AF65-F5344CB8AC3E}">
        <p14:creationId xmlns:p14="http://schemas.microsoft.com/office/powerpoint/2010/main" val="366152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i="1" kern="1200" dirty="0" smtClean="0">
                <a:solidFill>
                  <a:schemeClr val="tx1"/>
                </a:solidFill>
                <a:effectLst/>
                <a:latin typeface="+mn-lt"/>
                <a:ea typeface="+mn-ea"/>
                <a:cs typeface="+mn-cs"/>
              </a:rPr>
              <a:t>You </a:t>
            </a:r>
            <a:r>
              <a:rPr lang="en-US" sz="1200" i="1" kern="1200" dirty="0" smtClean="0">
                <a:solidFill>
                  <a:schemeClr val="tx1"/>
                </a:solidFill>
                <a:effectLst/>
                <a:latin typeface="+mn-lt"/>
                <a:ea typeface="+mn-ea"/>
                <a:cs typeface="+mn-cs"/>
              </a:rPr>
              <a:t>started your goal well by identifying the length of the course, the enduring skill and by stating that you expect 100% of your students to show growth. However, it is not clear what you mean by “measurable growth”.  How much growth? How will you know? </a:t>
            </a:r>
            <a:endParaRPr lang="en-US" sz="1200" i="1" kern="1200" dirty="0" smtClean="0">
              <a:solidFill>
                <a:schemeClr val="tx1"/>
              </a:solidFill>
              <a:effectLst/>
              <a:latin typeface="+mn-lt"/>
              <a:ea typeface="+mn-ea"/>
              <a:cs typeface="+mn-cs"/>
            </a:endParaRPr>
          </a:p>
          <a:p>
            <a:pPr marL="0" indent="0">
              <a:buFont typeface="Arial" panose="020B0604020202020204" pitchFamily="34" charset="0"/>
              <a:buNone/>
            </a:pPr>
            <a:endParaRPr lang="en-US" sz="1200" i="1"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i="1" kern="1200" dirty="0" smtClean="0">
                <a:solidFill>
                  <a:schemeClr val="tx1"/>
                </a:solidFill>
                <a:effectLst/>
                <a:latin typeface="+mn-lt"/>
                <a:ea typeface="+mn-ea"/>
                <a:cs typeface="+mn-cs"/>
              </a:rPr>
              <a:t>You indicate you plan to use pre and post tests for each unit, which will work for formatively </a:t>
            </a:r>
            <a:r>
              <a:rPr lang="en-US" sz="1200" b="1" i="1" kern="1200" dirty="0" smtClean="0">
                <a:solidFill>
                  <a:schemeClr val="tx1"/>
                </a:solidFill>
                <a:effectLst/>
                <a:latin typeface="+mn-lt"/>
                <a:ea typeface="+mn-ea"/>
                <a:cs typeface="+mn-cs"/>
              </a:rPr>
              <a:t>monitoring</a:t>
            </a:r>
            <a:r>
              <a:rPr lang="en-US" sz="1200" i="1" kern="1200" dirty="0" smtClean="0">
                <a:solidFill>
                  <a:schemeClr val="tx1"/>
                </a:solidFill>
                <a:effectLst/>
                <a:latin typeface="+mn-lt"/>
                <a:ea typeface="+mn-ea"/>
                <a:cs typeface="+mn-cs"/>
              </a:rPr>
              <a:t> student growth during the course, but </a:t>
            </a:r>
            <a:r>
              <a:rPr lang="en-US" sz="1200" i="1" kern="1200" dirty="0" smtClean="0">
                <a:solidFill>
                  <a:schemeClr val="tx1"/>
                </a:solidFill>
                <a:effectLst/>
                <a:latin typeface="+mn-lt"/>
                <a:ea typeface="+mn-ea"/>
                <a:cs typeface="+mn-cs"/>
              </a:rPr>
              <a:t>it is not clear</a:t>
            </a:r>
            <a:r>
              <a:rPr lang="en-US" sz="1200" i="1" kern="1200" baseline="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how you will determine </a:t>
            </a:r>
            <a:r>
              <a:rPr lang="en-US" sz="1200" i="1" kern="1200" dirty="0" smtClean="0">
                <a:solidFill>
                  <a:schemeClr val="tx1"/>
                </a:solidFill>
                <a:effectLst/>
                <a:latin typeface="+mn-lt"/>
                <a:ea typeface="+mn-ea"/>
                <a:cs typeface="+mn-cs"/>
              </a:rPr>
              <a:t>the students’ ability at the beginning of the course, so you can set the baseline for the </a:t>
            </a:r>
            <a:r>
              <a:rPr lang="en-US" sz="1200" i="1" kern="1200" dirty="0" smtClean="0">
                <a:solidFill>
                  <a:schemeClr val="tx1"/>
                </a:solidFill>
                <a:effectLst/>
                <a:latin typeface="+mn-lt"/>
                <a:ea typeface="+mn-ea"/>
                <a:cs typeface="+mn-cs"/>
              </a:rPr>
              <a:t>goal.</a:t>
            </a:r>
          </a:p>
          <a:p>
            <a:pPr marL="0" indent="0">
              <a:buFont typeface="Arial" panose="020B0604020202020204" pitchFamily="34" charset="0"/>
              <a:buNone/>
            </a:pPr>
            <a:endParaRPr lang="en-US" sz="1200" i="1"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i="1" kern="1200" dirty="0" smtClean="0">
                <a:solidFill>
                  <a:schemeClr val="tx1"/>
                </a:solidFill>
                <a:effectLst/>
                <a:latin typeface="+mn-lt"/>
                <a:ea typeface="+mn-ea"/>
                <a:cs typeface="+mn-cs"/>
              </a:rPr>
              <a:t>I like that you thought about how many students are going to reach </a:t>
            </a:r>
            <a:r>
              <a:rPr lang="en-US" sz="1200" i="1" kern="1200" dirty="0" smtClean="0">
                <a:solidFill>
                  <a:schemeClr val="tx1"/>
                </a:solidFill>
                <a:effectLst/>
                <a:latin typeface="+mn-lt"/>
                <a:ea typeface="+mn-ea"/>
                <a:cs typeface="+mn-cs"/>
              </a:rPr>
              <a:t>proficiency,</a:t>
            </a:r>
            <a:r>
              <a:rPr lang="en-US" sz="1200" i="1" kern="1200" baseline="0" dirty="0" smtClean="0">
                <a:solidFill>
                  <a:schemeClr val="tx1"/>
                </a:solidFill>
                <a:effectLst/>
                <a:latin typeface="+mn-lt"/>
                <a:ea typeface="+mn-ea"/>
                <a:cs typeface="+mn-cs"/>
              </a:rPr>
              <a:t> but I wonder</a:t>
            </a:r>
            <a:r>
              <a:rPr lang="en-US" sz="1200" i="1" kern="1200" dirty="0" smtClean="0">
                <a:solidFill>
                  <a:schemeClr val="tx1"/>
                </a:solidFill>
                <a:effectLst/>
                <a:latin typeface="+mn-lt"/>
                <a:ea typeface="+mn-ea"/>
                <a:cs typeface="+mn-cs"/>
              </a:rPr>
              <a:t> how</a:t>
            </a:r>
            <a:r>
              <a:rPr lang="en-US" sz="1200" i="1" kern="1200" baseline="0" dirty="0" smtClean="0">
                <a:solidFill>
                  <a:schemeClr val="tx1"/>
                </a:solidFill>
                <a:effectLst/>
                <a:latin typeface="+mn-lt"/>
                <a:ea typeface="+mn-ea"/>
                <a:cs typeface="+mn-cs"/>
              </a:rPr>
              <a:t> you are </a:t>
            </a:r>
            <a:r>
              <a:rPr lang="en-US" sz="1200" i="1" kern="1200" dirty="0" smtClean="0">
                <a:solidFill>
                  <a:schemeClr val="tx1"/>
                </a:solidFill>
                <a:effectLst/>
                <a:latin typeface="+mn-lt"/>
                <a:ea typeface="+mn-ea"/>
                <a:cs typeface="+mn-cs"/>
              </a:rPr>
              <a:t>going </a:t>
            </a:r>
            <a:r>
              <a:rPr lang="en-US" sz="1200" i="1" kern="1200" dirty="0" smtClean="0">
                <a:solidFill>
                  <a:schemeClr val="tx1"/>
                </a:solidFill>
                <a:effectLst/>
                <a:latin typeface="+mn-lt"/>
                <a:ea typeface="+mn-ea"/>
                <a:cs typeface="+mn-cs"/>
              </a:rPr>
              <a:t>to measure this? </a:t>
            </a:r>
            <a:endParaRPr lang="en-US" sz="1200" i="1"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US" sz="1200" i="1"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i="1"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How will the criteria, components , </a:t>
            </a:r>
            <a:r>
              <a:rPr lang="en-US" sz="1200" i="1" kern="1200" dirty="0" smtClean="0">
                <a:solidFill>
                  <a:schemeClr val="tx1"/>
                </a:solidFill>
                <a:effectLst/>
                <a:latin typeface="+mn-lt"/>
                <a:ea typeface="+mn-ea"/>
                <a:cs typeface="+mn-cs"/>
              </a:rPr>
              <a:t>or </a:t>
            </a:r>
            <a:r>
              <a:rPr lang="en-US" sz="1200" i="1" kern="1200" dirty="0" smtClean="0">
                <a:solidFill>
                  <a:schemeClr val="tx1"/>
                </a:solidFill>
                <a:effectLst/>
                <a:latin typeface="+mn-lt"/>
                <a:ea typeface="+mn-ea"/>
                <a:cs typeface="+mn-cs"/>
              </a:rPr>
              <a:t>aspects of growth for the standards for this enduring skill be measured</a:t>
            </a:r>
            <a:r>
              <a:rPr lang="en-US" sz="1200" i="1" kern="1200" dirty="0" smtClean="0">
                <a:solidFill>
                  <a:schemeClr val="tx1"/>
                </a:solidFill>
                <a:effectLst/>
                <a:latin typeface="+mn-lt"/>
                <a:ea typeface="+mn-ea"/>
                <a:cs typeface="+mn-cs"/>
              </a:rPr>
              <a:t>?</a:t>
            </a:r>
          </a:p>
          <a:p>
            <a:pPr marL="0" indent="0">
              <a:buFont typeface="Arial" panose="020B0604020202020204" pitchFamily="34" charset="0"/>
              <a:buNone/>
            </a:pPr>
            <a:endParaRPr lang="en-US" sz="1200" i="1"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i="1" kern="1200" dirty="0" smtClean="0">
                <a:solidFill>
                  <a:schemeClr val="tx1"/>
                </a:solidFill>
                <a:effectLst/>
                <a:latin typeface="+mn-lt"/>
                <a:ea typeface="+mn-ea"/>
                <a:cs typeface="+mn-cs"/>
              </a:rPr>
              <a:t>At the end of the course, how will you know if the students met the goal? It is unclear what “based on information given” means.</a:t>
            </a:r>
          </a:p>
          <a:p>
            <a:pPr marL="171450" indent="-171450">
              <a:buFont typeface="Arial" panose="020B0604020202020204" pitchFamily="34" charset="0"/>
              <a:buChar char="•"/>
            </a:pPr>
            <a:endParaRPr lang="en-US" sz="1200" i="1" kern="1200" dirty="0" smtClean="0">
              <a:solidFill>
                <a:schemeClr val="tx1"/>
              </a:solidFill>
              <a:effectLst/>
              <a:latin typeface="+mn-lt"/>
              <a:ea typeface="+mn-ea"/>
              <a:cs typeface="+mn-cs"/>
            </a:endParaRPr>
          </a:p>
          <a:p>
            <a:endParaRPr lang="en-US" i="1" dirty="0"/>
          </a:p>
        </p:txBody>
      </p:sp>
      <p:sp>
        <p:nvSpPr>
          <p:cNvPr id="4" name="Slide Number Placeholder 3"/>
          <p:cNvSpPr>
            <a:spLocks noGrp="1"/>
          </p:cNvSpPr>
          <p:nvPr>
            <p:ph type="sldNum" sz="quarter" idx="10"/>
          </p:nvPr>
        </p:nvSpPr>
        <p:spPr/>
        <p:txBody>
          <a:bodyPr/>
          <a:lstStyle/>
          <a:p>
            <a:fld id="{5EB6EF8A-F9DF-40CB-9F08-FED1CB9843C2}" type="slidenum">
              <a:rPr lang="en-US" smtClean="0"/>
              <a:t>4</a:t>
            </a:fld>
            <a:endParaRPr lang="en-US"/>
          </a:p>
        </p:txBody>
      </p:sp>
    </p:spTree>
    <p:extLst>
      <p:ext uri="{BB962C8B-B14F-4D97-AF65-F5344CB8AC3E}">
        <p14:creationId xmlns:p14="http://schemas.microsoft.com/office/powerpoint/2010/main" val="2351470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the table you will see an</a:t>
            </a:r>
            <a:r>
              <a:rPr lang="en-US" baseline="0" dirty="0" smtClean="0"/>
              <a:t> example of at least one goal (on an 11X17 chart) from a teacher who still needs coaching feedback. Using the </a:t>
            </a:r>
            <a:r>
              <a:rPr lang="en-US" i="1" baseline="0" dirty="0" smtClean="0"/>
              <a:t>Think and Plan Tool</a:t>
            </a:r>
            <a:r>
              <a:rPr lang="en-US" i="0" baseline="0" dirty="0" smtClean="0"/>
              <a:t> </a:t>
            </a:r>
            <a:r>
              <a:rPr lang="en-US" i="0" baseline="0" dirty="0" smtClean="0"/>
              <a:t> guiding questions and </a:t>
            </a:r>
            <a:r>
              <a:rPr lang="en-US" i="0" baseline="0" dirty="0" smtClean="0"/>
              <a:t>the sample SGG rubric provided by KDE, with your table partners, decide what kind of coaching comments/questions you would ask this teacher and record them on the chart. </a:t>
            </a:r>
            <a:endParaRPr lang="en-US" dirty="0"/>
          </a:p>
        </p:txBody>
      </p:sp>
      <p:sp>
        <p:nvSpPr>
          <p:cNvPr id="4" name="Slide Number Placeholder 3"/>
          <p:cNvSpPr>
            <a:spLocks noGrp="1"/>
          </p:cNvSpPr>
          <p:nvPr>
            <p:ph type="sldNum" sz="quarter" idx="10"/>
          </p:nvPr>
        </p:nvSpPr>
        <p:spPr/>
        <p:txBody>
          <a:bodyPr/>
          <a:lstStyle/>
          <a:p>
            <a:fld id="{5EB6EF8A-F9DF-40CB-9F08-FED1CB9843C2}" type="slidenum">
              <a:rPr lang="en-US" smtClean="0"/>
              <a:t>5</a:t>
            </a:fld>
            <a:endParaRPr lang="en-US"/>
          </a:p>
        </p:txBody>
      </p:sp>
    </p:spTree>
    <p:extLst>
      <p:ext uri="{BB962C8B-B14F-4D97-AF65-F5344CB8AC3E}">
        <p14:creationId xmlns:p14="http://schemas.microsoft.com/office/powerpoint/2010/main" val="1951844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the table you will see an</a:t>
            </a:r>
            <a:r>
              <a:rPr lang="en-US" baseline="0" dirty="0" smtClean="0"/>
              <a:t> example of at least one goal (on an 11X17 chart) from a teacher who still needs coaching feedback. Using the </a:t>
            </a:r>
            <a:r>
              <a:rPr lang="en-US" i="1" baseline="0" dirty="0" smtClean="0"/>
              <a:t>Think and Plan Tool</a:t>
            </a:r>
            <a:r>
              <a:rPr lang="en-US" i="0" baseline="0" dirty="0" smtClean="0"/>
              <a:t>  guiding questions and the sample SGG rubric provided by KDE, with your table partners, decide what kind of coaching comments/questions you would ask this teacher and record them on the chart. </a:t>
            </a:r>
            <a:endParaRPr lang="en-US"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EB6EF8A-F9DF-40CB-9F08-FED1CB9843C2}" type="slidenum">
              <a:rPr lang="en-US" smtClean="0"/>
              <a:t>6</a:t>
            </a:fld>
            <a:endParaRPr lang="en-US"/>
          </a:p>
        </p:txBody>
      </p:sp>
    </p:spTree>
    <p:extLst>
      <p:ext uri="{BB962C8B-B14F-4D97-AF65-F5344CB8AC3E}">
        <p14:creationId xmlns:p14="http://schemas.microsoft.com/office/powerpoint/2010/main" val="1077663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Share at your</a:t>
            </a:r>
            <a:r>
              <a:rPr lang="en-US" baseline="0" dirty="0" smtClean="0"/>
              <a:t> table some ways that you might use this resource to support principals in your district.  Record one idea on one of the note cards on the table </a:t>
            </a:r>
            <a:r>
              <a:rPr lang="en-US" baseline="0" dirty="0" smtClean="0"/>
              <a:t>and, </a:t>
            </a:r>
            <a:r>
              <a:rPr lang="en-US" baseline="0" dirty="0" smtClean="0"/>
              <a:t>after our brief whole group discussion, we will capture and share your ideas with everyone electronically.</a:t>
            </a:r>
            <a:endParaRPr lang="en-US" dirty="0"/>
          </a:p>
        </p:txBody>
      </p:sp>
      <p:sp>
        <p:nvSpPr>
          <p:cNvPr id="4" name="Slide Number Placeholder 3"/>
          <p:cNvSpPr>
            <a:spLocks noGrp="1"/>
          </p:cNvSpPr>
          <p:nvPr>
            <p:ph type="sldNum" sz="quarter" idx="10"/>
          </p:nvPr>
        </p:nvSpPr>
        <p:spPr/>
        <p:txBody>
          <a:bodyPr/>
          <a:lstStyle/>
          <a:p>
            <a:fld id="{5EB6EF8A-F9DF-40CB-9F08-FED1CB9843C2}" type="slidenum">
              <a:rPr lang="en-US" smtClean="0"/>
              <a:t>7</a:t>
            </a:fld>
            <a:endParaRPr lang="en-US"/>
          </a:p>
        </p:txBody>
      </p:sp>
    </p:spTree>
    <p:extLst>
      <p:ext uri="{BB962C8B-B14F-4D97-AF65-F5344CB8AC3E}">
        <p14:creationId xmlns:p14="http://schemas.microsoft.com/office/powerpoint/2010/main" val="4593022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EC3B8FA-5686-464A-B902-8A6683F04B70}" type="datetimeFigureOut">
              <a:rPr lang="en-US" smtClean="0"/>
              <a:t>9/10/2014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4B9E25B-0927-4D4D-A762-90D163ACB29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C3B8FA-5686-464A-B902-8A6683F04B70}" type="datetimeFigureOut">
              <a:rPr lang="en-US" smtClean="0"/>
              <a:t>9/10/2014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4B9E25B-0927-4D4D-A762-90D163ACB29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C3B8FA-5686-464A-B902-8A6683F04B70}" type="datetimeFigureOut">
              <a:rPr lang="en-US" smtClean="0"/>
              <a:t>9/10/2014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4B9E25B-0927-4D4D-A762-90D163ACB29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C3B8FA-5686-464A-B902-8A6683F04B70}" type="datetimeFigureOut">
              <a:rPr lang="en-US" smtClean="0"/>
              <a:t>9/10/2014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4B9E25B-0927-4D4D-A762-90D163ACB29C}"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EC3B8FA-5686-464A-B902-8A6683F04B70}" type="datetimeFigureOut">
              <a:rPr lang="en-US" smtClean="0"/>
              <a:t>9/10/2014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4B9E25B-0927-4D4D-A762-90D163ACB29C}"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C3B8FA-5686-464A-B902-8A6683F04B70}" type="datetimeFigureOut">
              <a:rPr lang="en-US" smtClean="0"/>
              <a:t>9/10/2014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4B9E25B-0927-4D4D-A762-90D163ACB29C}"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EC3B8FA-5686-464A-B902-8A6683F04B70}" type="datetimeFigureOut">
              <a:rPr lang="en-US" smtClean="0"/>
              <a:t>9/10/2014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4B9E25B-0927-4D4D-A762-90D163ACB29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EC3B8FA-5686-464A-B902-8A6683F04B70}" type="datetimeFigureOut">
              <a:rPr lang="en-US" smtClean="0"/>
              <a:t>9/10/2014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4B9E25B-0927-4D4D-A762-90D163ACB29C}"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EC3B8FA-5686-464A-B902-8A6683F04B70}" type="datetimeFigureOut">
              <a:rPr lang="en-US" smtClean="0"/>
              <a:t>9/10/2014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4B9E25B-0927-4D4D-A762-90D163ACB29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EC3B8FA-5686-464A-B902-8A6683F04B70}" type="datetimeFigureOut">
              <a:rPr lang="en-US" smtClean="0"/>
              <a:t>9/10/2014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4B9E25B-0927-4D4D-A762-90D163ACB29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EC3B8FA-5686-464A-B902-8A6683F04B70}" type="datetimeFigureOut">
              <a:rPr lang="en-US" smtClean="0"/>
              <a:t>9/10/2014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4B9E25B-0927-4D4D-A762-90D163ACB29C}"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EC3B8FA-5686-464A-B902-8A6683F04B70}" type="datetimeFigureOut">
              <a:rPr lang="en-US" smtClean="0"/>
              <a:t>9/10/2014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4B9E25B-0927-4D4D-A762-90D163ACB29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ducation.ky.gov/teachers/PGES/TPGES/Documents/Writing%20SGG%20Additional%20Setting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2850" y="381000"/>
            <a:ext cx="7772400" cy="1371599"/>
          </a:xfrm>
        </p:spPr>
        <p:txBody>
          <a:bodyPr>
            <a:normAutofit/>
          </a:bodyPr>
          <a:lstStyle/>
          <a:p>
            <a:pPr algn="l"/>
            <a:r>
              <a:rPr lang="en-US" dirty="0" smtClean="0"/>
              <a:t>Targets</a:t>
            </a:r>
            <a:endParaRPr lang="en-US" dirty="0"/>
          </a:p>
        </p:txBody>
      </p:sp>
      <p:sp>
        <p:nvSpPr>
          <p:cNvPr id="3" name="Subtitle 2"/>
          <p:cNvSpPr>
            <a:spLocks noGrp="1"/>
          </p:cNvSpPr>
          <p:nvPr>
            <p:ph type="subTitle" idx="1"/>
          </p:nvPr>
        </p:nvSpPr>
        <p:spPr>
          <a:xfrm>
            <a:off x="457200" y="2209800"/>
            <a:ext cx="7772400" cy="2438400"/>
          </a:xfrm>
        </p:spPr>
        <p:txBody>
          <a:bodyPr>
            <a:normAutofit/>
          </a:bodyPr>
          <a:lstStyle/>
          <a:p>
            <a:pPr marL="457200" indent="-457200" algn="l">
              <a:buFont typeface="Wingdings" panose="05000000000000000000" pitchFamily="2" charset="2"/>
              <a:buChar char="ü"/>
            </a:pPr>
            <a:r>
              <a:rPr lang="en-US" dirty="0"/>
              <a:t>I can identify elements that need to be revised in SGG drafts.</a:t>
            </a:r>
          </a:p>
          <a:p>
            <a:pPr marL="457200" indent="-457200" algn="l">
              <a:buFont typeface="Wingdings" panose="05000000000000000000" pitchFamily="2" charset="2"/>
              <a:buChar char="ü"/>
            </a:pPr>
            <a:endParaRPr lang="en-US" dirty="0" smtClean="0"/>
          </a:p>
          <a:p>
            <a:pPr marL="457200" indent="-457200" algn="l">
              <a:buFont typeface="Wingdings" panose="05000000000000000000" pitchFamily="2" charset="2"/>
              <a:buChar char="ü"/>
            </a:pPr>
            <a:r>
              <a:rPr lang="en-US" dirty="0" smtClean="0"/>
              <a:t>I can lead a coaching conversation to support teachers with SGG development</a:t>
            </a:r>
          </a:p>
          <a:p>
            <a:pPr marL="457200" indent="-457200" algn="l">
              <a:buFont typeface="Wingdings" panose="05000000000000000000" pitchFamily="2" charset="2"/>
              <a:buChar char="ü"/>
            </a:pPr>
            <a:endParaRPr lang="en-US" dirty="0"/>
          </a:p>
          <a:p>
            <a:pPr marL="457200" indent="-457200" algn="l">
              <a:buFont typeface="Wingdings" panose="05000000000000000000" pitchFamily="2" charset="2"/>
              <a:buChar char="ü"/>
            </a:pPr>
            <a:endParaRPr lang="en-US" dirty="0" smtClean="0"/>
          </a:p>
          <a:p>
            <a:pPr algn="l"/>
            <a:endParaRPr lang="en-US" dirty="0"/>
          </a:p>
          <a:p>
            <a:pPr algn="l"/>
            <a:endParaRPr lang="en-US" dirty="0"/>
          </a:p>
        </p:txBody>
      </p:sp>
      <p:pic>
        <p:nvPicPr>
          <p:cNvPr id="1026" name="Picture 2" descr="C:\Users\rwoosley\AppData\Local\Microsoft\Windows\Temporary Internet Files\Content.IE5\8WLT42OF\MC90039162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242316"/>
            <a:ext cx="1775765" cy="1815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3460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Sample </a:t>
            </a:r>
            <a:r>
              <a:rPr lang="en-US" dirty="0"/>
              <a:t>A</a:t>
            </a:r>
            <a:r>
              <a:rPr lang="en-US" dirty="0" smtClean="0"/>
              <a:t>nnotated </a:t>
            </a:r>
            <a:r>
              <a:rPr lang="en-US" dirty="0"/>
              <a:t>G</a:t>
            </a:r>
            <a:r>
              <a:rPr lang="en-US" dirty="0" smtClean="0"/>
              <a:t>oals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600200"/>
            <a:ext cx="3492910" cy="4267200"/>
          </a:xfrm>
          <a:prstGeom prst="rect">
            <a:avLst/>
          </a:prstGeom>
        </p:spPr>
      </p:pic>
      <p:sp>
        <p:nvSpPr>
          <p:cNvPr id="6" name="Content Placeholder 5"/>
          <p:cNvSpPr>
            <a:spLocks noGrp="1"/>
          </p:cNvSpPr>
          <p:nvPr>
            <p:ph idx="1"/>
          </p:nvPr>
        </p:nvSpPr>
        <p:spPr/>
        <p:txBody>
          <a:bodyPr/>
          <a:lstStyle/>
          <a:p>
            <a:pPr marL="109728" indent="0">
              <a:buNone/>
            </a:pPr>
            <a:r>
              <a:rPr lang="en-US" dirty="0" smtClean="0"/>
              <a:t>				</a:t>
            </a:r>
          </a:p>
          <a:p>
            <a:pPr marL="109728" indent="0">
              <a:buNone/>
            </a:pPr>
            <a:r>
              <a:rPr lang="en-US" dirty="0"/>
              <a:t>	</a:t>
            </a:r>
            <a:r>
              <a:rPr lang="en-US" dirty="0" smtClean="0"/>
              <a:t>			</a:t>
            </a:r>
            <a:r>
              <a:rPr lang="en-US" sz="5400" dirty="0" smtClean="0"/>
              <a:t>Taking a 					</a:t>
            </a:r>
            <a:r>
              <a:rPr lang="en-US" sz="7200" dirty="0" smtClean="0"/>
              <a:t>close</a:t>
            </a:r>
            <a:r>
              <a:rPr lang="en-US" sz="5400" dirty="0" smtClean="0"/>
              <a:t> look</a:t>
            </a:r>
            <a:endParaRPr lang="en-US" sz="5400" dirty="0"/>
          </a:p>
        </p:txBody>
      </p:sp>
    </p:spTree>
    <p:extLst>
      <p:ext uri="{BB962C8B-B14F-4D97-AF65-F5344CB8AC3E}">
        <p14:creationId xmlns:p14="http://schemas.microsoft.com/office/powerpoint/2010/main" val="3865252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599" y="1481328"/>
            <a:ext cx="8728135" cy="4843272"/>
          </a:xfrm>
        </p:spPr>
        <p:txBody>
          <a:bodyPr>
            <a:normAutofit lnSpcReduction="10000"/>
          </a:bodyPr>
          <a:lstStyle/>
          <a:p>
            <a:pPr marL="109728" indent="0">
              <a:buNone/>
            </a:pPr>
            <a:endParaRPr lang="en-US" dirty="0" smtClean="0"/>
          </a:p>
          <a:p>
            <a:pPr marL="109728" indent="0">
              <a:lnSpc>
                <a:spcPct val="150000"/>
              </a:lnSpc>
              <a:buNone/>
            </a:pPr>
            <a:r>
              <a:rPr lang="en-US" b="1" dirty="0" smtClean="0"/>
              <a:t>100</a:t>
            </a:r>
            <a:r>
              <a:rPr lang="en-US" b="1" dirty="0"/>
              <a:t>% of my 7</a:t>
            </a:r>
            <a:r>
              <a:rPr lang="en-US" b="1" baseline="30000" dirty="0"/>
              <a:t>th</a:t>
            </a:r>
            <a:r>
              <a:rPr lang="en-US" b="1" dirty="0"/>
              <a:t> grade health students in this 9-week course will show measurable growth in healthy decision-making. Students will take pre and post-tests for each unit, 4 unit pre and post-tests throughout the 9 weeks course. At least 95% of students will be able to make a healthy decision based on information given.</a:t>
            </a:r>
          </a:p>
        </p:txBody>
      </p:sp>
      <p:sp>
        <p:nvSpPr>
          <p:cNvPr id="3" name="Title 2"/>
          <p:cNvSpPr>
            <a:spLocks noGrp="1"/>
          </p:cNvSpPr>
          <p:nvPr>
            <p:ph type="title"/>
          </p:nvPr>
        </p:nvSpPr>
        <p:spPr/>
        <p:txBody>
          <a:bodyPr/>
          <a:lstStyle/>
          <a:p>
            <a:r>
              <a:rPr lang="en-US" dirty="0" smtClean="0"/>
              <a:t>7</a:t>
            </a:r>
            <a:r>
              <a:rPr lang="en-US" baseline="30000" dirty="0" smtClean="0"/>
              <a:t>th</a:t>
            </a:r>
            <a:r>
              <a:rPr lang="en-US" dirty="0" smtClean="0"/>
              <a:t> Grade Health Goal</a:t>
            </a:r>
            <a:endParaRPr lang="en-US" dirty="0"/>
          </a:p>
        </p:txBody>
      </p:sp>
      <p:sp>
        <p:nvSpPr>
          <p:cNvPr id="4" name="Oval 3"/>
          <p:cNvSpPr/>
          <p:nvPr/>
        </p:nvSpPr>
        <p:spPr>
          <a:xfrm rot="20283968">
            <a:off x="5826271" y="265350"/>
            <a:ext cx="3357097" cy="1570755"/>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2"/>
                </a:solidFill>
                <a:effectLst>
                  <a:outerShdw blurRad="38100" dist="38100" dir="2700000" algn="tl">
                    <a:srgbClr val="000000">
                      <a:alpha val="43137"/>
                    </a:srgbClr>
                  </a:outerShdw>
                </a:effectLst>
              </a:rPr>
              <a:t>Issues with growth and proficiency targets</a:t>
            </a:r>
            <a:endParaRPr lang="en-US" sz="2400" b="1" dirty="0">
              <a:solidFill>
                <a:schemeClr val="accent2"/>
              </a:solidFill>
              <a:effectLst>
                <a:outerShdw blurRad="38100" dist="38100" dir="2700000" algn="tl">
                  <a:srgbClr val="000000">
                    <a:alpha val="43137"/>
                  </a:srgbClr>
                </a:outerShdw>
              </a:effectLst>
            </a:endParaRPr>
          </a:p>
        </p:txBody>
      </p:sp>
      <p:sp>
        <p:nvSpPr>
          <p:cNvPr id="6" name="Oval 5"/>
          <p:cNvSpPr/>
          <p:nvPr/>
        </p:nvSpPr>
        <p:spPr>
          <a:xfrm>
            <a:off x="6553200" y="5334000"/>
            <a:ext cx="2590800" cy="1510146"/>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accent2"/>
                </a:solidFill>
              </a:rPr>
              <a:t>Not for use as a model goal</a:t>
            </a:r>
            <a:endParaRPr lang="en-US" sz="2400" b="1" dirty="0">
              <a:solidFill>
                <a:schemeClr val="accent2"/>
              </a:solidFill>
            </a:endParaRPr>
          </a:p>
        </p:txBody>
      </p:sp>
    </p:spTree>
    <p:extLst>
      <p:ext uri="{BB962C8B-B14F-4D97-AF65-F5344CB8AC3E}">
        <p14:creationId xmlns:p14="http://schemas.microsoft.com/office/powerpoint/2010/main" val="1848049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513" y="228600"/>
            <a:ext cx="8562975" cy="563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6736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9144001" cy="6858000"/>
          </a:xfrm>
        </p:spPr>
      </p:pic>
    </p:spTree>
    <p:extLst>
      <p:ext uri="{BB962C8B-B14F-4D97-AF65-F5344CB8AC3E}">
        <p14:creationId xmlns:p14="http://schemas.microsoft.com/office/powerpoint/2010/main" val="2020475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7538" y="1981200"/>
            <a:ext cx="8610600" cy="4525963"/>
          </a:xfrm>
        </p:spPr>
        <p:txBody>
          <a:bodyPr>
            <a:normAutofit fontScale="92500" lnSpcReduction="10000"/>
          </a:bodyPr>
          <a:lstStyle/>
          <a:p>
            <a:r>
              <a:rPr lang="en-US" sz="3600" b="1" dirty="0" smtClean="0"/>
              <a:t>With your team, talk through the goal(s) on your table.</a:t>
            </a:r>
          </a:p>
          <a:p>
            <a:endParaRPr lang="en-US" sz="3600" b="1" dirty="0" smtClean="0"/>
          </a:p>
          <a:p>
            <a:r>
              <a:rPr lang="en-US" sz="3600" b="1" dirty="0"/>
              <a:t> </a:t>
            </a:r>
            <a:r>
              <a:rPr lang="en-US" sz="3600" b="1" dirty="0" smtClean="0"/>
              <a:t>Based </a:t>
            </a:r>
            <a:r>
              <a:rPr lang="en-US" sz="3600" b="1" dirty="0"/>
              <a:t>on the criteria you use to evaluate a </a:t>
            </a:r>
            <a:r>
              <a:rPr lang="en-US" sz="3600" b="1" dirty="0" smtClean="0"/>
              <a:t>goal, decide what feedback questions you would ask?</a:t>
            </a:r>
          </a:p>
          <a:p>
            <a:pPr marL="109728" indent="0">
              <a:buNone/>
            </a:pPr>
            <a:endParaRPr lang="en-US" sz="3600" b="1" dirty="0" smtClean="0"/>
          </a:p>
          <a:p>
            <a:r>
              <a:rPr lang="en-US" sz="3600" b="1" dirty="0" smtClean="0"/>
              <a:t>Add your coaching questions to the chart.</a:t>
            </a:r>
          </a:p>
          <a:p>
            <a:endParaRPr lang="en-US" sz="3200" dirty="0"/>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1600" y="0"/>
            <a:ext cx="3352800" cy="1885950"/>
          </a:xfrm>
          <a:prstGeom prst="rect">
            <a:avLst/>
          </a:prstGeom>
        </p:spPr>
      </p:pic>
      <p:sp>
        <p:nvSpPr>
          <p:cNvPr id="5" name="TextBox 4"/>
          <p:cNvSpPr txBox="1"/>
          <p:nvPr/>
        </p:nvSpPr>
        <p:spPr>
          <a:xfrm>
            <a:off x="304800" y="331857"/>
            <a:ext cx="3962400" cy="707886"/>
          </a:xfrm>
          <a:prstGeom prst="rect">
            <a:avLst/>
          </a:prstGeom>
          <a:noFill/>
        </p:spPr>
        <p:txBody>
          <a:bodyPr wrap="square" rtlCol="0">
            <a:spAutoFit/>
          </a:bodyPr>
          <a:lstStyle/>
          <a:p>
            <a:r>
              <a:rPr lang="en-US" sz="4000" b="1" dirty="0" smtClean="0">
                <a:solidFill>
                  <a:srgbClr val="0000FF"/>
                </a:solidFill>
                <a:effectLst>
                  <a:outerShdw blurRad="38100" dist="38100" dir="2700000" algn="tl">
                    <a:srgbClr val="000000">
                      <a:alpha val="43137"/>
                    </a:srgbClr>
                  </a:outerShdw>
                </a:effectLst>
              </a:rPr>
              <a:t>TABLE TALK</a:t>
            </a:r>
            <a:endParaRPr lang="en-US" sz="4000" b="1" dirty="0">
              <a:solidFill>
                <a:srgbClr val="0000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465543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53000"/>
          </a:xfrm>
        </p:spPr>
        <p:txBody>
          <a:bodyPr>
            <a:normAutofit/>
          </a:bodyPr>
          <a:lstStyle/>
          <a:p>
            <a:pPr marL="0" indent="0">
              <a:buNone/>
            </a:pPr>
            <a:endParaRPr lang="en-US" dirty="0" smtClean="0"/>
          </a:p>
          <a:p>
            <a:pPr marL="0" indent="0">
              <a:buNone/>
            </a:pPr>
            <a:r>
              <a:rPr lang="en-US" sz="4800" dirty="0" smtClean="0"/>
              <a:t>How can you use this resource to support principals, so they can support teachers?</a:t>
            </a:r>
          </a:p>
          <a:p>
            <a:pPr marL="0" indent="0">
              <a:buNone/>
            </a:pPr>
            <a:endParaRPr lang="en-US" sz="4800" dirty="0"/>
          </a:p>
        </p:txBody>
      </p:sp>
      <p:sp>
        <p:nvSpPr>
          <p:cNvPr id="2" name="Title 1"/>
          <p:cNvSpPr>
            <a:spLocks noGrp="1"/>
          </p:cNvSpPr>
          <p:nvPr>
            <p:ph type="title"/>
          </p:nvPr>
        </p:nvSpPr>
        <p:spPr>
          <a:xfrm>
            <a:off x="152400" y="274638"/>
            <a:ext cx="8839200" cy="1143000"/>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en-US" sz="4500" dirty="0" smtClean="0">
                <a:solidFill>
                  <a:schemeClr val="bg1"/>
                </a:solidFill>
                <a:latin typeface="Aharoni" panose="02010803020104030203" pitchFamily="2" charset="-79"/>
                <a:cs typeface="Aharoni" panose="02010803020104030203" pitchFamily="2" charset="-79"/>
              </a:rPr>
              <a:t>Let’s think about the annotations…</a:t>
            </a:r>
            <a:endParaRPr lang="en-US" sz="4500" dirty="0">
              <a:solidFill>
                <a:schemeClr val="bg1"/>
              </a:solidFill>
              <a:latin typeface="Aharoni" panose="02010803020104030203" pitchFamily="2" charset="-79"/>
              <a:cs typeface="Aharoni" panose="02010803020104030203" pitchFamily="2" charset="-79"/>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18961" y="4648200"/>
            <a:ext cx="4034725" cy="2209800"/>
          </a:xfrm>
          <a:prstGeom prst="rect">
            <a:avLst/>
          </a:prstGeom>
        </p:spPr>
      </p:pic>
    </p:spTree>
    <p:extLst>
      <p:ext uri="{BB962C8B-B14F-4D97-AF65-F5344CB8AC3E}">
        <p14:creationId xmlns:p14="http://schemas.microsoft.com/office/powerpoint/2010/main" val="2175049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763000" cy="5169091"/>
          </a:xfrm>
        </p:spPr>
        <p:txBody>
          <a:bodyPr>
            <a:normAutofit/>
          </a:bodyPr>
          <a:lstStyle/>
          <a:p>
            <a:pPr>
              <a:buFont typeface="Wingdings" panose="05000000000000000000" pitchFamily="2" charset="2"/>
              <a:buChar char="ü"/>
            </a:pPr>
            <a:r>
              <a:rPr lang="en-US" sz="3200" b="1" dirty="0" smtClean="0"/>
              <a:t>Writing </a:t>
            </a:r>
            <a:r>
              <a:rPr lang="en-US" sz="3200" b="1" dirty="0"/>
              <a:t>Student Growth Goals in Additional Settings/Roles </a:t>
            </a:r>
            <a:endParaRPr lang="en-US" sz="3200" b="1" dirty="0" smtClean="0"/>
          </a:p>
          <a:p>
            <a:pPr>
              <a:buFont typeface="Wingdings" panose="05000000000000000000" pitchFamily="2" charset="2"/>
              <a:buChar char="ü"/>
            </a:pPr>
            <a:endParaRPr lang="en-US" sz="3200" u="sng" dirty="0" smtClean="0">
              <a:hlinkClick r:id="rId2"/>
            </a:endParaRPr>
          </a:p>
          <a:p>
            <a:pPr>
              <a:buFont typeface="Wingdings" panose="05000000000000000000" pitchFamily="2" charset="2"/>
              <a:buChar char="ü"/>
            </a:pPr>
            <a:r>
              <a:rPr lang="en-US" sz="3200" b="1" dirty="0" smtClean="0">
                <a:effectLst>
                  <a:outerShdw blurRad="38100" dist="38100" dir="2700000" algn="tl">
                    <a:srgbClr val="000000">
                      <a:alpha val="43137"/>
                    </a:srgbClr>
                  </a:outerShdw>
                </a:effectLst>
              </a:rPr>
              <a:t>SG Guidance  for SPED and EL teachers </a:t>
            </a:r>
          </a:p>
          <a:p>
            <a:pPr marL="109728" indent="0" algn="ctr">
              <a:buNone/>
            </a:pPr>
            <a:endParaRPr lang="en-US" sz="3200" b="1" dirty="0" smtClean="0">
              <a:effectLst>
                <a:outerShdw blurRad="38100" dist="38100" dir="2700000" algn="tl">
                  <a:srgbClr val="000000">
                    <a:alpha val="43137"/>
                  </a:srgbClr>
                </a:outerShdw>
              </a:effectLst>
            </a:endParaRPr>
          </a:p>
          <a:p>
            <a:pPr marL="109728" indent="0" algn="ctr">
              <a:buNone/>
            </a:pPr>
            <a:r>
              <a:rPr lang="en-US" sz="4000" dirty="0" smtClean="0">
                <a:solidFill>
                  <a:srgbClr val="FF0000"/>
                </a:solidFill>
                <a:latin typeface="Aharoni" panose="02010803020104030203" pitchFamily="2" charset="-79"/>
                <a:cs typeface="Aharoni" panose="02010803020104030203" pitchFamily="2" charset="-79"/>
              </a:rPr>
              <a:t>COMING SOON!</a:t>
            </a:r>
          </a:p>
          <a:p>
            <a:pPr>
              <a:buFont typeface="Wingdings" panose="05000000000000000000" pitchFamily="2" charset="2"/>
              <a:buChar char="ü"/>
            </a:pPr>
            <a:r>
              <a:rPr lang="en-US" sz="3200" b="1" dirty="0" smtClean="0">
                <a:effectLst>
                  <a:outerShdw blurRad="38100" dist="38100" dir="2700000" algn="tl">
                    <a:srgbClr val="000000">
                      <a:alpha val="43137"/>
                    </a:srgbClr>
                  </a:outerShdw>
                </a:effectLst>
              </a:rPr>
              <a:t>Annotated SGGs </a:t>
            </a:r>
          </a:p>
          <a:p>
            <a:pPr>
              <a:buFont typeface="Wingdings" panose="05000000000000000000" pitchFamily="2" charset="2"/>
              <a:buChar char="ü"/>
            </a:pPr>
            <a:r>
              <a:rPr lang="en-US" sz="3200" b="1" dirty="0" smtClean="0">
                <a:effectLst>
                  <a:outerShdw blurRad="38100" dist="38100" dir="2700000" algn="tl">
                    <a:srgbClr val="000000">
                      <a:alpha val="43137"/>
                    </a:srgbClr>
                  </a:outerShdw>
                </a:effectLst>
              </a:rPr>
              <a:t>Resource to support Connecting SGGs with LDC</a:t>
            </a:r>
            <a:endParaRPr lang="en-US" sz="3200" b="1" dirty="0">
              <a:effectLst>
                <a:outerShdw blurRad="38100" dist="38100" dir="2700000" algn="tl">
                  <a:srgbClr val="000000">
                    <a:alpha val="43137"/>
                  </a:srgbClr>
                </a:outerShdw>
              </a:effectLst>
            </a:endParaRPr>
          </a:p>
        </p:txBody>
      </p:sp>
      <p:sp>
        <p:nvSpPr>
          <p:cNvPr id="3" name="Title 2"/>
          <p:cNvSpPr>
            <a:spLocks noGrp="1"/>
          </p:cNvSpPr>
          <p:nvPr>
            <p:ph type="title"/>
          </p:nvPr>
        </p:nvSpPr>
        <p:spPr>
          <a:xfrm>
            <a:off x="381000" y="152400"/>
            <a:ext cx="8229600" cy="685800"/>
          </a:xfrm>
        </p:spPr>
        <p:txBody>
          <a:bodyPr>
            <a:normAutofit fontScale="90000"/>
          </a:bodyPr>
          <a:lstStyle/>
          <a:p>
            <a:r>
              <a:rPr lang="en-US" dirty="0" smtClean="0">
                <a:solidFill>
                  <a:srgbClr val="FF0000"/>
                </a:solidFill>
                <a:latin typeface="Aharoni" panose="02010803020104030203" pitchFamily="2" charset="-79"/>
                <a:cs typeface="Aharoni" panose="02010803020104030203" pitchFamily="2" charset="-79"/>
              </a:rPr>
              <a:t>New Resources on SG Web Page</a:t>
            </a:r>
            <a:endParaRPr lang="en-US" dirty="0">
              <a:solidFill>
                <a:srgbClr val="FF0000"/>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6104750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900</TotalTime>
  <Words>966</Words>
  <Application>Microsoft Office PowerPoint</Application>
  <PresentationFormat>On-screen Show (4:3)</PresentationFormat>
  <Paragraphs>60</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Targets</vt:lpstr>
      <vt:lpstr>Sample Annotated Goals</vt:lpstr>
      <vt:lpstr>7th Grade Health Goal</vt:lpstr>
      <vt:lpstr>PowerPoint Presentation</vt:lpstr>
      <vt:lpstr>PowerPoint Presentation</vt:lpstr>
      <vt:lpstr>PowerPoint Presentation</vt:lpstr>
      <vt:lpstr>Let’s think about the annotations…</vt:lpstr>
      <vt:lpstr>New Resources on SG Web Page</vt:lpstr>
    </vt:vector>
  </TitlesOfParts>
  <Company>Kentucky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Franks, Carol - Office of Next Generation Learners</dc:creator>
  <cp:lastModifiedBy>rwoosley</cp:lastModifiedBy>
  <cp:revision>229</cp:revision>
  <dcterms:created xsi:type="dcterms:W3CDTF">2014-09-05T17:15:28Z</dcterms:created>
  <dcterms:modified xsi:type="dcterms:W3CDTF">2014-09-10T22:18:43Z</dcterms:modified>
</cp:coreProperties>
</file>