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60" r:id="rId3"/>
    <p:sldId id="264" r:id="rId4"/>
    <p:sldId id="274" r:id="rId5"/>
    <p:sldId id="271" r:id="rId6"/>
    <p:sldId id="273" r:id="rId7"/>
    <p:sldId id="263" r:id="rId8"/>
    <p:sldId id="265" r:id="rId9"/>
    <p:sldId id="272" r:id="rId10"/>
    <p:sldId id="268" r:id="rId11"/>
    <p:sldId id="275" r:id="rId12"/>
    <p:sldId id="279" r:id="rId13"/>
    <p:sldId id="280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25" autoAdjust="0"/>
  </p:normalViewPr>
  <p:slideViewPr>
    <p:cSldViewPr>
      <p:cViewPr>
        <p:scale>
          <a:sx n="76" d="100"/>
          <a:sy n="76" d="100"/>
        </p:scale>
        <p:origin x="-2046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F024B-E4DB-4044-ADBB-AF0AC44FEF32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7AF89-C7DC-4F1D-8DFD-7E07B74FE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1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AF89-C7DC-4F1D-8DFD-7E07B74FE6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796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AF89-C7DC-4F1D-8DFD-7E07B74FE6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222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AF89-C7DC-4F1D-8DFD-7E07B74FE6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796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 of Anchor Standards and Progressions – Anchors</a:t>
            </a:r>
            <a:r>
              <a:rPr lang="en-US" baseline="0" dirty="0" smtClean="0"/>
              <a:t> come from Exit Criteria in C3</a:t>
            </a:r>
            <a:endParaRPr lang="en-US" dirty="0" smtClean="0"/>
          </a:p>
          <a:p>
            <a:r>
              <a:rPr lang="en-US" dirty="0" smtClean="0"/>
              <a:t>progressions particularly emphasize developmentally appropriate skills/reasoning</a:t>
            </a:r>
            <a:r>
              <a:rPr lang="en-US" baseline="0" dirty="0" smtClean="0"/>
              <a:t> – congruent to ELA standards expectations at same levels; this was the critical work of the 40 teachers this summer –bringing their own expertise and professional knowledge to this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AF89-C7DC-4F1D-8DFD-7E07B74FE6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62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back to the architecture discussion… and how</a:t>
            </a:r>
            <a:r>
              <a:rPr lang="en-US" baseline="0" dirty="0" smtClean="0"/>
              <a:t> this translates the key strands/components that were selected.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AF89-C7DC-4F1D-8DFD-7E07B74FE6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477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AF89-C7DC-4F1D-8DFD-7E07B74FE6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341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4EC-9C2F-44AD-9ABB-571E1C465597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3DA-7A06-4660-B108-979C0BD37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288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4EC-9C2F-44AD-9ABB-571E1C465597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3DA-7A06-4660-B108-979C0BD37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886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4EC-9C2F-44AD-9ABB-571E1C465597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3DA-7A06-4660-B108-979C0BD37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086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4EC-9C2F-44AD-9ABB-571E1C465597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3DA-7A06-4660-B108-979C0BD37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77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4EC-9C2F-44AD-9ABB-571E1C465597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3DA-7A06-4660-B108-979C0BD37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07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4EC-9C2F-44AD-9ABB-571E1C465597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3DA-7A06-4660-B108-979C0BD37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934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4EC-9C2F-44AD-9ABB-571E1C465597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3DA-7A06-4660-B108-979C0BD37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633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4EC-9C2F-44AD-9ABB-571E1C465597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3DA-7A06-4660-B108-979C0BD37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646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4EC-9C2F-44AD-9ABB-571E1C465597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3DA-7A06-4660-B108-979C0BD37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934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4EC-9C2F-44AD-9ABB-571E1C465597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3DA-7A06-4660-B108-979C0BD37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4EC-9C2F-44AD-9ABB-571E1C465597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3DA-7A06-4660-B108-979C0BD37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283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B64EC-9C2F-44AD-9ABB-571E1C465597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23DA-7A06-4660-B108-979C0BD37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764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Social Studies Standards </a:t>
            </a:r>
            <a:br>
              <a:rPr lang="en-US" sz="7200" b="1" dirty="0" smtClean="0"/>
            </a:br>
            <a:r>
              <a:rPr lang="en-US" sz="7200" b="1" dirty="0" smtClean="0"/>
              <a:t>for the </a:t>
            </a:r>
            <a:br>
              <a:rPr lang="en-US" sz="7200" b="1" dirty="0" smtClean="0"/>
            </a:br>
            <a:r>
              <a:rPr lang="en-US" sz="7200" b="1" dirty="0" smtClean="0"/>
              <a:t>Next Generation</a:t>
            </a:r>
            <a:endParaRPr lang="en-US" sz="7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19601"/>
            <a:ext cx="4607898" cy="16724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00" y="4800600"/>
            <a:ext cx="3483000" cy="1285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43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3" y="0"/>
            <a:ext cx="65965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5400000">
            <a:off x="7441607" y="635594"/>
            <a:ext cx="808923" cy="2128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Inquiry Cycle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 rot="5400000">
            <a:off x="7441607" y="3274005"/>
            <a:ext cx="808923" cy="2128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15 Standards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717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August 21, 2014 Reconvening of Cohort 1 for guidance and refinement </a:t>
            </a:r>
          </a:p>
          <a:p>
            <a:r>
              <a:rPr lang="en-US" dirty="0" smtClean="0"/>
              <a:t>September 2014 Targeted Focus Groups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*Higher Education</a:t>
            </a:r>
          </a:p>
          <a:p>
            <a:pPr marL="0" indent="0">
              <a:buNone/>
            </a:pPr>
            <a:r>
              <a:rPr lang="en-US" dirty="0" smtClean="0"/>
              <a:t>	*Content Leadership Networks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*Other Key Stakeholders</a:t>
            </a:r>
          </a:p>
          <a:p>
            <a:r>
              <a:rPr lang="en-US" dirty="0" smtClean="0"/>
              <a:t>October 2014 First Read KBE</a:t>
            </a:r>
          </a:p>
          <a:p>
            <a:r>
              <a:rPr lang="en-US" dirty="0" smtClean="0"/>
              <a:t>November 2014 Continue to solicit Feedback and Refine Draft</a:t>
            </a:r>
          </a:p>
          <a:p>
            <a:r>
              <a:rPr lang="en-US" dirty="0" smtClean="0"/>
              <a:t>December 2014 Second Read</a:t>
            </a:r>
          </a:p>
          <a:p>
            <a:r>
              <a:rPr lang="en-US" dirty="0" smtClean="0"/>
              <a:t>January 2015 Public Comment Period</a:t>
            </a:r>
          </a:p>
        </p:txBody>
      </p:sp>
    </p:spTree>
    <p:extLst>
      <p:ext uri="{BB962C8B-B14F-4D97-AF65-F5344CB8AC3E}">
        <p14:creationId xmlns="" xmlns:p14="http://schemas.microsoft.com/office/powerpoint/2010/main" val="26901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337"/>
            <a:ext cx="9143999" cy="64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2200" y="304800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Grades 6-12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255276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304800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Grades 6-12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43000"/>
            <a:ext cx="495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Possible enduring </a:t>
            </a:r>
            <a:r>
              <a:rPr lang="en-US" dirty="0" smtClean="0"/>
              <a:t>skills for </a:t>
            </a:r>
            <a:r>
              <a:rPr lang="en-US" dirty="0" smtClean="0"/>
              <a:t>social studies: </a:t>
            </a:r>
            <a:endParaRPr lang="en-US" dirty="0" smtClean="0"/>
          </a:p>
          <a:p>
            <a:r>
              <a:rPr lang="en-US" dirty="0" smtClean="0"/>
              <a:t>* Construct compelling and supporting questions to develop inquiry skills. </a:t>
            </a:r>
          </a:p>
          <a:p>
            <a:r>
              <a:rPr lang="en-US" dirty="0" smtClean="0"/>
              <a:t>* Use evidence to support a claim. </a:t>
            </a:r>
          </a:p>
          <a:p>
            <a:r>
              <a:rPr lang="en-US" dirty="0" smtClean="0"/>
              <a:t>* Evaluate the credibility of sources. </a:t>
            </a:r>
          </a:p>
          <a:p>
            <a:r>
              <a:rPr lang="en-US" dirty="0" smtClean="0"/>
              <a:t>* Communicate conclusions to a range of audiences </a:t>
            </a:r>
          </a:p>
          <a:p>
            <a:r>
              <a:rPr lang="en-US" dirty="0" smtClean="0"/>
              <a:t>* Critique own work as well as the work of others. </a:t>
            </a:r>
          </a:p>
          <a:p>
            <a:r>
              <a:rPr lang="en-US" dirty="0" smtClean="0"/>
              <a:t>* Take informed action.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5114925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Coming Up next month…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use the LDC rubric to collect evidence for student growth goals….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81625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Math example: http://www.jennyray.net/math-sgg-samples.html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739831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2242"/>
            <a:ext cx="8830633" cy="641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05400" y="457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92665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257800"/>
            <a:ext cx="5867400" cy="149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743200"/>
            <a:ext cx="46482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Informing the Work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36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2014 Request for Application for Writing Team Members </a:t>
            </a:r>
          </a:p>
          <a:p>
            <a:r>
              <a:rPr lang="en-US" dirty="0" smtClean="0"/>
              <a:t>June 2014 Up to Five Teachers Per Cooperative Region Selected </a:t>
            </a:r>
          </a:p>
          <a:p>
            <a:r>
              <a:rPr lang="en-US" dirty="0" smtClean="0"/>
              <a:t>June/July 2014 Four Writing Sites Convened Over Five Days</a:t>
            </a:r>
          </a:p>
          <a:p>
            <a:r>
              <a:rPr lang="en-US" dirty="0" smtClean="0"/>
              <a:t>July 31, 2014 Representatives from Each Cooperative Region Met to Propose a Completed Draft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39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0"/>
            <a:ext cx="9201150" cy="649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938463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4419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5724525"/>
            <a:ext cx="225734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New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5724525"/>
            <a:ext cx="229261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MUEhMWFhUXGB4YGRgYFyAdGhscHiAaGxwcGxwbISgsGiYnHB4bIjIkJSosLi8uIB8zODQsNygtLisBCgoKDg0OGxAQGywkICY0LDQsLDQtLDAsLDQ3NCwsLCw4LC0sLCwsLDc0NC0sNDQsLCwtNCwsLDQsLCwsLCwsLP/AABEIAGYAvAMBEQACEQEDEQH/xAAbAAACAwEBAQAAAAAAAAAAAAAABgMEBQcCAf/EAEAQAAIBAgQEAwUEBwcFAQAAAAECAwARBBIhMQUGQVETYXEHIjKBkRRSobEVI0JicsHhM5KistHw8TRDU4KDFv/EABoBAAMBAQEBAAAAAAAAAAAAAAADBAIBBQb/xAA5EQABAwIEAwYFAgQHAQAAAAABAAIDBBEFEiExE0FRImFxgbHwMpGhwdEGFDNC4fE0NVJicqLCJP/aAAwDAQACEQMRAD8A7jQhQKjCQm90ZRp91h/Igj0y+dd0su8lPXFxFCEUIRQhFCEUIRQhFCEUIRQhFCEUIRQhFCEUIRQhFCEUIRQhFCEUIRQhVOK4PxoZIsxXOpW46XFaY7K4FdabG6VOQeKyI0mBxOksXwEn4l7A9baEeR8qoqGAgSN2KdM0HttTnHIDe3Q2NS2SF7oQihCKEIoQihCKEIoQihCKEIoQihCKEKvFjo2keNXUyIAWUHUX2uK0WkC67Y2urFZXEUISbFzRPJxM4aOMeChyuSDfa+a/TXQDrVJhaIsxOqfwwI8x3TlUyQihCKEIoQihCKELn/tG5cldhi4G1jX3gNGGW5zKR2H5VZTStAyOVMEgHZKY+XOPCfBrOfeZV/WBd8yj3tPMa286RJHlflS3x5X5VuIwIBGx1FKSl9oQvKOCLggjy8tDQiy9UIRQhFCEUIRQhFCEUIRQhFCFCmFQOzhFDsAGYDUgbXPWu3NrLtzspq4uIoQonw6llYjVb27XOl/W2l/M12+ll26lri4ihCWOUuZJMZLihkURRsAjC9zctv30AOm16fLEGNHUp0sQYB1TB9sj8Tws6+JlzZL+9ba9qTlNr8kqxtdT1xcRQhfCKEJQ4PwtOHYplBPg4mwS+ySLmIQnzDGx8rVS95lZ3hUvcZWd4TBx/FNFA8qamMB7dwCCw12uL60lgBdYpUTQ5waeat4acOCR0Zl17qSD+VZIssEWWDyDhjHhMpN/1sn+dhTZzd/yVFW68l+4ei2uJY1YYpJX+FFLH5dKU1pcbBJjYXuDRzRw5nMUZlsJCoLAbAnUj5bUOtfRD8uY5dlZriwihCKEIoQoMZjY4lzSuqL3YgD8a6Gl2gXQ0nQLEPH5J9MFCXH/AJpAUiHmL6yfL603hhvxny5pnDDfiPkr/C8BKIWTEy+Mz3ucuUAEWyi3z+tZe4Xu0WWXOF7tFldwmGWNFjQWVRYC99B5msEkm5WSbm5U1cXEUIVfHTlI2cC+XUjy/at8rmugXNlpoubKxXFlZHNfE/s+FmlBswWy/wAR0FMibmeAmwszvDVR9nvCvs+CjBFmf9Y3z2/wgVqofmeVqpfmkKYvCXNmyjNa2a2tu1+1KvySLr3XEKLCh8i+IVL297KCFv5A3NdNr6LptyUtcXFm8w8LGJw8kRNiRdW+6w1Uj0NbjfkddMifkcHLM4ZzIskIGJjZHIKyKRcdj8jrpXnVGKUsMpYHXtzAVhoJL3ZtyWWvFXgnxKIC8DrmjYH4ZMtram9iQL+evenPxSiygl4v5poo3SMaSLEb+C88lcQ+y4URSgllZiuXXQ67nzvU1RjtK5923PkmVVG6WTM1WeE4qfFyN9qMSQxsJAinVragMTuqkXJtqbbDSrKWup6hp4N787pVRC2naMlyTpf3zV//APTQyhhaQIdAw0zDuLG4B+VSVGKU8EmQm5G9tbLDcPmFjpfomCFwygqbgjSrmPa9oc3YqBzS0kHde60srMxnH4I2KZ87j/txgyP/AHUBI+dbEbjqmthe4Xtp1OgWVi+IY6f3cNh/AXrLPa9v3UFyPn9KYGxt1cb9wTAyJmrjfuH5XvhfJ8SN4uIZsTN9+TUD+FdhQ6ckWboFl85Is3QJkApCQvtCEUIRQhFCEge1LieRYBHJaWOUOQDqPdJUkdr1VTNve40Xp4dFmLiRoQtHknmUYi4klBkawWLqoRRmYm2uZrn6CsTRZdglVdMYthp1WTx3HrxDHw4RDmgjYtIRs5Xceg2+Z8qYxvDYXndNjjMEJkO52XQJplRSzsFUDUkgADzJ2qUAnZeaASbBZXA+PDFNIYo28FNBKdA7dQq21A7+lbfHkAudeiZJFwwLnXotmlpSKEJa4vx+fCykzQZsKbWljuWTvnX16i1PZG140OvROZG140Oql4zzXho4cwnRi49wKwLa6XsNredIkglcxwYNbFbhgcZBcac1zDmDC4tpkfDsSgXQKwAv1uDvevAwqbD46d0VSLOvrcHy7wvZmbKXXasZ8ZjWmWBpSjt00tsT0r2G02GMpzUsYHNHj4c0gulLspOquzcuTAF5sZlUak5m0+pqJmNUzjkgp7k7CwTDA7dzlM/MeFyrGySOiiwZhvpYnU3N6xFhOINe6Zj2scdwPRbFS1ugurGLxhbGYPKSEaPNl2GubcegFTQU4Zh9TnAzB1r+FuaHPvI3ombjfNJghjVc17ZVVfidvLy2pFG6era2CJ2RrR2nf1S3QxscZHC5J0Cz+Nc6GMeCzSSNb3kXcX6Maoo6avqY83Eys5E8/uhzYI3XDdVR4BzukbCNEaHMR+yMpJ0F7VVNh+IwsMjJs9tbf3XHOhmNntXWOE43xow5FjsR5iqaGq/cwh9rHmvKqYeDJlS9zPzgkANmCgG2bck9lHWopK2eol4NGL9Xcvxbv+Ssho2tbnm+SUsN7RizqmaUFmCi4Frk2Fakw/Eo2GTig2BJ8teieG0xNsi6ZwXGGWIM29yDby61Th1S6ogD3b6rzauERSFo2VuNWBbMwIJ90WsQLbE3119KvU+ikri4ub8Sx2P4W65n+04dm+Jxr/CWHwnt0qxrY5dtCvWijgqhoMrlg8/8cgxTxPApuFOdiLE7WW3lr9aZAxzAQVdh9NJE0h/kliDEMhujFTYi4NjY7jSnkA7q90QcLELQ5a4wcJOsyqGsCCt7XB7HpWJGZ22UlTAJWFpKf+FTnigaTE5Y8OrhREu8jABhnY6sBfQADW9SuHB0bv1XkSsFMcrNXdeic8GCLKsYSILZRsf7o+EW+fpU5+qgd3nVW6ysooQvjKCLEXB6UIXEeeeELh8W6xoVjazLoQtz8QUncDy2vXpwvL2a7r2KaQvZrus3huNdXjXO2XMLi+lrio6+ihkie4sGax1trsrWFe+Otk4lE3QlPx9014+Gji4Q9n/L8pEukwPgrvOOIAlwySX8EsWfsbEb+n86jwGImGaSL+Jaze7f1+y3UHtNB2UPOfEIjCscRRiTf3bEKo9Nr/6039P0lQ2odNKCLaa3Fz572XKh7ctgqeK4gI5cDKblVhF+/wC0PzqyGkdNDVQjQl5/8lLLw1zXdy0OXsQmIm8aWRTKLiOK/wAA8r7nzH/Hn4rDJR0/7eFhDP5n/wCo+Ww9+LYnB7szjryCy+WYsRL4rRTKjFrvcXa51v5Df6V6eLyUdPkZNGXADs9PxdKhD3XLTZa8OAijxCfaJmmmtmFx7qAa5m7eV68qSrnmpXftYxHHt3uvpYf0+aaGNa/tm5THy5zSZVkEJYIDl94dx8Q7VJUR1WGARucLOB06dfNc4cU5zW1CWJ8Un6RIxBAVFtHm+EE2N9e+tXx08owkGmGrj2rb2100QXDjdryVHmjiMbYqAoQREy5mGxOYG1xvYD86swajlZRSh9wXg2B8CL277rEzwXi3Jdp5Ue8JHZiPyP8AOpcDdemt0J/KhxEWlv3LZr2FAsvmDiXgoCDZjttaw3Jv0qGurhTNFhdx2CrpKfjO12G6Ujzos0EzFI54wCCtioJ0Nrm/cdKmpqqsjqmQ1LQM23UfUq9tFGbGJxBHP3Zcvb0+Q/IV9cvcYtyHlo2GeRVZtl6/1+VfNy/qOMOPDjLmjc+/usOnF7LIngKMyNupsa9+CZs0bZGbFYcbrf5Px2LjMn2RUbKud84FgB5ki1+wOtErWG2ZebVMidbOnLhkWN4hhxI+LWKN7jLHHY223Jv+NTuMcTrAXXnScKF9g258U6YHD+HGiZmfKAMzG7HzJqZxubqNxubqeuLiR8T7S4A5VIpXsbAgAX+RN/wqoUjrXJCpFK4jdKXOuPxWKKyS4aSKJAQoKn9q1yxI62FUQtYzQG5VlO1jNAblKt6cQDoVc0pj4twj7Y0EquFAFn77g6ee4r4ikrXYWJad7STfs+ny2OiJYuIQQpOKcRw8haKVcyDZh362tt6iu0WFV8MbZ4Dlcf5T05eynOYHixVWB8DGrIqNlcWY6k27XvcfKqpKTGJnNlc4XbsNLeNrW+a42naBYBe8fwQPPhWjjBhC2bXQKNRe51vepafE3RU9QyZ9pL6db7H0SXw9tthooea+B+F4c2HjKurD3VB1v8LADz0870/CMRdIXU9Y7skaF2njqe7UeCxNGBZ0aml5ZlEhlw8piL6str2J1IFt9aRHjET4RDUx8QN2PW23mtGEh2Zpsr/6B+zwTO+ZpJI3vI41Nl6dhU0tZNPPCCzIwOGVvLca9661rA11jc81lezz4Jv4l/I1b+qf4sfgfULNJsVPzPicHmCzqXcfc3A7Eg/hScHgxHIXQHK09dj4BamdFftbqbhUGDxEapGoyowYqSQQdrt1Yb96VWS4lRzF8rtXC2blb5afK66wRPbYDZPGM4umBiKh1v8AE7n4Re1gO5tatRPfTAUtN23nUnkPY8lKYhUO4smjRsOaWMN7SgXsZGA7soy/PtVrqHFo25w4OPRd4dK7TLZaHOXE/Gw7MNCImBttr1HqK85tX+6rICRYg2I77pkUHBY8A6HZJXK//Q4n+M/5Ur2cS/zWn8Pu5MpPhPirSCPBw+LKuaVvhU9P9PM0qonlxSpNPA60bfiI5++SfLNkasrH4mQ43DSOMrN4fu/dDGxH0NVU0MIw+aKM3Az69bC6ic53EaT3K9zOtpzbqoNN/Tzi6iF+RKvJXjg72zo8crpIu0ZYNpswA0a3YgivZf1BUk2uoIuFucj8QnwrMzBvAJKutgbP0zC94r7ZmsP5Lma14tz9/NR1LWv239/Ndeje4B7jvf8AEV5y8teqEKumBjDFxGgc7sFF/rXcxtZdzG1lic9SiPCTP4SuSuQk2BAbS9zvbsKbALvAunU4u8C64mK9NeyCvoY7XNZLQTchNBXyupgKK4thy1+AcdbDyIWAkiBsUbUW65exG9Qz4bTTOzuYM3VLmaXtIBsV19IsNjVWSNww2uhsfQjp6EXryqzDYpnAyAgjovDZNNTEt9Vp4XCpGoVFsB/u9Ohp44WBjBYKeSV0jszilb2if2X/AMpPyFeViX+Lp/H7tXoYf/Dk99VyzlHGeFh8W/3QpHrZgP5VbjlMKirp4+ua/hoqYHZWOKt8p8IjlheSZRIzsdTuLduxJvr6VLjeIzU9Q2KA5Q0DQe9luCNrm3dqsjFRPgMUCtyu4/eTqD5/0r1oZI8WoiHaHn3HkUlwML9FqcxT/aMVBAD+rNmNuubX/Lt615mFQmjopakjt6jwtp6pspzvDeSs8y8tRmMvAgVl1Krsw66d6nwjG5RMI6h12u5nkfwtTQDLdoVHgfEy+DxETG5RCVP7p6fI/mKtxGiEWIQztGjna+P9fslxSXjc08lJyjj44cLM0h0Em3UnKtgB12rGOUs1RWxti3y/LU6rVO8NYSVNwnCPjJRiZxaNf7NOh/p59TSa2oiw2D9pTm7z8R98/QLsbTK7O7bkq/MYvxCADvGfo16fhJy4VKT/AL/SyzN/GHktPmjhEpIny/qyLA31JG+nz/A1X+nSBRgd5TXzNzlnNPXIuMhxGEWOQq7xCzK6i6gbfLTf61fO1zXXHNePUtc2TMOaYcFgoo0cwKpz+98VwxPmb6f1pRcSe0p3OJPaUi8NiGyBfJSQPoK5mK5mKQeZMdxH9IhIRIEDKIwF9xl0uW6HW977WquNsXDuVQxseS5XSaiUqTfaPI8iwYOIXfEOTrsFSxJJ6akfIGqacAXeeSpprAl55Ll+M4VLG0ylSwhbK7qCUB9bVcHggd69JkgIHemnlLkNsQolxDFIzqqj42HfX4RU8tQGmzd0masyGzd0zcT9nOFaMiENHJ0YuzAn94MT+FqS2pffVIZXyB3a1CTuVeVg+NaDFgqUXNkvbPYjY9R106VRLLZmZqtnqrRZo+f0XWP0XDlKeDHlJJK5BYk76WqDM7e68fiPve5WDNyYsbGXAyvhpD0BzRn1Vr6fh5U0TkizxdUirLhllGYfVLMfO+Mw2IyY1AVvZgFsQPvIR8Q/3pT+Ax7bsTzSxPZeMrc5yxkc0CSRMHRo5bEei/T0r5bFwW1EAPX7tW6BpaJAe77rlvKmF8bD4uMfEQlvX37fiK9HGpxT1dPK7YZr/wDW/qnQNzMcF85X479nLRTAhCb7aq2xuK7jOFGtAmhIzW8nDlqiCbJ2XKzzpxCGaOLwnDuG6XvlI16dwtT/AKfo6mmlfxWlrSOdtwfxdaqHtcBYqlx7BSYdoJRoci69nUbH/ferMNqoaxksPe7zB5++5LlY5hDkzcP5qgdQXYRt1Vr2+R6183VYDVxPIY3MORH4VTKhhGuiV+FQ3ONaMExqjgWHQn3f8IvX01bLYUzJTZxc2/kNfrp5qVg+IjZZ/DeFSzhvCXMF394Df19Kuq6+npCOMbE7aE7eCWyNz9lr4Tj+IwziPEAlRa6kC4HdSN/xFeVPhNHXRmWmNieYvYnvB2+hTmzPjNnLZk4W8mPWe36oKCGuPe0NgBv1vXktr4ocMNNftkkEdNfknGMulzcl1vhGHU4eNWUMCNQRca3716mHNMdMwdy8aqeeM4hIfNXAJ4cScRhM+f4zlFyRcAkAb62zL5g63Ne1FI1zcr02OZrmZXp+4EzNAjupRnAZktbKSNQB011171I+wdYKN+9gtCsLKKEIoQsLmriXgqgjUNiZLpALXIY2u1+gGhPypsTMx12G6ZG25125rM5j4cmG4TNENTk1Y7s5IuxPcmmRuL5gU2J5dMCmjASo0UbR2yFQVt2tp+FTuBB1U7gQdVYri4lznHDhFTFqP1mGYNpu0ZIEinvcajsadCbnJ1VEDrkxnY+vJbfD5g8SOrF1ZQQx3IPU2ApThY2SXCxIKsVxZVPinCocQmSaNXHnuPQjUfKtNe5puFtj3MN2lKvHeCR4bDrFCDlJkOpubsB1+VeHjkhL4nu5H8L1KGQyF5O9h90j+zbhkl3zqyiRkUXFjpmzGx8mrePyx1U8MMZvve3fl+wJT4bxxueU18e9nyytmyZj95Wyt876GsRsxGi7MDg5vQ2+9vofJJFVBL8ehVfg3s5EbhsliNmkYNb0C12V+KVYySWY072/uT9Qg1FNHq3Upm4nykkkeUWOliH1DeflWXYSY7PpnFrhz6/j0SmYhckSC4P0SbJ7MRm0je3YSLb6nX8aaK7GB2cjT36fkD6J3EpTrm9fwtiblX7Ph7KoCm4KrrYEHUnrXmVlPVttVTOzOBHlz92TYamJ7uG3QeqxeQOWpImIazZmUtb4Qq3vcnveq62rbilTGImnK3e/iCfSy47/AOeNxcdTso/aTy+Sf1aEsjXUDco2487H8qbh0zMPrHxPNmO1F9u77j5LgJnhDhvzS5w/D4kYrDo+ayIL2+ECx0PQmqqqaidQzSMt2ifEn1XWB4kAPJdD4pzO+FwS5AfFLlASpKqN7npexFge9U4NAXU7M3RRVDGvqD0Vj2ec0zYsyxzgFkAYOotcEkWI2v6V6FRC1li1TTRhtiE61KkIoQihCKELw0QJDEAkXsbai+9u1F0JC9ruOKxQRDaRmY/+mWw+rA/KrKNtySqqYakrT9mBk+wrnvbO2S/3f+b0uqtxNFiotn0TbU6QvjKCCCLg7g0IXyNAoAUAACwA2AoQTdeqEIoQoMbg0lXK4uN/MHypFRTRzsySC4TIpXROzNUGB4THEbqDfuTc/LtSabD4Kc5mDXqU2aqklFnHRXqtUyKEIoQihC+EUIXxUA2AHpXA0DZdJJ3UGMwEctvEW9ttSD9RU9RSQ1FuI29vfJMinki+A2VBeXIQ1/eI+6Tp/rUQwWmDs2vhfT8qk4hMW208VaxHCYpPEDoGWQKGU7HLex8jr+Ar2GuLbW5KPOV64ZwqHDqVgjVATc26nz70Oe52rihzi7dXKysooQihCKEIoQqPFeEQ4lVWeMOFNxe+h8iK2x7mfCVpri3ZW4owoCqAFAsABYAdhWCbrK90IRQhFCEUIRQhFCEUIRQhFCEUIRQhFCEUIRQhFCEUIRQhFCEUIX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62" y="2286000"/>
            <a:ext cx="3374136" cy="39052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https://encrypted-tbn3.gstatic.com/images?q=tbn:ANd9GcTYF_psuOUBrKkBs--6LpuHM7F0XlxrrWCoaaSuU6mzV-0Ha-nqL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623">
            <a:off x="2755661" y="115435"/>
            <a:ext cx="2133600" cy="4241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163" y="396167"/>
            <a:ext cx="29449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Take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Look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2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Architecture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549094" cy="5384065"/>
          </a:xfrm>
        </p:spPr>
      </p:pic>
      <p:sp>
        <p:nvSpPr>
          <p:cNvPr id="5" name="Down Arrow 4"/>
          <p:cNvSpPr/>
          <p:nvPr/>
        </p:nvSpPr>
        <p:spPr>
          <a:xfrm rot="3457072">
            <a:off x="7124552" y="1253732"/>
            <a:ext cx="808923" cy="1978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Inquiry Cycle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 rot="6508286">
            <a:off x="7240408" y="4258349"/>
            <a:ext cx="794583" cy="2021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Inquiry Cycle</a:t>
            </a:r>
            <a:endParaRPr lang="en-US" b="1" dirty="0"/>
          </a:p>
        </p:txBody>
      </p:sp>
      <p:sp>
        <p:nvSpPr>
          <p:cNvPr id="7" name="Down Arrow 6"/>
          <p:cNvSpPr/>
          <p:nvPr/>
        </p:nvSpPr>
        <p:spPr>
          <a:xfrm rot="17529235">
            <a:off x="957611" y="1349926"/>
            <a:ext cx="680250" cy="1814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/>
              <a:t>Inquiry Cycle</a:t>
            </a:r>
            <a:endParaRPr lang="en-US" b="1" dirty="0"/>
          </a:p>
        </p:txBody>
      </p:sp>
      <p:sp>
        <p:nvSpPr>
          <p:cNvPr id="8" name="Down Arrow 7"/>
          <p:cNvSpPr/>
          <p:nvPr/>
        </p:nvSpPr>
        <p:spPr>
          <a:xfrm rot="14386029">
            <a:off x="976850" y="4454132"/>
            <a:ext cx="808923" cy="1978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/>
              <a:t>Inquiry Cycle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 rot="5400000">
            <a:off x="6635954" y="1974646"/>
            <a:ext cx="900518" cy="36568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Disciplinary Core Concepts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7025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3980248"/>
              </p:ext>
            </p:extLst>
          </p:nvPr>
        </p:nvGraphicFramePr>
        <p:xfrm>
          <a:off x="457200" y="1447800"/>
          <a:ext cx="8229600" cy="5181601"/>
        </p:xfrm>
        <a:graphic>
          <a:graphicData uri="http://schemas.openxmlformats.org/drawingml/2006/table">
            <a:tbl>
              <a:tblPr firstRow="1" firstCol="1" bandRow="1"/>
              <a:tblGrid>
                <a:gridCol w="1183416"/>
                <a:gridCol w="7046184"/>
              </a:tblGrid>
              <a:tr h="1264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Anchor Standard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Civic and Political Institutions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Determine the importance of the institutions of society and the principles that these institutions are intended to reflect, which requires the demonstration of in-depth understanding of la</a:t>
                      </a:r>
                      <a:r>
                        <a:rPr lang="en-US" sz="1600" spc="-8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politics, and government.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13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  <a:hlinkClick r:id=""/>
                        </a:rPr>
                        <a:t>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Identify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the roles and responsibilities of community members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13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  <a:hlinkClick r:id=""/>
                        </a:rPr>
                        <a:t>1st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Explain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the need for and purposes of rules in a community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  <a:hlinkClick r:id=""/>
                        </a:rPr>
                        <a:t>2nd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Explain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what governments are and how communities work to accomplish tasks and establish responsibilities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676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  <a:hlinkClick r:id=""/>
                        </a:rPr>
                        <a:t>3rd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Explain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how citizens responsibly participate in democratic processes and practice civic responsibility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3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  <a:hlinkClick r:id=""/>
                        </a:rPr>
                        <a:t>4th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Describe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the origins, functions, and structure of state government to determine how it supports freedom within a democracy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676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  <a:hlinkClick r:id=""/>
                        </a:rPr>
                        <a:t>5th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Explain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how government effects how citizens, political and economic groups function within society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 rot="2909416">
            <a:off x="249102" y="628415"/>
            <a:ext cx="1765053" cy="4426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based on C3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45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981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latin typeface="Futura Bk"/>
              </a:rPr>
              <a:t>Coherence—grade to grade, scaffolding, rigor, </a:t>
            </a:r>
            <a:r>
              <a:rPr lang="en-US" altLang="en-US" dirty="0" smtClean="0">
                <a:latin typeface="Futura Bk"/>
              </a:rPr>
              <a:t>content</a:t>
            </a:r>
          </a:p>
          <a:p>
            <a:endParaRPr lang="en-US" altLang="en-US" dirty="0">
              <a:latin typeface="Futura Bk"/>
            </a:endParaRPr>
          </a:p>
          <a:p>
            <a:r>
              <a:rPr lang="en-US" altLang="en-US" dirty="0">
                <a:latin typeface="Futura Bk"/>
              </a:rPr>
              <a:t>Congruency—progression to the anchor (individually and collectively</a:t>
            </a:r>
            <a:r>
              <a:rPr lang="en-US" altLang="en-US" dirty="0" smtClean="0">
                <a:latin typeface="Futura Bk"/>
              </a:rPr>
              <a:t>)</a:t>
            </a:r>
          </a:p>
          <a:p>
            <a:endParaRPr lang="en-US" altLang="en-US" dirty="0">
              <a:latin typeface="Futura Bk"/>
            </a:endParaRPr>
          </a:p>
          <a:p>
            <a:r>
              <a:rPr lang="en-US" altLang="en-US" dirty="0">
                <a:latin typeface="Futura Bk"/>
              </a:rPr>
              <a:t>Clarity—clear use of language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29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Coherence, Congruency, Clarity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401</Words>
  <Application>Microsoft Office PowerPoint</Application>
  <PresentationFormat>On-screen Show (4:3)</PresentationFormat>
  <Paragraphs>72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Social Studies Standards  for the  Next Generation</vt:lpstr>
      <vt:lpstr>Informing the Work</vt:lpstr>
      <vt:lpstr>Development Process</vt:lpstr>
      <vt:lpstr>Slide 4</vt:lpstr>
      <vt:lpstr>Slide 5</vt:lpstr>
      <vt:lpstr>Slide 6</vt:lpstr>
      <vt:lpstr>The Architecture </vt:lpstr>
      <vt:lpstr> </vt:lpstr>
      <vt:lpstr>Slide 9</vt:lpstr>
      <vt:lpstr>Slide 10</vt:lpstr>
      <vt:lpstr>What’s Next…</vt:lpstr>
      <vt:lpstr>Slide 12</vt:lpstr>
      <vt:lpstr>Slide 13</vt:lpstr>
      <vt:lpstr>Slide 14</vt:lpstr>
      <vt:lpstr>Math example: http://www.jennyray.net/math-sgg-samples.html</vt:lpstr>
    </vt:vector>
  </TitlesOfParts>
  <Company>Kentucky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Treece, Amy - Division of Program Standards</dc:creator>
  <cp:lastModifiedBy>The Waggoners</cp:lastModifiedBy>
  <cp:revision>118</cp:revision>
  <dcterms:created xsi:type="dcterms:W3CDTF">2014-08-12T14:51:14Z</dcterms:created>
  <dcterms:modified xsi:type="dcterms:W3CDTF">2014-09-18T02:09:06Z</dcterms:modified>
</cp:coreProperties>
</file>