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7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7" r:id="rId19"/>
    <p:sldId id="268" r:id="rId20"/>
    <p:sldId id="27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 am given time/opportunity to work with</a:t>
            </a:r>
            <a:r>
              <a:rPr lang="en-US" baseline="0"/>
              <a:t> teachers in my building to build capacity in the process of deconstruction and implementation of KCAS-Science (NGSS) </a:t>
            </a:r>
            <a:endParaRPr lang="en-US"/>
          </a:p>
        </c:rich>
      </c:tx>
      <c:layout>
        <c:manualLayout>
          <c:xMode val="edge"/>
          <c:yMode val="edge"/>
          <c:x val="0.12141930649072651"/>
          <c:y val="2.7777905654557782E-2"/>
        </c:manualLayout>
      </c:layout>
    </c:title>
    <c:plotArea>
      <c:layout/>
      <c:barChart>
        <c:barDir val="bar"/>
        <c:grouping val="clustered"/>
        <c:ser>
          <c:idx val="3"/>
          <c:order val="0"/>
          <c:tx>
            <c:v>No time/opportunity to build capacity within my building</c:v>
          </c:tx>
          <c:val>
            <c:numLit>
              <c:formatCode>General</c:formatCode>
              <c:ptCount val="1"/>
              <c:pt idx="0">
                <c:v>26.82</c:v>
              </c:pt>
            </c:numLit>
          </c:val>
        </c:ser>
        <c:ser>
          <c:idx val="2"/>
          <c:order val="1"/>
          <c:tx>
            <c:v>Only been able to build capacity within my team/grade</c:v>
          </c:tx>
          <c:val>
            <c:numLit>
              <c:formatCode>General</c:formatCode>
              <c:ptCount val="1"/>
              <c:pt idx="0">
                <c:v>19.510000000000005</c:v>
              </c:pt>
            </c:numLit>
          </c:val>
        </c:ser>
        <c:ser>
          <c:idx val="1"/>
          <c:order val="2"/>
          <c:tx>
            <c:v>Limited time/opportunity to build capacity school-wide</c:v>
          </c:tx>
          <c:val>
            <c:numLit>
              <c:formatCode>General</c:formatCode>
              <c:ptCount val="1"/>
              <c:pt idx="0">
                <c:v>34.51</c:v>
              </c:pt>
            </c:numLit>
          </c:val>
        </c:ser>
        <c:ser>
          <c:idx val="0"/>
          <c:order val="3"/>
          <c:tx>
            <c:v>Ample time/opportunity to build capacity school-wide</c:v>
          </c:tx>
          <c:val>
            <c:numLit>
              <c:formatCode>General</c:formatCode>
              <c:ptCount val="1"/>
              <c:pt idx="0">
                <c:v>19.510000000000005</c:v>
              </c:pt>
            </c:numLit>
          </c:val>
        </c:ser>
        <c:gapWidth val="75"/>
        <c:overlap val="-25"/>
        <c:axId val="144729984"/>
        <c:axId val="144731520"/>
      </c:barChart>
      <c:catAx>
        <c:axId val="1447299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4731520"/>
        <c:crosses val="autoZero"/>
        <c:auto val="1"/>
        <c:lblAlgn val="ctr"/>
        <c:lblOffset val="100"/>
      </c:catAx>
      <c:valAx>
        <c:axId val="144731520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4729984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 am given time/opportunity to work with</a:t>
            </a:r>
            <a:r>
              <a:rPr lang="en-US" baseline="0"/>
              <a:t> teachers across my district to build capacity in the process of deconstruction and implementation of KCAS-Science (NGSS) </a:t>
            </a:r>
            <a:endParaRPr lang="en-US"/>
          </a:p>
        </c:rich>
      </c:tx>
      <c:layout>
        <c:manualLayout>
          <c:xMode val="edge"/>
          <c:yMode val="edge"/>
          <c:x val="0.12141930649072651"/>
          <c:y val="2.7777905654557782E-2"/>
        </c:manualLayout>
      </c:layout>
    </c:title>
    <c:plotArea>
      <c:layout/>
      <c:barChart>
        <c:barDir val="bar"/>
        <c:grouping val="clustered"/>
        <c:ser>
          <c:idx val="3"/>
          <c:order val="0"/>
          <c:tx>
            <c:v>No time/opportunity to build capacity disitrict-wide</c:v>
          </c:tx>
          <c:val>
            <c:numLit>
              <c:formatCode>General</c:formatCode>
              <c:ptCount val="1"/>
              <c:pt idx="0">
                <c:v>34.15</c:v>
              </c:pt>
            </c:numLit>
          </c:val>
        </c:ser>
        <c:ser>
          <c:idx val="1"/>
          <c:order val="1"/>
          <c:tx>
            <c:v>Limited time/opportunity to build capacity district-wide</c:v>
          </c:tx>
          <c:val>
            <c:numLit>
              <c:formatCode>General</c:formatCode>
              <c:ptCount val="1"/>
              <c:pt idx="0">
                <c:v>48.78</c:v>
              </c:pt>
            </c:numLit>
          </c:val>
        </c:ser>
        <c:ser>
          <c:idx val="0"/>
          <c:order val="2"/>
          <c:tx>
            <c:v>Ample time/opportunity to build capacity dsitrict-wide</c:v>
          </c:tx>
          <c:val>
            <c:numLit>
              <c:formatCode>General</c:formatCode>
              <c:ptCount val="1"/>
              <c:pt idx="0">
                <c:v>17.07</c:v>
              </c:pt>
            </c:numLit>
          </c:val>
        </c:ser>
        <c:gapWidth val="75"/>
        <c:overlap val="-25"/>
        <c:axId val="145742464"/>
        <c:axId val="143540608"/>
      </c:barChart>
      <c:catAx>
        <c:axId val="1457424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3540608"/>
        <c:crosses val="autoZero"/>
        <c:auto val="1"/>
        <c:lblAlgn val="ctr"/>
        <c:lblOffset val="100"/>
      </c:catAx>
      <c:valAx>
        <c:axId val="143540608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5742464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 have</a:t>
            </a:r>
            <a:r>
              <a:rPr lang="en-US" baseline="0"/>
              <a:t> been</a:t>
            </a:r>
            <a:r>
              <a:rPr lang="en-US"/>
              <a:t> given time/opportunity to meet,</a:t>
            </a:r>
            <a:r>
              <a:rPr lang="en-US" baseline="0"/>
              <a:t> within the district,  with other teacher leaders to develop a plan for our district</a:t>
            </a:r>
            <a:endParaRPr lang="en-US"/>
          </a:p>
        </c:rich>
      </c:tx>
      <c:layout>
        <c:manualLayout>
          <c:xMode val="edge"/>
          <c:yMode val="edge"/>
          <c:x val="0.12141930649072651"/>
          <c:y val="2.7777905654557782E-2"/>
        </c:manualLayout>
      </c:layout>
    </c:title>
    <c:plotArea>
      <c:layout/>
      <c:barChart>
        <c:barDir val="bar"/>
        <c:grouping val="clustered"/>
        <c:ser>
          <c:idx val="3"/>
          <c:order val="0"/>
          <c:tx>
            <c:v>Not been given time/opportunity to plan district-wide with other teacher leaders</c:v>
          </c:tx>
          <c:val>
            <c:numLit>
              <c:formatCode>General</c:formatCode>
              <c:ptCount val="1"/>
              <c:pt idx="0">
                <c:v>39.020000000000003</c:v>
              </c:pt>
            </c:numLit>
          </c:val>
        </c:ser>
        <c:ser>
          <c:idx val="1"/>
          <c:order val="1"/>
          <c:tx>
            <c:v>Limited time/opportunity to plan district-wide with other teacher leaders</c:v>
          </c:tx>
          <c:val>
            <c:numLit>
              <c:formatCode>General</c:formatCode>
              <c:ptCount val="1"/>
              <c:pt idx="0">
                <c:v>41.46</c:v>
              </c:pt>
            </c:numLit>
          </c:val>
        </c:ser>
        <c:ser>
          <c:idx val="0"/>
          <c:order val="2"/>
          <c:tx>
            <c:v>Ample time/opportunity to plan district-wide with other teacher leaders</c:v>
          </c:tx>
          <c:val>
            <c:numLit>
              <c:formatCode>General</c:formatCode>
              <c:ptCount val="1"/>
              <c:pt idx="0">
                <c:v>19.510000000000005</c:v>
              </c:pt>
            </c:numLit>
          </c:val>
        </c:ser>
        <c:gapWidth val="75"/>
        <c:overlap val="-25"/>
        <c:axId val="143584640"/>
        <c:axId val="143594624"/>
      </c:barChart>
      <c:catAx>
        <c:axId val="1435846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3594624"/>
        <c:crosses val="autoZero"/>
        <c:auto val="1"/>
        <c:lblAlgn val="ctr"/>
        <c:lblOffset val="100"/>
      </c:catAx>
      <c:valAx>
        <c:axId val="143594624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3584640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My</a:t>
            </a:r>
            <a:r>
              <a:rPr lang="en-US" baseline="0"/>
              <a:t> school has taken advantage of the free resources available through CKEC to assist teachers in deconstructing and implementing KCAS-Science (NGSS)</a:t>
            </a:r>
            <a:endParaRPr lang="en-US"/>
          </a:p>
        </c:rich>
      </c:tx>
      <c:layout>
        <c:manualLayout>
          <c:xMode val="edge"/>
          <c:yMode val="edge"/>
          <c:x val="0.12141930649072651"/>
          <c:y val="2.7777905654557782E-2"/>
        </c:manualLayout>
      </c:layout>
    </c:title>
    <c:plotArea>
      <c:layout/>
      <c:barChart>
        <c:barDir val="bar"/>
        <c:grouping val="clustered"/>
        <c:ser>
          <c:idx val="4"/>
          <c:order val="0"/>
          <c:tx>
            <c:v>I don't know</c:v>
          </c:tx>
          <c:val>
            <c:numLit>
              <c:formatCode>General</c:formatCode>
              <c:ptCount val="1"/>
              <c:pt idx="0">
                <c:v>17.07</c:v>
              </c:pt>
            </c:numLit>
          </c:val>
        </c:ser>
        <c:ser>
          <c:idx val="2"/>
          <c:order val="1"/>
          <c:tx>
            <c:v>Never</c:v>
          </c:tx>
          <c:val>
            <c:numLit>
              <c:formatCode>General</c:formatCode>
              <c:ptCount val="1"/>
              <c:pt idx="0">
                <c:v>12.2</c:v>
              </c:pt>
            </c:numLit>
          </c:val>
        </c:ser>
        <c:ser>
          <c:idx val="3"/>
          <c:order val="2"/>
          <c:tx>
            <c:v>Rarely</c:v>
          </c:tx>
          <c:val>
            <c:numLit>
              <c:formatCode>General</c:formatCode>
              <c:ptCount val="1"/>
              <c:pt idx="0">
                <c:v>17.07</c:v>
              </c:pt>
            </c:numLit>
          </c:val>
        </c:ser>
        <c:ser>
          <c:idx val="1"/>
          <c:order val="3"/>
          <c:tx>
            <c:v>Sometimes</c:v>
          </c:tx>
          <c:val>
            <c:numLit>
              <c:formatCode>General</c:formatCode>
              <c:ptCount val="1"/>
              <c:pt idx="0">
                <c:v>34.15</c:v>
              </c:pt>
            </c:numLit>
          </c:val>
        </c:ser>
        <c:ser>
          <c:idx val="0"/>
          <c:order val="4"/>
          <c:tx>
            <c:v>Often</c:v>
          </c:tx>
          <c:val>
            <c:numLit>
              <c:formatCode>General</c:formatCode>
              <c:ptCount val="1"/>
              <c:pt idx="0">
                <c:v>19.510000000000005</c:v>
              </c:pt>
            </c:numLit>
          </c:val>
        </c:ser>
        <c:gapWidth val="75"/>
        <c:overlap val="-25"/>
        <c:axId val="108632320"/>
        <c:axId val="108638208"/>
      </c:barChart>
      <c:catAx>
        <c:axId val="1086323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8638208"/>
        <c:crosses val="autoZero"/>
        <c:auto val="1"/>
        <c:lblAlgn val="ctr"/>
        <c:lblOffset val="100"/>
      </c:catAx>
      <c:valAx>
        <c:axId val="108638208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8632320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My</a:t>
            </a:r>
            <a:r>
              <a:rPr lang="en-US" baseline="0"/>
              <a:t> district has taken advantage of the free resources available through CKEC to assist teachers in deconstructing and implementing KCAS-Science (NGSS)</a:t>
            </a:r>
            <a:endParaRPr lang="en-US"/>
          </a:p>
        </c:rich>
      </c:tx>
      <c:layout>
        <c:manualLayout>
          <c:xMode val="edge"/>
          <c:yMode val="edge"/>
          <c:x val="0.12141930649072651"/>
          <c:y val="2.7777905654557782E-2"/>
        </c:manualLayout>
      </c:layout>
    </c:title>
    <c:plotArea>
      <c:layout/>
      <c:barChart>
        <c:barDir val="bar"/>
        <c:grouping val="clustered"/>
        <c:ser>
          <c:idx val="4"/>
          <c:order val="0"/>
          <c:tx>
            <c:v>I don't know</c:v>
          </c:tx>
          <c:val>
            <c:numLit>
              <c:formatCode>General</c:formatCode>
              <c:ptCount val="1"/>
              <c:pt idx="0">
                <c:v>31.71</c:v>
              </c:pt>
            </c:numLit>
          </c:val>
        </c:ser>
        <c:ser>
          <c:idx val="2"/>
          <c:order val="1"/>
          <c:tx>
            <c:v>Never</c:v>
          </c:tx>
          <c:val>
            <c:numLit>
              <c:formatCode>General</c:formatCode>
              <c:ptCount val="1"/>
              <c:pt idx="0">
                <c:v>4.88</c:v>
              </c:pt>
            </c:numLit>
          </c:val>
        </c:ser>
        <c:ser>
          <c:idx val="3"/>
          <c:order val="2"/>
          <c:tx>
            <c:v>Rarely</c:v>
          </c:tx>
          <c:val>
            <c:numLit>
              <c:formatCode>General</c:formatCode>
              <c:ptCount val="1"/>
              <c:pt idx="0">
                <c:v>17.07</c:v>
              </c:pt>
            </c:numLit>
          </c:val>
        </c:ser>
        <c:ser>
          <c:idx val="1"/>
          <c:order val="3"/>
          <c:tx>
            <c:v>Sometimes</c:v>
          </c:tx>
          <c:val>
            <c:numLit>
              <c:formatCode>General</c:formatCode>
              <c:ptCount val="1"/>
              <c:pt idx="0">
                <c:v>29.27</c:v>
              </c:pt>
            </c:numLit>
          </c:val>
        </c:ser>
        <c:ser>
          <c:idx val="0"/>
          <c:order val="4"/>
          <c:tx>
            <c:v>Often</c:v>
          </c:tx>
          <c:val>
            <c:numLit>
              <c:formatCode>General</c:formatCode>
              <c:ptCount val="1"/>
              <c:pt idx="0">
                <c:v>17.07</c:v>
              </c:pt>
            </c:numLit>
          </c:val>
        </c:ser>
        <c:gapWidth val="75"/>
        <c:overlap val="-25"/>
        <c:axId val="145806464"/>
        <c:axId val="145808000"/>
      </c:barChart>
      <c:catAx>
        <c:axId val="1458064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5808000"/>
        <c:crosses val="autoZero"/>
        <c:auto val="1"/>
        <c:lblAlgn val="ctr"/>
        <c:lblOffset val="100"/>
      </c:catAx>
      <c:valAx>
        <c:axId val="145808000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5806464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As a teacher leader, how confident are you in the knowledge/understanding/collaboration of teachers in your building</a:t>
            </a:r>
            <a:r>
              <a:rPr lang="en-US" baseline="0"/>
              <a:t> around the KCAS-Science (NGSS) deconstruction and implementation process?</a:t>
            </a:r>
            <a:endParaRPr lang="en-US"/>
          </a:p>
        </c:rich>
      </c:tx>
      <c:layout>
        <c:manualLayout>
          <c:xMode val="edge"/>
          <c:yMode val="edge"/>
          <c:x val="0.12141930649072651"/>
          <c:y val="2.7777905654557782E-2"/>
        </c:manualLayout>
      </c:layout>
    </c:title>
    <c:plotArea>
      <c:layout/>
      <c:barChart>
        <c:barDir val="bar"/>
        <c:grouping val="clustered"/>
        <c:ser>
          <c:idx val="2"/>
          <c:order val="0"/>
          <c:tx>
            <c:v>I feel that they DO NOT understand</c:v>
          </c:tx>
          <c:val>
            <c:numLit>
              <c:formatCode>General</c:formatCode>
              <c:ptCount val="1"/>
              <c:pt idx="0">
                <c:v>12.2</c:v>
              </c:pt>
            </c:numLit>
          </c:val>
        </c:ser>
        <c:ser>
          <c:idx val="3"/>
          <c:order val="1"/>
          <c:tx>
            <c:v>I do not feel very confident</c:v>
          </c:tx>
          <c:val>
            <c:numLit>
              <c:formatCode>General</c:formatCode>
              <c:ptCount val="1"/>
              <c:pt idx="0">
                <c:v>29.27</c:v>
              </c:pt>
            </c:numLit>
          </c:val>
        </c:ser>
        <c:ser>
          <c:idx val="1"/>
          <c:order val="2"/>
          <c:tx>
            <c:v>I feel somewhat confident</c:v>
          </c:tx>
          <c:val>
            <c:numLit>
              <c:formatCode>General</c:formatCode>
              <c:ptCount val="1"/>
              <c:pt idx="0">
                <c:v>46.34</c:v>
              </c:pt>
            </c:numLit>
          </c:val>
        </c:ser>
        <c:ser>
          <c:idx val="0"/>
          <c:order val="3"/>
          <c:tx>
            <c:v>I feel very confident</c:v>
          </c:tx>
          <c:val>
            <c:numLit>
              <c:formatCode>General</c:formatCode>
              <c:ptCount val="1"/>
              <c:pt idx="0">
                <c:v>12.2</c:v>
              </c:pt>
            </c:numLit>
          </c:val>
        </c:ser>
        <c:gapWidth val="75"/>
        <c:overlap val="-25"/>
        <c:axId val="145963648"/>
        <c:axId val="145981824"/>
      </c:barChart>
      <c:catAx>
        <c:axId val="1459636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5981824"/>
        <c:crosses val="autoZero"/>
        <c:auto val="1"/>
        <c:lblAlgn val="ctr"/>
        <c:lblOffset val="100"/>
      </c:catAx>
      <c:valAx>
        <c:axId val="145981824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5963648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Would you,</a:t>
            </a:r>
            <a:r>
              <a:rPr lang="en-US" baseline="0"/>
              <a:t> as a teacher leader in your school and district, welcome a district-wide plan for building capacity in the understanding and implementation of the KCAS-Science (NGSS)?</a:t>
            </a:r>
            <a:endParaRPr lang="en-US"/>
          </a:p>
        </c:rich>
      </c:tx>
      <c:layout>
        <c:manualLayout>
          <c:xMode val="edge"/>
          <c:yMode val="edge"/>
          <c:x val="0.12141930649072651"/>
          <c:y val="2.7777905654557782E-2"/>
        </c:manualLayout>
      </c:layout>
    </c:title>
    <c:plotArea>
      <c:layout/>
      <c:barChart>
        <c:barDir val="bar"/>
        <c:grouping val="clustered"/>
        <c:ser>
          <c:idx val="1"/>
          <c:order val="0"/>
          <c:tx>
            <c:v>No, we don't need a plan</c:v>
          </c:tx>
          <c:val>
            <c:numLit>
              <c:formatCode>General</c:formatCode>
              <c:ptCount val="1"/>
              <c:pt idx="0">
                <c:v>12.2</c:v>
              </c:pt>
            </c:numLit>
          </c:val>
        </c:ser>
        <c:ser>
          <c:idx val="0"/>
          <c:order val="1"/>
          <c:tx>
            <c:v>Yes, it is very much needed</c:v>
          </c:tx>
          <c:val>
            <c:numLit>
              <c:formatCode>General</c:formatCode>
              <c:ptCount val="1"/>
              <c:pt idx="0">
                <c:v>87.8</c:v>
              </c:pt>
            </c:numLit>
          </c:val>
        </c:ser>
        <c:gapWidth val="75"/>
        <c:overlap val="-25"/>
        <c:axId val="145934592"/>
        <c:axId val="145940480"/>
      </c:barChart>
      <c:catAx>
        <c:axId val="1459345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5940480"/>
        <c:crosses val="autoZero"/>
        <c:auto val="1"/>
        <c:lblAlgn val="ctr"/>
        <c:lblOffset val="100"/>
      </c:catAx>
      <c:valAx>
        <c:axId val="145940480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5934592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0.84014</cdr:x>
      <cdr:y>0.76712</cdr:y>
    </cdr:from>
    <cdr:to>
      <cdr:x>0.95216</cdr:x>
      <cdr:y>0.9589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0" y="4267200"/>
          <a:ext cx="914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0.82147</cdr:x>
      <cdr:y>0.76712</cdr:y>
    </cdr:from>
    <cdr:to>
      <cdr:x>0.93349</cdr:x>
      <cdr:y>0.93151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05600" y="426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0.028</cdr:x>
      <cdr:y>0.24658</cdr:y>
    </cdr:from>
    <cdr:to>
      <cdr:x>0.14002</cdr:x>
      <cdr:y>0.30137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0" y="13716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 19.51%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0.028</cdr:x>
      <cdr:y>0.36986</cdr:y>
    </cdr:from>
    <cdr:to>
      <cdr:x>0.20537</cdr:x>
      <cdr:y>0.42466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8600" y="2057400"/>
          <a:ext cx="1447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34.15%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0.10268</cdr:x>
      <cdr:y>0.53425</cdr:y>
    </cdr:from>
    <cdr:to>
      <cdr:x>0.2147</cdr:x>
      <cdr:y>0.69863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38200" y="2971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0.028</cdr:x>
      <cdr:y>0.47945</cdr:y>
    </cdr:from>
    <cdr:to>
      <cdr:x>0.14002</cdr:x>
      <cdr:y>0.64384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28600" y="2667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0.0362</cdr:x>
      <cdr:y>0.45635</cdr:y>
    </cdr:from>
    <cdr:to>
      <cdr:x>0.14731</cdr:x>
      <cdr:y>0.6223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873" y="2514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 48.78%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0.0362</cdr:x>
      <cdr:y>0.60847</cdr:y>
    </cdr:from>
    <cdr:to>
      <cdr:x>0.14731</cdr:x>
      <cdr:y>0.77442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872" y="3352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 </a:t>
          </a:r>
          <a:r>
            <a:rPr lang="en-US" sz="1800" dirty="0" smtClean="0">
              <a:solidFill>
                <a:schemeClr val="tx1"/>
              </a:solidFill>
            </a:rPr>
            <a:t>34.15%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0.03636</cdr:x>
      <cdr:y>0.42308</cdr:y>
    </cdr:from>
    <cdr:to>
      <cdr:x>0.14545</cdr:x>
      <cdr:y>0.57692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799" y="2514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41.46%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0.03636</cdr:x>
      <cdr:y>0.61538</cdr:y>
    </cdr:from>
    <cdr:to>
      <cdr:x>0.14545</cdr:x>
      <cdr:y>0.76923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799" y="3657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39.02%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0.0283</cdr:x>
      <cdr:y>0.25676</cdr:y>
    </cdr:from>
    <cdr:to>
      <cdr:x>0.15445</cdr:x>
      <cdr:y>0.49062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1447800"/>
          <a:ext cx="1018938" cy="1318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>
              <a:solidFill>
                <a:schemeClr val="tx1"/>
              </a:solidFill>
            </a:rPr>
            <a:t>19.51%</a:t>
          </a:r>
        </a:p>
      </cdr:txBody>
    </cdr:sp>
  </cdr:relSizeAnchor>
  <cdr:relSizeAnchor xmlns:cdr="http://schemas.openxmlformats.org/drawingml/2006/chartDrawing">
    <cdr:from>
      <cdr:x>0.0283</cdr:x>
      <cdr:y>0.37838</cdr:y>
    </cdr:from>
    <cdr:to>
      <cdr:x>0.15445</cdr:x>
      <cdr:y>0.61224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2133600"/>
          <a:ext cx="1018939" cy="1318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>
              <a:solidFill>
                <a:schemeClr val="tx1"/>
              </a:solidFill>
            </a:rPr>
            <a:t>34.51%</a:t>
          </a:r>
        </a:p>
      </cdr:txBody>
    </cdr:sp>
  </cdr:relSizeAnchor>
  <cdr:relSizeAnchor xmlns:cdr="http://schemas.openxmlformats.org/drawingml/2006/chartDrawing">
    <cdr:from>
      <cdr:x>0.0283</cdr:x>
      <cdr:y>0.51351</cdr:y>
    </cdr:from>
    <cdr:to>
      <cdr:x>0.15445</cdr:x>
      <cdr:y>0.74737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0" y="2895600"/>
          <a:ext cx="1018939" cy="1318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17.07</a:t>
          </a:r>
          <a:r>
            <a:rPr lang="en-US" sz="1600" dirty="0">
              <a:solidFill>
                <a:schemeClr val="tx1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0.01887</cdr:x>
      <cdr:y>0.63514</cdr:y>
    </cdr:from>
    <cdr:to>
      <cdr:x>0.14502</cdr:x>
      <cdr:y>0.86899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2400" y="3581400"/>
          <a:ext cx="1018939" cy="1318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12.20</a:t>
          </a:r>
          <a:r>
            <a:rPr lang="en-US" sz="1600" dirty="0">
              <a:solidFill>
                <a:schemeClr val="tx1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0.0283</cdr:x>
      <cdr:y>0.75676</cdr:y>
    </cdr:from>
    <cdr:to>
      <cdr:x>0.15445</cdr:x>
      <cdr:y>0.99062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8600" y="4267200"/>
          <a:ext cx="1018938" cy="1318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17.07</a:t>
          </a:r>
          <a:r>
            <a:rPr lang="en-US" sz="1600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0.03604</cdr:x>
      <cdr:y>0.25333</cdr:y>
    </cdr:from>
    <cdr:to>
      <cdr:x>0.16219</cdr:x>
      <cdr:y>0.48719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1447800"/>
          <a:ext cx="1067002" cy="133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>
              <a:solidFill>
                <a:schemeClr val="tx1"/>
              </a:solidFill>
            </a:rPr>
            <a:t>17.07%</a:t>
          </a:r>
        </a:p>
      </cdr:txBody>
    </cdr:sp>
  </cdr:relSizeAnchor>
  <cdr:relSizeAnchor xmlns:cdr="http://schemas.openxmlformats.org/drawingml/2006/chartDrawing">
    <cdr:from>
      <cdr:x>0.03604</cdr:x>
      <cdr:y>0.38667</cdr:y>
    </cdr:from>
    <cdr:to>
      <cdr:x>0.16219</cdr:x>
      <cdr:y>0.62053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" y="2209800"/>
          <a:ext cx="1067002" cy="133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29.27</a:t>
          </a:r>
          <a:r>
            <a:rPr lang="en-US" sz="1600" dirty="0">
              <a:solidFill>
                <a:schemeClr val="tx1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0.02703</cdr:x>
      <cdr:y>0.50667</cdr:y>
    </cdr:from>
    <cdr:to>
      <cdr:x>0.15318</cdr:x>
      <cdr:y>0.74053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0" y="2895600"/>
          <a:ext cx="1067002" cy="133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smtClean="0">
              <a:solidFill>
                <a:schemeClr val="tx1"/>
              </a:solidFill>
            </a:rPr>
            <a:t>17.07</a:t>
          </a:r>
          <a:r>
            <a:rPr lang="en-US" sz="1600" dirty="0">
              <a:solidFill>
                <a:schemeClr val="tx1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0.00901</cdr:x>
      <cdr:y>0.61333</cdr:y>
    </cdr:from>
    <cdr:to>
      <cdr:x>0.13516</cdr:x>
      <cdr:y>0.84719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200" y="3505200"/>
          <a:ext cx="1067002" cy="133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ysClr val="windowText" lastClr="000000"/>
              </a:solidFill>
            </a:rPr>
            <a:t> </a:t>
          </a:r>
          <a:r>
            <a:rPr lang="en-US" sz="1600" dirty="0">
              <a:solidFill>
                <a:sysClr val="windowText" lastClr="000000"/>
              </a:solidFill>
            </a:rPr>
            <a:t>4.88%</a:t>
          </a:r>
        </a:p>
      </cdr:txBody>
    </cdr:sp>
  </cdr:relSizeAnchor>
  <cdr:relSizeAnchor xmlns:cdr="http://schemas.openxmlformats.org/drawingml/2006/chartDrawing">
    <cdr:from>
      <cdr:x>0.03604</cdr:x>
      <cdr:y>0.76</cdr:y>
    </cdr:from>
    <cdr:to>
      <cdr:x>0.16219</cdr:x>
      <cdr:y>0.99386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4800" y="4343400"/>
          <a:ext cx="1067002" cy="133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31.71</a:t>
          </a:r>
          <a:r>
            <a:rPr lang="en-US" sz="1600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0.01786</cdr:x>
      <cdr:y>0.29487</cdr:y>
    </cdr:from>
    <cdr:to>
      <cdr:x>0.14401</cdr:x>
      <cdr:y>0.52873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1752600"/>
          <a:ext cx="1076615" cy="1389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12.20%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0.02679</cdr:x>
      <cdr:y>0.42308</cdr:y>
    </cdr:from>
    <cdr:to>
      <cdr:x>0.15294</cdr:x>
      <cdr:y>0.65694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2514600"/>
          <a:ext cx="1076615" cy="1389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46.34%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0.02679</cdr:x>
      <cdr:y>0.57692</cdr:y>
    </cdr:from>
    <cdr:to>
      <cdr:x>0.15294</cdr:x>
      <cdr:y>0.81078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" y="3429000"/>
          <a:ext cx="1076615" cy="1389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ysClr val="windowText" lastClr="000000"/>
              </a:solidFill>
            </a:rPr>
            <a:t>29.27%</a:t>
          </a:r>
          <a:endParaRPr lang="en-US" sz="16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0.01786</cdr:x>
      <cdr:y>0.69231</cdr:y>
    </cdr:from>
    <cdr:to>
      <cdr:x>0.14401</cdr:x>
      <cdr:y>0.92617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2400" y="4114800"/>
          <a:ext cx="1076615" cy="1389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smtClean="0">
              <a:solidFill>
                <a:schemeClr val="tx1"/>
              </a:solidFill>
            </a:rPr>
            <a:t>12.20%</a:t>
          </a:r>
          <a:endParaRPr lang="en-US" sz="1600" dirty="0">
            <a:solidFill>
              <a:schemeClr val="tx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0.03811</cdr:x>
      <cdr:y>0.42509</cdr:y>
    </cdr:from>
    <cdr:to>
      <cdr:x>0.16426</cdr:x>
      <cdr:y>0.65895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226" y="16621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0.03571</cdr:x>
      <cdr:y>0.34211</cdr:y>
    </cdr:from>
    <cdr:to>
      <cdr:x>0.16186</cdr:x>
      <cdr:y>0.57597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" y="1981200"/>
          <a:ext cx="1076615" cy="1354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aseline="0" dirty="0" smtClean="0">
              <a:solidFill>
                <a:sysClr val="windowText" lastClr="000000"/>
              </a:solidFill>
            </a:rPr>
            <a:t>87.80</a:t>
          </a:r>
          <a:r>
            <a:rPr lang="en-US" sz="1800" baseline="0" dirty="0">
              <a:solidFill>
                <a:sysClr val="windowText" lastClr="000000"/>
              </a:solidFill>
            </a:rPr>
            <a:t>%</a:t>
          </a:r>
          <a:endParaRPr lang="en-US" sz="18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0.01971</cdr:x>
      <cdr:y>0.62728</cdr:y>
    </cdr:from>
    <cdr:to>
      <cdr:x>0.14586</cdr:x>
      <cdr:y>0.86114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876" y="24526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aseline="0" dirty="0" smtClean="0">
              <a:solidFill>
                <a:sysClr val="windowText" lastClr="000000"/>
              </a:solidFill>
            </a:rPr>
            <a:t>12.20</a:t>
          </a:r>
          <a:r>
            <a:rPr lang="en-US" sz="1800" baseline="0" dirty="0">
              <a:solidFill>
                <a:sysClr val="windowText" lastClr="000000"/>
              </a:solidFill>
            </a:rPr>
            <a:t>%</a:t>
          </a:r>
          <a:endParaRPr lang="en-US" sz="1800" dirty="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15A1B-2BE3-4B94-ABBC-85750EE1D8E8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FAC41-ECB3-4C86-AED3-1EA87875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4228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BDF90-A8E4-4212-BA06-782A64A4853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C38E8-8654-4E69-BF39-46FCF7D42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02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ingforward.org/standards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ducation.ky.gov/teachers/PD/Documents/KY%20Professional%20Learning%20Guidance.pdf" TargetMode="External"/><Relationship Id="rId4" Type="http://schemas.openxmlformats.org/officeDocument/2006/relationships/hyperlink" Target="http://education.ky.gov/teachers/PD/Pages/default.aspx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your caption for this</a:t>
            </a:r>
            <a:r>
              <a:rPr lang="en-US" baseline="0" dirty="0" smtClean="0"/>
              <a:t> cartoon?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83803-EF60-4040-BBE2-8F54C9DA00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r>
              <a:rPr lang="en-US" baseline="0" dirty="0" smtClean="0"/>
              <a:t> on what you have just experienced.  Do you see a need for ongoing PL related to NGSS?</a:t>
            </a:r>
          </a:p>
          <a:p>
            <a:r>
              <a:rPr lang="en-US" baseline="0" dirty="0" smtClean="0"/>
              <a:t>Whole group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1E7DD-CEA0-44E7-BD55-B55D58F352D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5895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 intro to the Guide.  3 and 4 are really the focus of the morning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1E7DD-CEA0-44E7-BD55-B55D58F352D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7989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 </a:t>
            </a:r>
            <a:r>
              <a:rPr lang="en-US" b="1" dirty="0" smtClean="0">
                <a:effectLst/>
              </a:rPr>
              <a:t>Study the Standards for Professional Learning (</a:t>
            </a:r>
            <a:r>
              <a:rPr lang="en-US" b="1" dirty="0" smtClean="0">
                <a:effectLst/>
                <a:hlinkClick r:id="rId3"/>
              </a:rPr>
              <a:t>www.learningforward.org/standards</a:t>
            </a:r>
            <a:r>
              <a:rPr lang="en-US" b="1" dirty="0" smtClean="0">
                <a:effectLst/>
              </a:rPr>
              <a:t> ) to inform and strengthen CSIPs/CDIPs.</a:t>
            </a:r>
            <a:r>
              <a:rPr lang="en-US" dirty="0" smtClean="0">
                <a:effectLst/>
              </a:rPr>
              <a:t>  (Remember:  Kentucky amended the REGULATION on professional learning last year…the new standards are now the ‘rule.’  We have multiple support resources on the KDE Professional Learning page at:  </a:t>
            </a:r>
            <a:r>
              <a:rPr lang="en-US" dirty="0" smtClean="0">
                <a:effectLst/>
                <a:hlinkClick r:id="rId4"/>
              </a:rPr>
              <a:t>http://education.ky.gov/teachers/PD/Pages/default.aspx</a:t>
            </a:r>
            <a:r>
              <a:rPr lang="en-US" dirty="0" smtClean="0">
                <a:effectLst/>
              </a:rPr>
              <a:t> --and there is a MODEL PL plan in the GUIDANCE </a:t>
            </a:r>
            <a:r>
              <a:rPr lang="en-US" dirty="0" err="1" smtClean="0">
                <a:effectLst/>
              </a:rPr>
              <a:t>at:</a:t>
            </a:r>
            <a:r>
              <a:rPr lang="en-US" dirty="0" err="1" smtClean="0">
                <a:effectLst/>
                <a:hlinkClick r:id="rId5"/>
              </a:rPr>
              <a:t>http</a:t>
            </a:r>
            <a:r>
              <a:rPr lang="en-US" dirty="0" smtClean="0">
                <a:effectLst/>
                <a:hlinkClick r:id="rId5"/>
              </a:rPr>
              <a:t>://education.ky.gov/teachers/PD/Documents/KY%20Professional%20Learning%20Guidance.pdf</a:t>
            </a:r>
            <a:r>
              <a:rPr lang="en-US" dirty="0" smtClean="0">
                <a:effectLst/>
              </a:rPr>
              <a:t> 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1E7DD-CEA0-44E7-BD55-B55D58F352D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2052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83803-EF60-4040-BBE2-8F54C9DA00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C38E8-8654-4E69-BF39-46FCF7D4222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4114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C38E8-8654-4E69-BF39-46FCF7D4222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536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C38E8-8654-4E69-BF39-46FCF7D4222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3024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C38E8-8654-4E69-BF39-46FCF7D4222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27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C38E8-8654-4E69-BF39-46FCF7D4222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1222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C38E8-8654-4E69-BF39-46FCF7D4222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046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C38E8-8654-4E69-BF39-46FCF7D4222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785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638D47-4ADB-4B1E-85BF-857DBB6493B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98CB7F-B951-402F-A68A-1838452EC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.edu/catalog/18802/guide-to-implementing-the-next-generation-science-standard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Science Network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Assessment System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Building Capacity Within Districts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What’s Next?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57400"/>
            <a:ext cx="6194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Terry Rhodes, </a:t>
            </a:r>
            <a:r>
              <a:rPr lang="en-US" sz="2800" dirty="0" smtClean="0">
                <a:solidFill>
                  <a:srgbClr val="FF0000"/>
                </a:solidFill>
              </a:rPr>
              <a:t>KDE Instructional Specialist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667000"/>
            <a:ext cx="4296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CKEC </a:t>
            </a:r>
            <a:r>
              <a:rPr lang="en-US" sz="2400" dirty="0" smtClean="0"/>
              <a:t>Science </a:t>
            </a:r>
            <a:r>
              <a:rPr lang="en-US" sz="2400" dirty="0" smtClean="0"/>
              <a:t>Network Meetings:</a:t>
            </a:r>
          </a:p>
          <a:p>
            <a:pPr algn="ctr"/>
            <a:r>
              <a:rPr lang="en-US" sz="2400" dirty="0" smtClean="0"/>
              <a:t>Wed </a:t>
            </a:r>
            <a:r>
              <a:rPr lang="en-US" sz="2400" dirty="0" smtClean="0"/>
              <a:t>Mar </a:t>
            </a:r>
            <a:r>
              <a:rPr lang="en-US" sz="2400" dirty="0" smtClean="0"/>
              <a:t>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2015</a:t>
            </a:r>
          </a:p>
          <a:p>
            <a:pPr algn="ctr"/>
            <a:r>
              <a:rPr lang="en-US" sz="2400" dirty="0" smtClean="0"/>
              <a:t>Wed </a:t>
            </a:r>
            <a:r>
              <a:rPr lang="en-US" sz="2400" dirty="0" smtClean="0"/>
              <a:t>Apr </a:t>
            </a:r>
            <a:r>
              <a:rPr lang="en-US" sz="2400" dirty="0" smtClean="0"/>
              <a:t>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, </a:t>
            </a:r>
            <a:r>
              <a:rPr lang="en-US" sz="2400" dirty="0" smtClean="0"/>
              <a:t>2015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1474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gbt-education.info/foto/pages/capacitybuild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5691"/>
            <a:ext cx="7038975" cy="2990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358642">
            <a:off x="-139464" y="2437692"/>
            <a:ext cx="683775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1.5 years into this process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 rot="633437">
            <a:off x="841812" y="4734610"/>
            <a:ext cx="8080775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Are the structures in place to build</a:t>
            </a:r>
          </a:p>
          <a:p>
            <a:pPr algn="ctr"/>
            <a:r>
              <a:rPr lang="en-US" sz="3600" dirty="0" smtClean="0"/>
              <a:t> capacity in your district?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818447" y="3689586"/>
            <a:ext cx="4287328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Survey says…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3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96262271"/>
              </p:ext>
            </p:extLst>
          </p:nvPr>
        </p:nvGraphicFramePr>
        <p:xfrm>
          <a:off x="457200" y="533400"/>
          <a:ext cx="81629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315883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19.51%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022" y="3810000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 26.83%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1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49351620"/>
              </p:ext>
            </p:extLst>
          </p:nvPr>
        </p:nvGraphicFramePr>
        <p:xfrm>
          <a:off x="381000" y="685800"/>
          <a:ext cx="8229600" cy="5510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8872" y="2289022"/>
            <a:ext cx="137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17.07%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86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64020267"/>
              </p:ext>
            </p:extLst>
          </p:nvPr>
        </p:nvGraphicFramePr>
        <p:xfrm>
          <a:off x="304800" y="381000"/>
          <a:ext cx="8382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599" y="177812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19.51%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40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50241565"/>
              </p:ext>
            </p:extLst>
          </p:nvPr>
        </p:nvGraphicFramePr>
        <p:xfrm>
          <a:off x="457200" y="533400"/>
          <a:ext cx="8077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652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7010889"/>
              </p:ext>
            </p:extLst>
          </p:nvPr>
        </p:nvGraphicFramePr>
        <p:xfrm>
          <a:off x="304800" y="381000"/>
          <a:ext cx="845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8288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6649841"/>
              </p:ext>
            </p:extLst>
          </p:nvPr>
        </p:nvGraphicFramePr>
        <p:xfrm>
          <a:off x="228600" y="381000"/>
          <a:ext cx="8534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748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58350351"/>
              </p:ext>
            </p:extLst>
          </p:nvPr>
        </p:nvGraphicFramePr>
        <p:xfrm>
          <a:off x="228600" y="304800"/>
          <a:ext cx="8534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741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78" y="4235896"/>
            <a:ext cx="7886700" cy="221976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need for professional learning centered around NGSS in your school/district?</a:t>
            </a:r>
          </a:p>
          <a:p>
            <a:endParaRPr lang="en-US" dirty="0" smtClean="0"/>
          </a:p>
          <a:p>
            <a:r>
              <a:rPr lang="en-US" dirty="0" smtClean="0"/>
              <a:t>Where do you feel the greatest need exists and what is your evidence?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44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 for Supporting Teachers and Building Capacity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682496"/>
            <a:ext cx="802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44546A"/>
                </a:solidFill>
              </a:rPr>
              <a:t>The goal of professional </a:t>
            </a:r>
            <a:r>
              <a:rPr lang="en-US" sz="2400" b="1" i="1" dirty="0">
                <a:solidFill>
                  <a:srgbClr val="44546A"/>
                </a:solidFill>
              </a:rPr>
              <a:t>learning </a:t>
            </a:r>
            <a:r>
              <a:rPr lang="en-US" sz="2400" b="1" i="1" dirty="0" smtClean="0">
                <a:solidFill>
                  <a:srgbClr val="44546A"/>
                </a:solidFill>
              </a:rPr>
              <a:t>is to increases </a:t>
            </a:r>
            <a:r>
              <a:rPr lang="en-US" sz="2400" b="1" i="1" dirty="0">
                <a:solidFill>
                  <a:srgbClr val="44546A"/>
                </a:solidFill>
              </a:rPr>
              <a:t>educator effectiveness and results for all </a:t>
            </a:r>
            <a:r>
              <a:rPr lang="en-US" sz="2400" b="1" i="1" dirty="0" smtClean="0">
                <a:solidFill>
                  <a:srgbClr val="44546A"/>
                </a:solidFill>
              </a:rPr>
              <a:t>students. </a:t>
            </a:r>
          </a:p>
          <a:p>
            <a:endParaRPr lang="en-US" sz="2400" i="1" dirty="0" smtClean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Leadership </a:t>
            </a:r>
            <a:r>
              <a:rPr lang="en-US" sz="2400" dirty="0" smtClean="0">
                <a:solidFill>
                  <a:prstClr val="black"/>
                </a:solidFill>
              </a:rPr>
              <a:t>—</a:t>
            </a:r>
            <a:r>
              <a:rPr lang="en-US" sz="2400" b="1" dirty="0" smtClean="0">
                <a:solidFill>
                  <a:prstClr val="black"/>
                </a:solidFill>
              </a:rPr>
              <a:t>skillful </a:t>
            </a:r>
            <a:r>
              <a:rPr lang="en-US" sz="2400" b="1" dirty="0">
                <a:solidFill>
                  <a:prstClr val="black"/>
                </a:solidFill>
              </a:rPr>
              <a:t>leaders who develop capacity, advocate, and create support systems for professional learning.</a:t>
            </a:r>
          </a:p>
        </p:txBody>
      </p:sp>
    </p:spTree>
    <p:extLst>
      <p:ext uri="{BB962C8B-B14F-4D97-AF65-F5344CB8AC3E}">
        <p14:creationId xmlns="" xmlns:p14="http://schemas.microsoft.com/office/powerpoint/2010/main" val="37484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8449"/>
            <a:ext cx="7886700" cy="455371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Ensure </a:t>
            </a:r>
            <a:r>
              <a:rPr lang="en-US" dirty="0"/>
              <a:t>coherence across levels (state, district, schools), across grades, and </a:t>
            </a:r>
            <a:r>
              <a:rPr lang="en-US" dirty="0" smtClean="0"/>
              <a:t>across different </a:t>
            </a:r>
            <a:r>
              <a:rPr lang="en-US" dirty="0"/>
              <a:t>components of the system--curriculum, assessment, instruction, </a:t>
            </a:r>
            <a:r>
              <a:rPr lang="en-US" dirty="0" smtClean="0"/>
              <a:t>professional development</a:t>
            </a:r>
            <a:endParaRPr lang="en-US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Attend </a:t>
            </a:r>
            <a:r>
              <a:rPr lang="en-US" dirty="0"/>
              <a:t>to what is unique about science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Develop </a:t>
            </a:r>
            <a:r>
              <a:rPr lang="en-US" dirty="0">
                <a:solidFill>
                  <a:srgbClr val="FF0000"/>
                </a:solidFill>
              </a:rPr>
              <a:t>and provide continuing support for leadership in science at the state, </a:t>
            </a:r>
            <a:r>
              <a:rPr lang="en-US" dirty="0" smtClean="0">
                <a:solidFill>
                  <a:srgbClr val="FF0000"/>
                </a:solidFill>
              </a:rPr>
              <a:t>district and </a:t>
            </a:r>
            <a:r>
              <a:rPr lang="en-US" dirty="0">
                <a:solidFill>
                  <a:srgbClr val="FF0000"/>
                </a:solidFill>
              </a:rPr>
              <a:t>school levels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Build </a:t>
            </a:r>
            <a:r>
              <a:rPr lang="en-US" dirty="0">
                <a:solidFill>
                  <a:srgbClr val="FF0000"/>
                </a:solidFill>
              </a:rPr>
              <a:t>and leverage networks, partnerships, and collaborations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/>
              <a:t>enough time to implement well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equity a priority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Ensure </a:t>
            </a:r>
            <a:r>
              <a:rPr lang="en-US" dirty="0"/>
              <a:t>that communication is ongoing and relevant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 Principals for Implementing NGSS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6801" y="6127233"/>
            <a:ext cx="8622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Guide to Implementing the Next Generation Science </a:t>
            </a:r>
            <a:r>
              <a:rPr lang="en-US" dirty="0" smtClean="0">
                <a:solidFill>
                  <a:prstClr val="black"/>
                </a:solidFill>
              </a:rPr>
              <a:t>Standards, National Research Council</a:t>
            </a:r>
          </a:p>
          <a:p>
            <a:r>
              <a:rPr lang="en-US" sz="1400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US" sz="1400" dirty="0" smtClean="0">
                <a:solidFill>
                  <a:prstClr val="black"/>
                </a:solidFill>
                <a:hlinkClick r:id="rId3"/>
              </a:rPr>
              <a:t>www.nap.edu/catalog/18802/guide-to-implementing-the-next-generation-science-standards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5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hysics da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11400" y="791986"/>
            <a:ext cx="6832601" cy="60660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838-C927-4DF4-A8F1-80DCC99901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756594"/>
            <a:ext cx="1765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the caption ? 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3207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886700" cy="406311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/>
              <a:t>Professional learning emphasizes that learning is a process that continues over time, extends into practice and expects results for both educators and students</a:t>
            </a:r>
            <a:r>
              <a:rPr lang="en-US" dirty="0" smtClean="0"/>
              <a:t>. (KDE Professional Learning Standards)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modifications to your plan need to be made to provide the professional learning opportunities that teachers will need  in your district as they implement the KCAS science standards?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current PL plan?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38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0001.pdf - Adobe Reader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55" t="12709" r="2879" b="3702"/>
          <a:stretch/>
        </p:blipFill>
        <p:spPr>
          <a:xfrm>
            <a:off x="6927" y="457200"/>
            <a:ext cx="9158111" cy="541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48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Using assessment tools involves three </a:t>
            </a:r>
            <a:r>
              <a:rPr lang="en-US" sz="2400" b="1" dirty="0"/>
              <a:t>stages: </a:t>
            </a:r>
            <a:endParaRPr lang="en-US" sz="2400" b="1" dirty="0" smtClean="0"/>
          </a:p>
          <a:p>
            <a:pPr marL="685800" indent="-508000">
              <a:buAutoNum type="arabicParenBoth"/>
            </a:pPr>
            <a:r>
              <a:rPr lang="en-US" sz="2000" dirty="0" smtClean="0"/>
              <a:t>Clarifying </a:t>
            </a:r>
            <a:r>
              <a:rPr lang="en-US" sz="2000" dirty="0"/>
              <a:t>the </a:t>
            </a:r>
            <a:r>
              <a:rPr lang="en-US" sz="2000" dirty="0" smtClean="0"/>
              <a:t>elements of the targeted performance expectation, </a:t>
            </a:r>
          </a:p>
          <a:p>
            <a:pPr marL="685800" indent="-508000">
              <a:buAutoNum type="arabicParenBoth"/>
            </a:pPr>
            <a:r>
              <a:rPr lang="en-US" sz="2000" dirty="0" smtClean="0"/>
              <a:t>Designing assessment </a:t>
            </a:r>
            <a:r>
              <a:rPr lang="en-US" sz="2000" dirty="0"/>
              <a:t>tasks that are precisely aligned to the specific </a:t>
            </a:r>
            <a:r>
              <a:rPr lang="en-US" sz="2000" dirty="0" smtClean="0"/>
              <a:t>expectations </a:t>
            </a:r>
            <a:r>
              <a:rPr lang="en-US" sz="2000" dirty="0"/>
              <a:t>in </a:t>
            </a:r>
            <a:r>
              <a:rPr lang="en-US" sz="2000" dirty="0" smtClean="0"/>
              <a:t>the targets, </a:t>
            </a:r>
            <a:r>
              <a:rPr lang="en-US" sz="2000" dirty="0"/>
              <a:t>and </a:t>
            </a:r>
            <a:endParaRPr lang="en-US" sz="2000" dirty="0" smtClean="0"/>
          </a:p>
          <a:p>
            <a:pPr marL="685800" indent="-508000">
              <a:buFont typeface="Arial" pitchFamily="34" charset="0"/>
              <a:buAutoNum type="arabicParenBoth"/>
            </a:pPr>
            <a:r>
              <a:rPr lang="en-US" sz="2000" dirty="0" smtClean="0"/>
              <a:t>Testing the assessment and then using information derived from previous assessments to refine the effectiveness of the items.</a:t>
            </a:r>
          </a:p>
          <a:p>
            <a:pPr marL="177800" indent="0">
              <a:buNone/>
            </a:pPr>
            <a:endParaRPr lang="en-US" sz="2000" dirty="0"/>
          </a:p>
          <a:p>
            <a:pPr>
              <a:spcBef>
                <a:spcPts val="1680"/>
              </a:spcBef>
            </a:pPr>
            <a:r>
              <a:rPr lang="en-US" sz="2400" dirty="0"/>
              <a:t>By focusing on the </a:t>
            </a:r>
            <a:r>
              <a:rPr lang="en-US" sz="2400" dirty="0" smtClean="0"/>
              <a:t>objective of the assessment, an </a:t>
            </a:r>
            <a:r>
              <a:rPr lang="en-US" sz="2400" dirty="0"/>
              <a:t>accurate probe of students’ knowledge </a:t>
            </a:r>
            <a:r>
              <a:rPr lang="en-US" sz="2400" dirty="0" smtClean="0"/>
              <a:t>may be developed.</a:t>
            </a:r>
          </a:p>
          <a:p>
            <a:pPr>
              <a:spcBef>
                <a:spcPts val="1680"/>
              </a:spcBef>
            </a:pPr>
            <a:r>
              <a:rPr lang="en-US" sz="2400" dirty="0" smtClean="0"/>
              <a:t>Assessing learning requires well-targeted assessments combined with thoughtful analysis of student responses.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838-C927-4DF4-A8F1-80DCC999011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Strategic Assessment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9012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dirty="0" smtClean="0"/>
              <a:t>3-PS2-2.	</a:t>
            </a:r>
            <a:r>
              <a:rPr lang="en-US" sz="3800" b="1" dirty="0" smtClean="0"/>
              <a:t>Make </a:t>
            </a:r>
            <a:r>
              <a:rPr lang="en-US" sz="3800" b="1" dirty="0"/>
              <a:t>observations and/or measurements of an object’s motion to provide evidence that a pattern can be used to predict future motion. </a:t>
            </a:r>
            <a:endParaRPr lang="en-US" sz="3800" b="1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C00000"/>
                </a:solidFill>
              </a:rPr>
              <a:t>[</a:t>
            </a:r>
            <a:r>
              <a:rPr lang="en-US" sz="3400" dirty="0">
                <a:solidFill>
                  <a:srgbClr val="C00000"/>
                </a:solidFill>
              </a:rPr>
              <a:t>Clarification Statement: Examples of motion with a predictable pattern could include a child swinging in a swing, a ball rolling back and forth in a bowl, and two children on a see-saw.] </a:t>
            </a:r>
            <a:r>
              <a:rPr lang="en-US" sz="3400" dirty="0">
                <a:solidFill>
                  <a:srgbClr val="FF0000"/>
                </a:solidFill>
              </a:rPr>
              <a:t>[Assessment Boundary: Assessment does not include technical terms such as period and frequency.]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6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Contrast with this experience…</a:t>
            </a:r>
            <a:endParaRPr lang="en-US" b="1" i="1" dirty="0">
              <a:solidFill>
                <a:srgbClr val="0070C0"/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17500" y="1098551"/>
            <a:ext cx="8469317" cy="5176838"/>
            <a:chOff x="255" y="864"/>
            <a:chExt cx="5335" cy="326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55" y="864"/>
              <a:ext cx="105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Pendulum Lab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86" y="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467" y="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72" y="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276" y="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680" y="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084" y="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488" y="864"/>
              <a:ext cx="173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Name _______________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077" y="864"/>
              <a:ext cx="490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469" y="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77" y="1233"/>
              <a:ext cx="1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938" y="12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065" y="1223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100" y="12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428" y="12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972" y="1463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007" y="14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071" y="1463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577" y="1712"/>
              <a:ext cx="1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4"/>
            <p:cNvSpPr>
              <a:spLocks noChangeArrowheads="1"/>
            </p:cNvSpPr>
            <p:nvPr/>
          </p:nvSpPr>
          <p:spPr bwMode="auto">
            <a:xfrm>
              <a:off x="3907" y="1940"/>
              <a:ext cx="15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6"/>
            <p:cNvSpPr>
              <a:spLocks noChangeArrowheads="1"/>
            </p:cNvSpPr>
            <p:nvPr/>
          </p:nvSpPr>
          <p:spPr bwMode="auto">
            <a:xfrm>
              <a:off x="4849" y="1940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7"/>
            <p:cNvSpPr>
              <a:spLocks noChangeArrowheads="1"/>
            </p:cNvSpPr>
            <p:nvPr/>
          </p:nvSpPr>
          <p:spPr bwMode="auto">
            <a:xfrm>
              <a:off x="659" y="2179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8"/>
            <p:cNvSpPr>
              <a:spLocks noChangeArrowheads="1"/>
            </p:cNvSpPr>
            <p:nvPr/>
          </p:nvSpPr>
          <p:spPr bwMode="auto">
            <a:xfrm>
              <a:off x="1225" y="242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40"/>
            <p:cNvSpPr>
              <a:spLocks noChangeArrowheads="1"/>
            </p:cNvSpPr>
            <p:nvPr/>
          </p:nvSpPr>
          <p:spPr bwMode="auto">
            <a:xfrm>
              <a:off x="3445" y="2497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2"/>
            <p:cNvSpPr>
              <a:spLocks noChangeArrowheads="1"/>
            </p:cNvSpPr>
            <p:nvPr/>
          </p:nvSpPr>
          <p:spPr bwMode="auto">
            <a:xfrm>
              <a:off x="4833" y="2497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1162" y="2419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44"/>
            <p:cNvSpPr>
              <a:spLocks noChangeArrowheads="1"/>
            </p:cNvSpPr>
            <p:nvPr/>
          </p:nvSpPr>
          <p:spPr bwMode="auto">
            <a:xfrm>
              <a:off x="1162" y="2419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46"/>
            <p:cNvSpPr>
              <a:spLocks noChangeArrowheads="1"/>
            </p:cNvSpPr>
            <p:nvPr/>
          </p:nvSpPr>
          <p:spPr bwMode="auto">
            <a:xfrm>
              <a:off x="2223" y="2419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3586" y="2419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5000" y="2419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5000" y="2419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1162" y="2425"/>
              <a:ext cx="5" cy="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3586" y="2425"/>
              <a:ext cx="5" cy="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55"/>
            <p:cNvSpPr>
              <a:spLocks noChangeArrowheads="1"/>
            </p:cNvSpPr>
            <p:nvPr/>
          </p:nvSpPr>
          <p:spPr bwMode="auto">
            <a:xfrm>
              <a:off x="5000" y="2425"/>
              <a:ext cx="6" cy="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1225" y="285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1540" y="285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2286" y="278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3649" y="278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2"/>
            <p:cNvSpPr>
              <a:spLocks noChangeArrowheads="1"/>
            </p:cNvSpPr>
            <p:nvPr/>
          </p:nvSpPr>
          <p:spPr bwMode="auto">
            <a:xfrm>
              <a:off x="1162" y="278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1167" y="2780"/>
              <a:ext cx="105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Rectangle 64"/>
            <p:cNvSpPr>
              <a:spLocks noChangeArrowheads="1"/>
            </p:cNvSpPr>
            <p:nvPr/>
          </p:nvSpPr>
          <p:spPr bwMode="auto">
            <a:xfrm>
              <a:off x="2223" y="278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2228" y="2780"/>
              <a:ext cx="135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Rectangle 66"/>
            <p:cNvSpPr>
              <a:spLocks noChangeArrowheads="1"/>
            </p:cNvSpPr>
            <p:nvPr/>
          </p:nvSpPr>
          <p:spPr bwMode="auto">
            <a:xfrm>
              <a:off x="3586" y="278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3591" y="2780"/>
              <a:ext cx="14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68"/>
            <p:cNvSpPr>
              <a:spLocks noChangeArrowheads="1"/>
            </p:cNvSpPr>
            <p:nvPr/>
          </p:nvSpPr>
          <p:spPr bwMode="auto">
            <a:xfrm>
              <a:off x="5000" y="2780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1162" y="2785"/>
              <a:ext cx="5" cy="3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3586" y="2785"/>
              <a:ext cx="5" cy="3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5000" y="2785"/>
              <a:ext cx="6" cy="3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Rectangle 73"/>
            <p:cNvSpPr>
              <a:spLocks noChangeArrowheads="1"/>
            </p:cNvSpPr>
            <p:nvPr/>
          </p:nvSpPr>
          <p:spPr bwMode="auto">
            <a:xfrm>
              <a:off x="1225" y="321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5"/>
            <p:cNvSpPr>
              <a:spLocks noChangeArrowheads="1"/>
            </p:cNvSpPr>
            <p:nvPr/>
          </p:nvSpPr>
          <p:spPr bwMode="auto">
            <a:xfrm>
              <a:off x="1540" y="321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6"/>
            <p:cNvSpPr>
              <a:spLocks noChangeArrowheads="1"/>
            </p:cNvSpPr>
            <p:nvPr/>
          </p:nvSpPr>
          <p:spPr bwMode="auto">
            <a:xfrm>
              <a:off x="1618" y="3216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7"/>
            <p:cNvSpPr>
              <a:spLocks noChangeArrowheads="1"/>
            </p:cNvSpPr>
            <p:nvPr/>
          </p:nvSpPr>
          <p:spPr bwMode="auto">
            <a:xfrm>
              <a:off x="2286" y="3143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9"/>
            <p:cNvSpPr>
              <a:spLocks noChangeArrowheads="1"/>
            </p:cNvSpPr>
            <p:nvPr/>
          </p:nvSpPr>
          <p:spPr bwMode="auto">
            <a:xfrm>
              <a:off x="1162" y="3138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2223" y="3138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3586" y="3138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5000" y="3138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Rectangle 86"/>
            <p:cNvSpPr>
              <a:spLocks noChangeArrowheads="1"/>
            </p:cNvSpPr>
            <p:nvPr/>
          </p:nvSpPr>
          <p:spPr bwMode="auto">
            <a:xfrm>
              <a:off x="1162" y="3144"/>
              <a:ext cx="5" cy="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Rectangle 88"/>
            <p:cNvSpPr>
              <a:spLocks noChangeArrowheads="1"/>
            </p:cNvSpPr>
            <p:nvPr/>
          </p:nvSpPr>
          <p:spPr bwMode="auto">
            <a:xfrm>
              <a:off x="3586" y="3144"/>
              <a:ext cx="5" cy="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5000" y="3144"/>
              <a:ext cx="6" cy="3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1618" y="3577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94"/>
            <p:cNvSpPr>
              <a:spLocks noChangeArrowheads="1"/>
            </p:cNvSpPr>
            <p:nvPr/>
          </p:nvSpPr>
          <p:spPr bwMode="auto">
            <a:xfrm>
              <a:off x="1162" y="3499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Rectangle 96"/>
            <p:cNvSpPr>
              <a:spLocks noChangeArrowheads="1"/>
            </p:cNvSpPr>
            <p:nvPr/>
          </p:nvSpPr>
          <p:spPr bwMode="auto">
            <a:xfrm>
              <a:off x="2223" y="3499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98"/>
            <p:cNvSpPr>
              <a:spLocks noChangeArrowheads="1"/>
            </p:cNvSpPr>
            <p:nvPr/>
          </p:nvSpPr>
          <p:spPr bwMode="auto">
            <a:xfrm>
              <a:off x="3586" y="3499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Rectangle 100"/>
            <p:cNvSpPr>
              <a:spLocks noChangeArrowheads="1"/>
            </p:cNvSpPr>
            <p:nvPr/>
          </p:nvSpPr>
          <p:spPr bwMode="auto">
            <a:xfrm>
              <a:off x="5000" y="3499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101"/>
            <p:cNvSpPr>
              <a:spLocks noChangeArrowheads="1"/>
            </p:cNvSpPr>
            <p:nvPr/>
          </p:nvSpPr>
          <p:spPr bwMode="auto">
            <a:xfrm>
              <a:off x="1162" y="3505"/>
              <a:ext cx="5" cy="3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102"/>
            <p:cNvSpPr>
              <a:spLocks noChangeArrowheads="1"/>
            </p:cNvSpPr>
            <p:nvPr/>
          </p:nvSpPr>
          <p:spPr bwMode="auto">
            <a:xfrm>
              <a:off x="1162" y="3858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103"/>
            <p:cNvSpPr>
              <a:spLocks noChangeArrowheads="1"/>
            </p:cNvSpPr>
            <p:nvPr/>
          </p:nvSpPr>
          <p:spPr bwMode="auto">
            <a:xfrm>
              <a:off x="1162" y="3858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106"/>
            <p:cNvSpPr>
              <a:spLocks noChangeArrowheads="1"/>
            </p:cNvSpPr>
            <p:nvPr/>
          </p:nvSpPr>
          <p:spPr bwMode="auto">
            <a:xfrm>
              <a:off x="2223" y="3858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Rectangle 108"/>
            <p:cNvSpPr>
              <a:spLocks noChangeArrowheads="1"/>
            </p:cNvSpPr>
            <p:nvPr/>
          </p:nvSpPr>
          <p:spPr bwMode="auto">
            <a:xfrm>
              <a:off x="3586" y="3505"/>
              <a:ext cx="5" cy="3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109"/>
            <p:cNvSpPr>
              <a:spLocks noChangeArrowheads="1"/>
            </p:cNvSpPr>
            <p:nvPr/>
          </p:nvSpPr>
          <p:spPr bwMode="auto">
            <a:xfrm>
              <a:off x="3586" y="3858"/>
              <a:ext cx="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111"/>
            <p:cNvSpPr>
              <a:spLocks noChangeArrowheads="1"/>
            </p:cNvSpPr>
            <p:nvPr/>
          </p:nvSpPr>
          <p:spPr bwMode="auto">
            <a:xfrm>
              <a:off x="5000" y="3505"/>
              <a:ext cx="6" cy="3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112"/>
            <p:cNvSpPr>
              <a:spLocks noChangeArrowheads="1"/>
            </p:cNvSpPr>
            <p:nvPr/>
          </p:nvSpPr>
          <p:spPr bwMode="auto">
            <a:xfrm>
              <a:off x="5000" y="3858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113"/>
            <p:cNvSpPr>
              <a:spLocks noChangeArrowheads="1"/>
            </p:cNvSpPr>
            <p:nvPr/>
          </p:nvSpPr>
          <p:spPr bwMode="auto">
            <a:xfrm>
              <a:off x="5000" y="3858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Rectangle 114"/>
            <p:cNvSpPr>
              <a:spLocks noChangeArrowheads="1"/>
            </p:cNvSpPr>
            <p:nvPr/>
          </p:nvSpPr>
          <p:spPr bwMode="auto">
            <a:xfrm>
              <a:off x="659" y="3864"/>
              <a:ext cx="1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111" name="Table 11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134788"/>
              </p:ext>
            </p:extLst>
          </p:nvPr>
        </p:nvGraphicFramePr>
        <p:xfrm>
          <a:off x="958850" y="4059219"/>
          <a:ext cx="6891342" cy="214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114"/>
                <a:gridCol w="2297114"/>
                <a:gridCol w="2297114"/>
              </a:tblGrid>
              <a:tr h="502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Pendulum 1 Measurement (cm)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Pendulum 2 Measurement (cm)</a:t>
                      </a:r>
                      <a:endParaRPr lang="en-US" dirty="0"/>
                    </a:p>
                  </a:txBody>
                  <a:tcPr/>
                </a:tc>
              </a:tr>
              <a:tr h="502250"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250">
                <a:tc>
                  <a:txBody>
                    <a:bodyPr/>
                    <a:lstStyle/>
                    <a:p>
                      <a:r>
                        <a:rPr lang="en-US" dirty="0" smtClean="0"/>
                        <a:t>Trial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250">
                <a:tc>
                  <a:txBody>
                    <a:bodyPr/>
                    <a:lstStyle/>
                    <a:p>
                      <a:r>
                        <a:rPr lang="en-US" dirty="0" smtClean="0"/>
                        <a:t>Trial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1" name="Rectangle 120"/>
          <p:cNvSpPr/>
          <p:nvPr/>
        </p:nvSpPr>
        <p:spPr>
          <a:xfrm>
            <a:off x="428776" y="1702525"/>
            <a:ext cx="830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Retrieve two pendulums and measure the length</a:t>
            </a:r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Write down the measurement in the chart</a:t>
            </a:r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</a:t>
            </a:r>
            <a:r>
              <a:rPr lang="en-US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Count how many times each pendulum </a:t>
            </a:r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swings </a:t>
            </a:r>
            <a:r>
              <a:rPr lang="en-US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back and forth in 10 </a:t>
            </a:r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seconds and </a:t>
            </a:r>
            <a:r>
              <a:rPr lang="en-US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record your measurements in the table below</a:t>
            </a:r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Repeat twice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Do the same for the second pendulum.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31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hangingPunct="0">
              <a:buNone/>
            </a:pPr>
            <a:r>
              <a:rPr lang="en-US" sz="4000" i="1" dirty="0" smtClean="0"/>
              <a:t>Predicting Motion</a:t>
            </a:r>
            <a:endParaRPr lang="en-US" sz="4000" i="1" dirty="0"/>
          </a:p>
          <a:p>
            <a:pPr marL="0" lvl="0" indent="0" eaLnBrk="0" hangingPunct="0">
              <a:buNone/>
            </a:pPr>
            <a:r>
              <a:rPr lang="en-US" sz="4000" b="1" i="1" dirty="0" smtClean="0"/>
              <a:t>Gathering:</a:t>
            </a:r>
            <a:r>
              <a:rPr lang="en-US" sz="4000" dirty="0" smtClean="0"/>
              <a:t>  Students </a:t>
            </a:r>
            <a:r>
              <a:rPr lang="en-US" sz="4000" dirty="0"/>
              <a:t>in groups of two compare the motion of 2 pendulums of different lengths (provided), and work collaboratively to quantify this comparison.  Students develop and use a table to record data.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Consider this Lesson Idea…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91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Learning Experience differ from the traditional science classroom?</a:t>
            </a:r>
          </a:p>
          <a:p>
            <a:r>
              <a:rPr lang="en-US" dirty="0" smtClean="0"/>
              <a:t>How does the Learning Experience show an assessment of learning vs assessment of learning? </a:t>
            </a:r>
          </a:p>
          <a:p>
            <a:r>
              <a:rPr lang="en-US" dirty="0" smtClean="0"/>
              <a:t>What is the students role during this process vs their role during a traditional method?</a:t>
            </a:r>
          </a:p>
          <a:p>
            <a:r>
              <a:rPr lang="en-US" dirty="0" smtClean="0"/>
              <a:t>Does it meet the intent of the standard? How would I know?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08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Kentucky’s Next Generation Science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 Assessment System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Work is taking place to define a framework  for a balanced science assessment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WestEd</a:t>
            </a:r>
            <a:r>
              <a:rPr lang="en-US" sz="2400" dirty="0" smtClean="0"/>
              <a:t> has been selected to be the “thinking partner” to deliver the framework and items/test specifications based on KY educator input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WestEd</a:t>
            </a:r>
            <a:r>
              <a:rPr lang="en-US" sz="2400" dirty="0" smtClean="0">
                <a:solidFill>
                  <a:srgbClr val="FF0000"/>
                </a:solidFill>
              </a:rPr>
              <a:t> is NOT creating the assessments themselves-just the specifications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new vendor will be sought to create operational assessments that meet the specifications developed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KY teachers’ voices matter and are being sought to inform the specifications</a:t>
            </a:r>
          </a:p>
          <a:p>
            <a:r>
              <a:rPr lang="en-US" sz="2400" dirty="0" smtClean="0"/>
              <a:t>And finally…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81110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762000"/>
            <a:ext cx="85551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</a:t>
            </a:r>
            <a:r>
              <a:rPr lang="en-US" sz="2400" dirty="0" smtClean="0">
                <a:solidFill>
                  <a:srgbClr val="FF0000"/>
                </a:solidFill>
              </a:rPr>
              <a:t>It is the intent to broaden the discussion of science assessments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include the high school model, but we are starting with the K-8     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first.  With that in mind: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focus is on building a framework for a </a:t>
            </a:r>
            <a:r>
              <a:rPr lang="en-US" sz="2400" i="1" dirty="0" smtClean="0"/>
              <a:t>system</a:t>
            </a:r>
            <a:r>
              <a:rPr lang="en-US" sz="2400" dirty="0" smtClean="0"/>
              <a:t> of assessment that begins in the classroom, focusing on generating information that enables teachers to adjust instruction and students to track their learning and focus on growth and improvement-for all levels/courses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The process of identifying defensible evidence of student understanding goes beyond the bounds of any particular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information the vendor will provide can be extrapolated to all science levels/courses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75175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</TotalTime>
  <Words>1082</Words>
  <Application>Microsoft Office PowerPoint</Application>
  <PresentationFormat>On-screen Show (4:3)</PresentationFormat>
  <Paragraphs>158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Science Network Updates</vt:lpstr>
      <vt:lpstr>Slide 2</vt:lpstr>
      <vt:lpstr>Strategic Assessment</vt:lpstr>
      <vt:lpstr>Slide 4</vt:lpstr>
      <vt:lpstr>Contrast with this experience…</vt:lpstr>
      <vt:lpstr>Consider this Lesson Idea…</vt:lpstr>
      <vt:lpstr>Comparison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Plan for Supporting Teachers and Building Capacity</vt:lpstr>
      <vt:lpstr>7 Principals for Implementing NGSS</vt:lpstr>
      <vt:lpstr>What is your current PL plan?</vt:lpstr>
      <vt:lpstr>Slide 21</vt:lpstr>
    </vt:vector>
  </TitlesOfParts>
  <Company>Kentucky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Rhodes, Terry - Division of Program Standards</dc:creator>
  <cp:lastModifiedBy>The Waggoners</cp:lastModifiedBy>
  <cp:revision>114</cp:revision>
  <cp:lastPrinted>2015-03-19T00:17:34Z</cp:lastPrinted>
  <dcterms:created xsi:type="dcterms:W3CDTF">2015-03-18T01:43:38Z</dcterms:created>
  <dcterms:modified xsi:type="dcterms:W3CDTF">2015-03-19T04:05:11Z</dcterms:modified>
</cp:coreProperties>
</file>