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9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30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6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2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7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7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57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95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7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33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3702-E5A7-47F5-84A5-EE8304BC9B5C}" type="datetimeFigureOut">
              <a:rPr lang="en-US" smtClean="0"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5ABD-D1AC-43AD-ACE5-7904EB0D99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getu2thetop.com/wp-content/uploads/2013/06/key2success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57" y="1502104"/>
            <a:ext cx="86789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Clear Purpose:  Assessment </a:t>
            </a:r>
            <a:r>
              <a:rPr lang="en-US" sz="3200" i="1" dirty="0" smtClean="0"/>
              <a:t>for </a:t>
            </a:r>
            <a:r>
              <a:rPr lang="en-US" sz="3200" dirty="0" smtClean="0"/>
              <a:t>and </a:t>
            </a:r>
            <a:r>
              <a:rPr lang="en-US" sz="3200" i="1" dirty="0" smtClean="0"/>
              <a:t>of</a:t>
            </a:r>
            <a:r>
              <a:rPr lang="en-US" sz="3200" dirty="0" smtClean="0"/>
              <a:t> Learning: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A Balanced Assessment System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“If we can do something with assessment information beyond using it to figure grades, we can improve learning”</a:t>
            </a:r>
          </a:p>
          <a:p>
            <a:pPr algn="r"/>
            <a:r>
              <a:rPr lang="en-US" sz="1400" dirty="0" smtClean="0"/>
              <a:t>Classroom Assessment for Student Learning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19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7" b="65108"/>
          <a:stretch/>
        </p:blipFill>
        <p:spPr bwMode="auto">
          <a:xfrm>
            <a:off x="1143000" y="381000"/>
            <a:ext cx="643723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736401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At the classroom level, what role should assessments play in planning instruction and certifying student learning?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458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84" r="2504" b="35043"/>
          <a:stretch/>
        </p:blipFill>
        <p:spPr bwMode="auto">
          <a:xfrm>
            <a:off x="1219200" y="484909"/>
            <a:ext cx="6691839" cy="268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6519" y="3790146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Would you agree that at the district level, even formative assessments are often used only </a:t>
            </a:r>
            <a:r>
              <a:rPr lang="en-US" sz="3600" dirty="0" err="1" smtClean="0"/>
              <a:t>summatively</a:t>
            </a:r>
            <a:r>
              <a:rPr lang="en-US" sz="3600" dirty="0" smtClean="0"/>
              <a:t>? If so, what is formative about it?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350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50" r="1432" b="8709"/>
          <a:stretch/>
        </p:blipFill>
        <p:spPr bwMode="auto">
          <a:xfrm>
            <a:off x="457200" y="228600"/>
            <a:ext cx="831353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999" y="3505200"/>
            <a:ext cx="84659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In a balanced assessment system, the key players’ formative and summative information needs are identified and assessments are planned to meet their needs.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5338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6309"/>
            <a:ext cx="5165501" cy="668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170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-19-02-2014-12-21-07-page-3.pdf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9" t="12146" r="28030" b="2295"/>
          <a:stretch/>
        </p:blipFill>
        <p:spPr>
          <a:xfrm>
            <a:off x="1870363" y="2363926"/>
            <a:ext cx="5403273" cy="42117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048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Formative Assessment: </a:t>
            </a:r>
            <a:r>
              <a:rPr lang="en-US" dirty="0" smtClean="0"/>
              <a:t>formal and informal processes teachers and students use to gather evidence for the purpose of improving learning; </a:t>
            </a:r>
            <a:r>
              <a:rPr lang="en-US" b="1" dirty="0" smtClean="0"/>
              <a:t>assessment </a:t>
            </a:r>
            <a:r>
              <a:rPr lang="en-US" b="1" i="1" dirty="0" smtClean="0"/>
              <a:t>for </a:t>
            </a:r>
            <a:r>
              <a:rPr lang="en-US" b="1" dirty="0" smtClean="0"/>
              <a:t>learning </a:t>
            </a:r>
          </a:p>
          <a:p>
            <a:endParaRPr lang="en-US" b="1" dirty="0"/>
          </a:p>
          <a:p>
            <a:r>
              <a:rPr lang="en-US" b="1" dirty="0" smtClean="0"/>
              <a:t>Summative Assessment:</a:t>
            </a:r>
            <a:r>
              <a:rPr lang="en-US" dirty="0" smtClean="0"/>
              <a:t> assessment information used to provide evidence of student achievement for the purpose of making a judgment about student competence or program effectiveness; </a:t>
            </a:r>
            <a:r>
              <a:rPr lang="en-US" b="1" dirty="0" smtClean="0"/>
              <a:t>assessment </a:t>
            </a:r>
            <a:r>
              <a:rPr lang="en-US" b="1" i="1" dirty="0" smtClean="0"/>
              <a:t>of </a:t>
            </a:r>
            <a:r>
              <a:rPr lang="en-US" b="1" dirty="0" smtClean="0"/>
              <a:t>learning.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687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54536"/>
            <a:ext cx="8458200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Why is the distinction important?</a:t>
            </a:r>
          </a:p>
          <a:p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Understanding the distinction is pivotal to realizing gains in student achievement.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gains attributed to formative assessment will not materialize unless certain conditions are met, among them 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Alignment to standards to be learned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Alignment to what is being taught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Pinpoints specific information so that teachers can make decisions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Results available in time to take action</a:t>
            </a:r>
          </a:p>
          <a:p>
            <a:pPr marL="1828800" lvl="3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Action is indeed taken based on results</a:t>
            </a:r>
          </a:p>
          <a:p>
            <a:endParaRPr lang="en-US" sz="36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7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Seven Strategies of Assessment </a:t>
            </a:r>
            <a:r>
              <a:rPr lang="en-US" sz="3600" i="1" dirty="0" smtClean="0"/>
              <a:t>for </a:t>
            </a:r>
            <a:r>
              <a:rPr lang="en-US" sz="3600" dirty="0" smtClean="0"/>
              <a:t>Learning</a:t>
            </a:r>
          </a:p>
          <a:p>
            <a:endParaRPr lang="en-US" sz="3600" dirty="0"/>
          </a:p>
          <a:p>
            <a:r>
              <a:rPr lang="en-US" sz="3200" dirty="0" smtClean="0"/>
              <a:t>Structured around three formative assessment questions: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Where am I going?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Where am I now?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/>
              <a:t>How can I close the gap?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Each group will take one strategy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Discuss and come to consensus on a summary and which of the 3 formative assessment questions are addressed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Share out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218708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Assessment </a:t>
            </a:r>
            <a:r>
              <a:rPr lang="en-US" sz="3600" i="1" dirty="0" smtClean="0"/>
              <a:t>for</a:t>
            </a:r>
            <a:r>
              <a:rPr lang="en-US" sz="3600" dirty="0" smtClean="0"/>
              <a:t> learning can have  a powerful impact on student achievement if carried out thoughtfully by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Enabling them to take control of their own learning by providing a clear vision of their targets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Teaching them to assess where they are in respect to the target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200" dirty="0" smtClean="0"/>
              <a:t>Offering strategies they can use to close the gap between where they are and where they need to be.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317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3915"/>
            <a:ext cx="8534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Learning Targets</a:t>
            </a:r>
          </a:p>
          <a:p>
            <a:pPr algn="ctr"/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How formative and summative assessment fit into a balanced assessment system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Major differences between formative and summative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What the Seven Strategies of Assessment </a:t>
            </a:r>
            <a:r>
              <a:rPr lang="en-US" sz="2800" i="1" dirty="0" smtClean="0"/>
              <a:t>for</a:t>
            </a:r>
            <a:r>
              <a:rPr lang="en-US" sz="2800" dirty="0" smtClean="0"/>
              <a:t> Learning are and how they connect to research on formative assessment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06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199"/>
            <a:ext cx="734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Keys to Quality Classroom Assessment</a:t>
            </a:r>
            <a:endParaRPr lang="en-US" sz="3600" dirty="0"/>
          </a:p>
        </p:txBody>
      </p:sp>
      <p:pic>
        <p:nvPicPr>
          <p:cNvPr id="2050" name="Picture 2" descr="social media succ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047" y="1196844"/>
            <a:ext cx="5664636" cy="462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56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080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5288" y="-258556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5917473" cy="2899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447800"/>
            <a:ext cx="4421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Key 1:Clear Purpose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4432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Who will use the information?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How will they use it?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What in formation, in what detail, is required?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600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080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5288" y="-258556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5917473" cy="2899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447800"/>
            <a:ext cx="43118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Key 2: Clear Targets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4432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Are learning targets clear to teachers?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What kinds of achievements are to be assessed?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Are these learning targets the focus of instruction?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7153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080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5288" y="-258556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5917473" cy="2899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447800"/>
            <a:ext cx="4477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Key 3: Sound Design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4432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Do assessment methods match learning targets?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Does the sample represent learning appropriately?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Are items, tasks, and scoring rubrics of high quality?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Does the assessment control for bias?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55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080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5288" y="-258556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5917473" cy="2899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447800"/>
            <a:ext cx="4890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Key 4: Effective Communication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443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Can assessment results be used to guide instruction?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Do formative assessments function as effective feedback?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Is achievement tracked by learning target and reported by standard?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Do grades communicate achievement accurately?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436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52888" y="-260080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olden Ke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5288" y="-25855613"/>
            <a:ext cx="28575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57200"/>
            <a:ext cx="5917473" cy="289956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1447800"/>
            <a:ext cx="4290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Key 5: Student Involvement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443200"/>
            <a:ext cx="8839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Do assessment practices meet students’ information needs?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Are learning targets clear to students?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Will the assessment yield information that students can use to self-assess and set goals?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 smtClean="0"/>
              <a:t>Are students tracking and communicating their evolving learning?</a:t>
            </a:r>
          </a:p>
        </p:txBody>
      </p:sp>
    </p:spTree>
    <p:extLst>
      <p:ext uri="{BB962C8B-B14F-4D97-AF65-F5344CB8AC3E}">
        <p14:creationId xmlns:p14="http://schemas.microsoft.com/office/powerpoint/2010/main" val="293738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66765">
            <a:off x="685800" y="977907"/>
            <a:ext cx="4545873" cy="22274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20448581">
            <a:off x="1522339" y="1646971"/>
            <a:ext cx="3154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Key 1:Clear Purpose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687" y="4191000"/>
            <a:ext cx="83022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Who uses assessment information?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97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584</Words>
  <Application>Microsoft Office PowerPoint</Application>
  <PresentationFormat>On-screen Show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Rhodes, Terry - Division of Program Standards</dc:creator>
  <cp:lastModifiedBy>dwaggon</cp:lastModifiedBy>
  <cp:revision>75</cp:revision>
  <dcterms:created xsi:type="dcterms:W3CDTF">2014-02-19T14:23:05Z</dcterms:created>
  <dcterms:modified xsi:type="dcterms:W3CDTF">2014-02-19T19:21:39Z</dcterms:modified>
</cp:coreProperties>
</file>